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4" r:id="rId3"/>
    <p:sldId id="268" r:id="rId4"/>
    <p:sldId id="267" r:id="rId5"/>
    <p:sldId id="266" r:id="rId6"/>
    <p:sldId id="265" r:id="rId7"/>
    <p:sldId id="270" r:id="rId8"/>
    <p:sldId id="271" r:id="rId9"/>
    <p:sldId id="272" r:id="rId10"/>
    <p:sldId id="263" r:id="rId11"/>
    <p:sldId id="257" r:id="rId12"/>
    <p:sldId id="258" r:id="rId13"/>
    <p:sldId id="259" r:id="rId14"/>
    <p:sldId id="260" r:id="rId15"/>
    <p:sldId id="26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3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9/11/2019</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9/11/2019</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9/11/2019</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hyperlink" Target="https://www.youtube.com/watch?v=WyMTSvVAtWM" TargetMode="External"/><Relationship Id="rId2" Type="http://schemas.openxmlformats.org/officeDocument/2006/relationships/hyperlink" Target="https://www.google.com/imgres?imgurl=https%3A%2F%2Fpbs.twimg.com%2Fmedia%2FCtSWO-bWAAANoh3.jpg&amp;imgrefurl=https%3A%2F%2Ftwitter.com%2Fburgerbusiness%2Fstatus%2F780413859769245697&amp;docid=p7-s3rVc29Bk7M&amp;tbnid=VcMArpSEiBRI_M%3A&amp;vet=10ahUKEwjo0OOzzcfkAhVLHqwKHRqOAK8QMwhLKAMwAw..i&amp;w=960&amp;h=960&amp;safe=active&amp;bih=607&amp;biw=1280&amp;q=middle%20east%20burger%20king&amp;ved=0ahUKEwjo0OOzzcfkAhVLHqwKHRqOAK8QMwhLKAMwAw&amp;iact=mrc&amp;uact=8"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hyperlink" Target="https://www.google.com/imgres?imgurl=https%3A%2F%2Fwww.middleeasteye.net%2Fsites%2Fdefault%2Ffiles%2Fstyles%2Farticle_page%2Fpublic%2Fmain-images%2FSaudi%2520McDonald%2527s.jpg%3Fitok%3DpEUMZEd6&amp;imgrefurl=https%3A%2F%2Fwww.middleeasteye.net%2Fnews%2Fsaudi-mcdonalds-burger-king-pledge-allegiance-bin-salman&amp;docid=hIJVPJoGhRHPqM&amp;tbnid=LWHtxFndQBLYaM%3A&amp;vet=10ahUKEwjo0OOzzcfkAhVLHqwKHRqOAK8QMwhOKAYwBg..i&amp;w=1400&amp;h=893&amp;safe=active&amp;bih=607&amp;biw=1280&amp;q=middle%20east%20burger%20king&amp;ved=0ahUKEwjo0OOzzcfkAhVLHqwKHRqOAK8QMwhOKAYwBg&amp;iact=mrc&amp;uact=8"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ABBD8-84B5-4F81-9EE3-A39302BBB444}"/>
              </a:ext>
            </a:extLst>
          </p:cNvPr>
          <p:cNvSpPr>
            <a:spLocks noGrp="1"/>
          </p:cNvSpPr>
          <p:nvPr>
            <p:ph type="ctrTitle"/>
          </p:nvPr>
        </p:nvSpPr>
        <p:spPr>
          <a:xfrm>
            <a:off x="1893904" y="545123"/>
            <a:ext cx="8637073" cy="2541431"/>
          </a:xfrm>
        </p:spPr>
        <p:txBody>
          <a:bodyPr/>
          <a:lstStyle/>
          <a:p>
            <a:pPr algn="ctr"/>
            <a:r>
              <a:rPr lang="en-US" dirty="0"/>
              <a:t>Dubai </a:t>
            </a:r>
          </a:p>
        </p:txBody>
      </p:sp>
      <p:sp>
        <p:nvSpPr>
          <p:cNvPr id="4" name="TextBox 3">
            <a:extLst>
              <a:ext uri="{FF2B5EF4-FFF2-40B4-BE49-F238E27FC236}">
                <a16:creationId xmlns:a16="http://schemas.microsoft.com/office/drawing/2014/main" id="{ABD665AE-3042-4A85-A4AD-3810AB13175D}"/>
              </a:ext>
            </a:extLst>
          </p:cNvPr>
          <p:cNvSpPr txBox="1"/>
          <p:nvPr/>
        </p:nvSpPr>
        <p:spPr>
          <a:xfrm>
            <a:off x="971550" y="3638550"/>
            <a:ext cx="10601325" cy="1754326"/>
          </a:xfrm>
          <a:prstGeom prst="rect">
            <a:avLst/>
          </a:prstGeom>
          <a:noFill/>
        </p:spPr>
        <p:txBody>
          <a:bodyPr wrap="square" rtlCol="0">
            <a:spAutoFit/>
          </a:bodyPr>
          <a:lstStyle/>
          <a:p>
            <a:pPr algn="ctr"/>
            <a:r>
              <a:rPr lang="en-US" sz="3600" dirty="0"/>
              <a:t>A look into how oil money has transformed a once small desert town into a large wealthy city through westernization. </a:t>
            </a:r>
          </a:p>
        </p:txBody>
      </p:sp>
    </p:spTree>
    <p:extLst>
      <p:ext uri="{BB962C8B-B14F-4D97-AF65-F5344CB8AC3E}">
        <p14:creationId xmlns:p14="http://schemas.microsoft.com/office/powerpoint/2010/main" val="2057070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EB111-29E9-4C20-9C1C-C1954293C50E}"/>
              </a:ext>
            </a:extLst>
          </p:cNvPr>
          <p:cNvSpPr>
            <a:spLocks noGrp="1"/>
          </p:cNvSpPr>
          <p:nvPr>
            <p:ph type="title"/>
          </p:nvPr>
        </p:nvSpPr>
        <p:spPr>
          <a:xfrm>
            <a:off x="1451579" y="436881"/>
            <a:ext cx="9603275" cy="582453"/>
          </a:xfrm>
        </p:spPr>
        <p:txBody>
          <a:bodyPr>
            <a:normAutofit fontScale="90000"/>
          </a:bodyPr>
          <a:lstStyle/>
          <a:p>
            <a:pPr algn="ctr"/>
            <a:r>
              <a:rPr lang="en-US" b="1" dirty="0"/>
              <a:t>Western influence on Food</a:t>
            </a:r>
            <a:br>
              <a:rPr lang="en-US" b="1" dirty="0"/>
            </a:br>
            <a:endParaRPr lang="en-US" b="1" dirty="0"/>
          </a:p>
        </p:txBody>
      </p:sp>
      <p:pic>
        <p:nvPicPr>
          <p:cNvPr id="1027" name="Picture 3" descr="Image result for middle east burger king">
            <a:hlinkClick r:id="rId2"/>
            <a:extLst>
              <a:ext uri="{FF2B5EF4-FFF2-40B4-BE49-F238E27FC236}">
                <a16:creationId xmlns:a16="http://schemas.microsoft.com/office/drawing/2014/main" id="{7BC995FD-270D-4710-9C40-8206B18E6F5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896933"/>
            <a:ext cx="3941733" cy="394173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Image result for middle east burger king">
            <a:hlinkClick r:id="rId4"/>
            <a:extLst>
              <a:ext uri="{FF2B5EF4-FFF2-40B4-BE49-F238E27FC236}">
                <a16:creationId xmlns:a16="http://schemas.microsoft.com/office/drawing/2014/main" id="{AD9C4C2C-72FF-4169-934E-3668660BF2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1733" y="1896933"/>
            <a:ext cx="3811135" cy="39417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9513409-BA7E-4105-A0E5-FB5CE2D7D5B3}"/>
              </a:ext>
            </a:extLst>
          </p:cNvPr>
          <p:cNvPicPr>
            <a:picLocks noChangeAspect="1"/>
          </p:cNvPicPr>
          <p:nvPr/>
        </p:nvPicPr>
        <p:blipFill>
          <a:blip r:embed="rId6"/>
          <a:stretch>
            <a:fillRect/>
          </a:stretch>
        </p:blipFill>
        <p:spPr>
          <a:xfrm>
            <a:off x="7752868" y="1896932"/>
            <a:ext cx="4310063" cy="3941733"/>
          </a:xfrm>
          <a:prstGeom prst="rect">
            <a:avLst/>
          </a:prstGeom>
        </p:spPr>
      </p:pic>
      <p:sp>
        <p:nvSpPr>
          <p:cNvPr id="7" name="TextBox 6">
            <a:extLst>
              <a:ext uri="{FF2B5EF4-FFF2-40B4-BE49-F238E27FC236}">
                <a16:creationId xmlns:a16="http://schemas.microsoft.com/office/drawing/2014/main" id="{A8C77D57-86A1-4129-B158-9CDBA372582C}"/>
              </a:ext>
            </a:extLst>
          </p:cNvPr>
          <p:cNvSpPr txBox="1"/>
          <p:nvPr/>
        </p:nvSpPr>
        <p:spPr>
          <a:xfrm>
            <a:off x="3289209" y="1019334"/>
            <a:ext cx="5928013" cy="646331"/>
          </a:xfrm>
          <a:prstGeom prst="rect">
            <a:avLst/>
          </a:prstGeom>
          <a:noFill/>
        </p:spPr>
        <p:txBody>
          <a:bodyPr wrap="square" rtlCol="0">
            <a:spAutoFit/>
          </a:bodyPr>
          <a:lstStyle/>
          <a:p>
            <a:r>
              <a:rPr lang="en-US" b="1" dirty="0">
                <a:hlinkClick r:id="rId7"/>
              </a:rPr>
              <a:t>https://www.youtube.com/watch?v=WyMTSvVAtWM</a:t>
            </a:r>
            <a:endParaRPr lang="en-US" b="1" dirty="0"/>
          </a:p>
          <a:p>
            <a:pPr algn="ctr"/>
            <a:endParaRPr lang="en-US" b="1" dirty="0"/>
          </a:p>
        </p:txBody>
      </p:sp>
    </p:spTree>
    <p:extLst>
      <p:ext uri="{BB962C8B-B14F-4D97-AF65-F5344CB8AC3E}">
        <p14:creationId xmlns:p14="http://schemas.microsoft.com/office/powerpoint/2010/main" val="2396896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613B5-3B14-4911-9C10-76B0C60348B1}"/>
              </a:ext>
            </a:extLst>
          </p:cNvPr>
          <p:cNvSpPr>
            <a:spLocks noGrp="1"/>
          </p:cNvSpPr>
          <p:nvPr>
            <p:ph type="title"/>
          </p:nvPr>
        </p:nvSpPr>
        <p:spPr>
          <a:xfrm>
            <a:off x="3698833" y="6355"/>
            <a:ext cx="9603275" cy="528336"/>
          </a:xfrm>
        </p:spPr>
        <p:txBody>
          <a:bodyPr>
            <a:normAutofit fontScale="90000"/>
          </a:bodyPr>
          <a:lstStyle/>
          <a:p>
            <a:r>
              <a:rPr lang="en-US" dirty="0"/>
              <a:t>Rich Kids of </a:t>
            </a:r>
            <a:r>
              <a:rPr lang="en-US" dirty="0" err="1"/>
              <a:t>dubai</a:t>
            </a:r>
            <a:endParaRPr lang="en-US" dirty="0"/>
          </a:p>
        </p:txBody>
      </p:sp>
      <p:pic>
        <p:nvPicPr>
          <p:cNvPr id="5" name="Content Placeholder 4" descr="A picture containing outdoor, sky, tree, car&#10;&#10;Description automatically generated">
            <a:extLst>
              <a:ext uri="{FF2B5EF4-FFF2-40B4-BE49-F238E27FC236}">
                <a16:creationId xmlns:a16="http://schemas.microsoft.com/office/drawing/2014/main" id="{2AAECB3F-9351-46D1-AC0A-65E0B2AB1449}"/>
              </a:ext>
            </a:extLst>
          </p:cNvPr>
          <p:cNvPicPr>
            <a:picLocks noGrp="1" noChangeAspect="1"/>
          </p:cNvPicPr>
          <p:nvPr>
            <p:ph idx="1"/>
          </p:nvPr>
        </p:nvPicPr>
        <p:blipFill>
          <a:blip r:embed="rId2"/>
          <a:stretch>
            <a:fillRect/>
          </a:stretch>
        </p:blipFill>
        <p:spPr>
          <a:xfrm>
            <a:off x="0" y="1276349"/>
            <a:ext cx="6096000" cy="4891975"/>
          </a:xfrm>
        </p:spPr>
      </p:pic>
      <p:pic>
        <p:nvPicPr>
          <p:cNvPr id="8" name="Picture 7">
            <a:extLst>
              <a:ext uri="{FF2B5EF4-FFF2-40B4-BE49-F238E27FC236}">
                <a16:creationId xmlns:a16="http://schemas.microsoft.com/office/drawing/2014/main" id="{44C21420-8B28-437E-92A3-63927ED3F9FE}"/>
              </a:ext>
            </a:extLst>
          </p:cNvPr>
          <p:cNvPicPr>
            <a:picLocks noChangeAspect="1"/>
          </p:cNvPicPr>
          <p:nvPr/>
        </p:nvPicPr>
        <p:blipFill>
          <a:blip r:embed="rId3"/>
          <a:stretch>
            <a:fillRect/>
          </a:stretch>
        </p:blipFill>
        <p:spPr>
          <a:xfrm>
            <a:off x="5950902" y="1276349"/>
            <a:ext cx="5933715" cy="5079662"/>
          </a:xfrm>
          <a:prstGeom prst="rect">
            <a:avLst/>
          </a:prstGeom>
        </p:spPr>
      </p:pic>
      <p:sp>
        <p:nvSpPr>
          <p:cNvPr id="9" name="TextBox 8">
            <a:extLst>
              <a:ext uri="{FF2B5EF4-FFF2-40B4-BE49-F238E27FC236}">
                <a16:creationId xmlns:a16="http://schemas.microsoft.com/office/drawing/2014/main" id="{94436C47-6355-462D-A1B2-23DE2E3A2FC3}"/>
              </a:ext>
            </a:extLst>
          </p:cNvPr>
          <p:cNvSpPr txBox="1"/>
          <p:nvPr/>
        </p:nvSpPr>
        <p:spPr>
          <a:xfrm>
            <a:off x="571500" y="534691"/>
            <a:ext cx="11144250" cy="461665"/>
          </a:xfrm>
          <a:prstGeom prst="rect">
            <a:avLst/>
          </a:prstGeom>
          <a:noFill/>
        </p:spPr>
        <p:txBody>
          <a:bodyPr wrap="square" rtlCol="0">
            <a:spAutoFit/>
          </a:bodyPr>
          <a:lstStyle/>
          <a:p>
            <a:r>
              <a:rPr lang="en-US" sz="2400" dirty="0"/>
              <a:t>Western influence on cars, appearances, clothes, buildings, pets, and other material goods</a:t>
            </a:r>
          </a:p>
        </p:txBody>
      </p:sp>
    </p:spTree>
    <p:extLst>
      <p:ext uri="{BB962C8B-B14F-4D97-AF65-F5344CB8AC3E}">
        <p14:creationId xmlns:p14="http://schemas.microsoft.com/office/powerpoint/2010/main" val="3078462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9A002-7F61-4781-91EC-9178B5499118}"/>
              </a:ext>
            </a:extLst>
          </p:cNvPr>
          <p:cNvSpPr>
            <a:spLocks noGrp="1"/>
          </p:cNvSpPr>
          <p:nvPr>
            <p:ph type="title"/>
          </p:nvPr>
        </p:nvSpPr>
        <p:spPr/>
        <p:txBody>
          <a:bodyPr/>
          <a:lstStyle/>
          <a:p>
            <a:endParaRPr lang="en-US"/>
          </a:p>
        </p:txBody>
      </p:sp>
      <p:pic>
        <p:nvPicPr>
          <p:cNvPr id="5" name="Content Placeholder 4" descr="A group of people in a car&#10;&#10;Description automatically generated">
            <a:extLst>
              <a:ext uri="{FF2B5EF4-FFF2-40B4-BE49-F238E27FC236}">
                <a16:creationId xmlns:a16="http://schemas.microsoft.com/office/drawing/2014/main" id="{77B5895D-1D87-4F71-B03A-4C27563BA1E2}"/>
              </a:ext>
            </a:extLst>
          </p:cNvPr>
          <p:cNvPicPr>
            <a:picLocks noGrp="1" noChangeAspect="1"/>
          </p:cNvPicPr>
          <p:nvPr>
            <p:ph idx="1"/>
          </p:nvPr>
        </p:nvPicPr>
        <p:blipFill>
          <a:blip r:embed="rId2"/>
          <a:stretch>
            <a:fillRect/>
          </a:stretch>
        </p:blipFill>
        <p:spPr>
          <a:xfrm>
            <a:off x="-1" y="-1"/>
            <a:ext cx="6230320" cy="6230320"/>
          </a:xfrm>
        </p:spPr>
      </p:pic>
      <p:pic>
        <p:nvPicPr>
          <p:cNvPr id="7" name="Picture 6" descr="A picture containing man, floor, person, standing&#10;&#10;Description automatically generated">
            <a:extLst>
              <a:ext uri="{FF2B5EF4-FFF2-40B4-BE49-F238E27FC236}">
                <a16:creationId xmlns:a16="http://schemas.microsoft.com/office/drawing/2014/main" id="{6623AFE3-B98B-43A1-B253-523BAE2D7D0B}"/>
              </a:ext>
            </a:extLst>
          </p:cNvPr>
          <p:cNvPicPr>
            <a:picLocks noChangeAspect="1"/>
          </p:cNvPicPr>
          <p:nvPr/>
        </p:nvPicPr>
        <p:blipFill>
          <a:blip r:embed="rId3"/>
          <a:stretch>
            <a:fillRect/>
          </a:stretch>
        </p:blipFill>
        <p:spPr>
          <a:xfrm>
            <a:off x="6096000" y="-1"/>
            <a:ext cx="6096000" cy="6230319"/>
          </a:xfrm>
          <a:prstGeom prst="rect">
            <a:avLst/>
          </a:prstGeom>
        </p:spPr>
      </p:pic>
    </p:spTree>
    <p:extLst>
      <p:ext uri="{BB962C8B-B14F-4D97-AF65-F5344CB8AC3E}">
        <p14:creationId xmlns:p14="http://schemas.microsoft.com/office/powerpoint/2010/main" val="4105046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7A0D-E4AF-4BDA-B3DB-E97DE64093FB}"/>
              </a:ext>
            </a:extLst>
          </p:cNvPr>
          <p:cNvSpPr>
            <a:spLocks noGrp="1"/>
          </p:cNvSpPr>
          <p:nvPr>
            <p:ph type="title"/>
          </p:nvPr>
        </p:nvSpPr>
        <p:spPr>
          <a:xfrm>
            <a:off x="1451579" y="804519"/>
            <a:ext cx="9603275" cy="1049235"/>
          </a:xfrm>
        </p:spPr>
        <p:txBody>
          <a:bodyPr/>
          <a:lstStyle/>
          <a:p>
            <a:endParaRPr lang="en-US"/>
          </a:p>
        </p:txBody>
      </p:sp>
      <p:pic>
        <p:nvPicPr>
          <p:cNvPr id="5" name="Content Placeholder 4" descr="A picture containing floor, building, indoor, red&#10;&#10;Description automatically generated">
            <a:extLst>
              <a:ext uri="{FF2B5EF4-FFF2-40B4-BE49-F238E27FC236}">
                <a16:creationId xmlns:a16="http://schemas.microsoft.com/office/drawing/2014/main" id="{C6D900EC-BF77-4156-B7B1-B78526C35DD4}"/>
              </a:ext>
            </a:extLst>
          </p:cNvPr>
          <p:cNvPicPr>
            <a:picLocks noGrp="1" noChangeAspect="1"/>
          </p:cNvPicPr>
          <p:nvPr>
            <p:ph idx="1"/>
          </p:nvPr>
        </p:nvPicPr>
        <p:blipFill>
          <a:blip r:embed="rId2"/>
          <a:stretch>
            <a:fillRect/>
          </a:stretch>
        </p:blipFill>
        <p:spPr>
          <a:xfrm>
            <a:off x="1137146" y="362272"/>
            <a:ext cx="9917708" cy="5261789"/>
          </a:xfrm>
        </p:spPr>
      </p:pic>
    </p:spTree>
    <p:extLst>
      <p:ext uri="{BB962C8B-B14F-4D97-AF65-F5344CB8AC3E}">
        <p14:creationId xmlns:p14="http://schemas.microsoft.com/office/powerpoint/2010/main" val="3526104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F836E-9DC5-4F52-A60F-EEE2FBB68E42}"/>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id="{C2E198A9-8A11-42A2-AD1C-81CFB069BCDB}"/>
              </a:ext>
            </a:extLst>
          </p:cNvPr>
          <p:cNvPicPr>
            <a:picLocks noGrp="1" noChangeAspect="1"/>
          </p:cNvPicPr>
          <p:nvPr>
            <p:ph idx="1"/>
          </p:nvPr>
        </p:nvPicPr>
        <p:blipFill>
          <a:blip r:embed="rId2"/>
          <a:stretch>
            <a:fillRect/>
          </a:stretch>
        </p:blipFill>
        <p:spPr>
          <a:xfrm>
            <a:off x="305642" y="91440"/>
            <a:ext cx="5477952" cy="5962041"/>
          </a:xfrm>
          <a:prstGeom prst="rect">
            <a:avLst/>
          </a:prstGeom>
        </p:spPr>
      </p:pic>
      <p:pic>
        <p:nvPicPr>
          <p:cNvPr id="10" name="Picture 9" descr="A person walking on a beach&#10;&#10;Description automatically generated">
            <a:extLst>
              <a:ext uri="{FF2B5EF4-FFF2-40B4-BE49-F238E27FC236}">
                <a16:creationId xmlns:a16="http://schemas.microsoft.com/office/drawing/2014/main" id="{F4A4FC0D-AC2F-49AD-B0F5-307F0431CF2C}"/>
              </a:ext>
            </a:extLst>
          </p:cNvPr>
          <p:cNvPicPr>
            <a:picLocks noChangeAspect="1"/>
          </p:cNvPicPr>
          <p:nvPr/>
        </p:nvPicPr>
        <p:blipFill>
          <a:blip r:embed="rId3"/>
          <a:stretch>
            <a:fillRect/>
          </a:stretch>
        </p:blipFill>
        <p:spPr>
          <a:xfrm>
            <a:off x="5783594" y="91440"/>
            <a:ext cx="5962041" cy="5962041"/>
          </a:xfrm>
          <a:prstGeom prst="rect">
            <a:avLst/>
          </a:prstGeom>
        </p:spPr>
      </p:pic>
    </p:spTree>
    <p:extLst>
      <p:ext uri="{BB962C8B-B14F-4D97-AF65-F5344CB8AC3E}">
        <p14:creationId xmlns:p14="http://schemas.microsoft.com/office/powerpoint/2010/main" val="508394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0CC19-F57B-4EEB-8E85-B6F78B36EDAB}"/>
              </a:ext>
            </a:extLst>
          </p:cNvPr>
          <p:cNvSpPr>
            <a:spLocks noGrp="1"/>
          </p:cNvSpPr>
          <p:nvPr>
            <p:ph type="title"/>
          </p:nvPr>
        </p:nvSpPr>
        <p:spPr/>
        <p:txBody>
          <a:bodyPr/>
          <a:lstStyle/>
          <a:p>
            <a:r>
              <a:rPr lang="en-US" dirty="0"/>
              <a:t>points TO Ponder…</a:t>
            </a:r>
          </a:p>
        </p:txBody>
      </p:sp>
      <p:sp>
        <p:nvSpPr>
          <p:cNvPr id="3" name="Content Placeholder 2">
            <a:extLst>
              <a:ext uri="{FF2B5EF4-FFF2-40B4-BE49-F238E27FC236}">
                <a16:creationId xmlns:a16="http://schemas.microsoft.com/office/drawing/2014/main" id="{9035CA82-E512-4518-95E1-342C1E08EB97}"/>
              </a:ext>
            </a:extLst>
          </p:cNvPr>
          <p:cNvSpPr>
            <a:spLocks noGrp="1"/>
          </p:cNvSpPr>
          <p:nvPr>
            <p:ph idx="1"/>
          </p:nvPr>
        </p:nvSpPr>
        <p:spPr>
          <a:xfrm>
            <a:off x="476251" y="2015732"/>
            <a:ext cx="11249024" cy="3450613"/>
          </a:xfrm>
        </p:spPr>
        <p:txBody>
          <a:bodyPr>
            <a:normAutofit lnSpcReduction="10000"/>
          </a:bodyPr>
          <a:lstStyle/>
          <a:p>
            <a:r>
              <a:rPr lang="en-US" sz="2800" dirty="0"/>
              <a:t>Even though these pictures are all from the Middle East, these pictures look like they were taken in United States</a:t>
            </a:r>
          </a:p>
          <a:p>
            <a:r>
              <a:rPr lang="en-US" sz="2800" dirty="0"/>
              <a:t>Do any of these rich kids look like they’re concerned with religion?</a:t>
            </a:r>
          </a:p>
          <a:p>
            <a:r>
              <a:rPr lang="en-US" sz="2800" dirty="0"/>
              <a:t>Do they look like they pray five times a day? Give to the poor? Fast during Ramadan? </a:t>
            </a:r>
          </a:p>
          <a:p>
            <a:r>
              <a:rPr lang="en-US" sz="2800" dirty="0"/>
              <a:t>Do they value God or material goods?</a:t>
            </a:r>
          </a:p>
        </p:txBody>
      </p:sp>
    </p:spTree>
    <p:extLst>
      <p:ext uri="{BB962C8B-B14F-4D97-AF65-F5344CB8AC3E}">
        <p14:creationId xmlns:p14="http://schemas.microsoft.com/office/powerpoint/2010/main" val="2150553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C193-9D36-4379-8B3C-DD5EA5F69313}"/>
              </a:ext>
            </a:extLst>
          </p:cNvPr>
          <p:cNvSpPr>
            <a:spLocks noGrp="1"/>
          </p:cNvSpPr>
          <p:nvPr>
            <p:ph type="title"/>
          </p:nvPr>
        </p:nvSpPr>
        <p:spPr>
          <a:xfrm>
            <a:off x="1451579" y="304801"/>
            <a:ext cx="9603275" cy="1548954"/>
          </a:xfrm>
        </p:spPr>
        <p:txBody>
          <a:bodyPr/>
          <a:lstStyle/>
          <a:p>
            <a:pPr algn="ctr"/>
            <a:r>
              <a:rPr lang="en-US" b="1" dirty="0"/>
              <a:t>Dubai</a:t>
            </a:r>
            <a:br>
              <a:rPr lang="en-US" b="1" dirty="0"/>
            </a:br>
            <a:r>
              <a:rPr lang="en-US" b="1" dirty="0"/>
              <a:t>Then and now</a:t>
            </a:r>
          </a:p>
        </p:txBody>
      </p:sp>
      <p:pic>
        <p:nvPicPr>
          <p:cNvPr id="5" name="Content Placeholder 4" descr="A boat is docked next to a body of water&#10;&#10;Description automatically generated">
            <a:extLst>
              <a:ext uri="{FF2B5EF4-FFF2-40B4-BE49-F238E27FC236}">
                <a16:creationId xmlns:a16="http://schemas.microsoft.com/office/drawing/2014/main" id="{BE17F730-0AF9-4A9A-A020-36899A323583}"/>
              </a:ext>
            </a:extLst>
          </p:cNvPr>
          <p:cNvPicPr>
            <a:picLocks noGrp="1" noChangeAspect="1"/>
          </p:cNvPicPr>
          <p:nvPr>
            <p:ph idx="1"/>
          </p:nvPr>
        </p:nvPicPr>
        <p:blipFill>
          <a:blip r:embed="rId2"/>
          <a:stretch>
            <a:fillRect/>
          </a:stretch>
        </p:blipFill>
        <p:spPr>
          <a:xfrm>
            <a:off x="313386" y="1731799"/>
            <a:ext cx="5193003" cy="4821399"/>
          </a:xfrm>
        </p:spPr>
      </p:pic>
      <p:pic>
        <p:nvPicPr>
          <p:cNvPr id="7" name="Picture 6" descr="A harbor filled with water&#10;&#10;Description automatically generated">
            <a:extLst>
              <a:ext uri="{FF2B5EF4-FFF2-40B4-BE49-F238E27FC236}">
                <a16:creationId xmlns:a16="http://schemas.microsoft.com/office/drawing/2014/main" id="{A82179DB-C8FF-4831-9C50-CBA7BB53566D}"/>
              </a:ext>
            </a:extLst>
          </p:cNvPr>
          <p:cNvPicPr>
            <a:picLocks noChangeAspect="1"/>
          </p:cNvPicPr>
          <p:nvPr/>
        </p:nvPicPr>
        <p:blipFill>
          <a:blip r:embed="rId3"/>
          <a:stretch>
            <a:fillRect/>
          </a:stretch>
        </p:blipFill>
        <p:spPr>
          <a:xfrm>
            <a:off x="5750559" y="1731800"/>
            <a:ext cx="6441441" cy="4821399"/>
          </a:xfrm>
          <a:prstGeom prst="rect">
            <a:avLst/>
          </a:prstGeom>
        </p:spPr>
      </p:pic>
    </p:spTree>
    <p:extLst>
      <p:ext uri="{BB962C8B-B14F-4D97-AF65-F5344CB8AC3E}">
        <p14:creationId xmlns:p14="http://schemas.microsoft.com/office/powerpoint/2010/main" val="3928254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27B8A-FAB7-4E41-9BFB-79CAFAC1E6DE}"/>
              </a:ext>
            </a:extLst>
          </p:cNvPr>
          <p:cNvSpPr>
            <a:spLocks noGrp="1"/>
          </p:cNvSpPr>
          <p:nvPr>
            <p:ph type="title"/>
          </p:nvPr>
        </p:nvSpPr>
        <p:spPr/>
        <p:txBody>
          <a:bodyPr/>
          <a:lstStyle/>
          <a:p>
            <a:endParaRPr lang="en-US"/>
          </a:p>
        </p:txBody>
      </p:sp>
      <p:pic>
        <p:nvPicPr>
          <p:cNvPr id="5" name="Content Placeholder 4" descr="A view of a city&#10;&#10;Description automatically generated">
            <a:extLst>
              <a:ext uri="{FF2B5EF4-FFF2-40B4-BE49-F238E27FC236}">
                <a16:creationId xmlns:a16="http://schemas.microsoft.com/office/drawing/2014/main" id="{29F65603-4342-4475-A9FB-2BDEBAB2884B}"/>
              </a:ext>
            </a:extLst>
          </p:cNvPr>
          <p:cNvPicPr>
            <a:picLocks noGrp="1" noChangeAspect="1"/>
          </p:cNvPicPr>
          <p:nvPr>
            <p:ph idx="1"/>
          </p:nvPr>
        </p:nvPicPr>
        <p:blipFill>
          <a:blip r:embed="rId2"/>
          <a:stretch>
            <a:fillRect/>
          </a:stretch>
        </p:blipFill>
        <p:spPr>
          <a:xfrm>
            <a:off x="0" y="80383"/>
            <a:ext cx="12192000" cy="6777618"/>
          </a:xfrm>
        </p:spPr>
      </p:pic>
    </p:spTree>
    <p:extLst>
      <p:ext uri="{BB962C8B-B14F-4D97-AF65-F5344CB8AC3E}">
        <p14:creationId xmlns:p14="http://schemas.microsoft.com/office/powerpoint/2010/main" val="463048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F1176DA6-4BBF-42A4-9C94-E6613CCD6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9AAB0AE-172B-4FB4-80C2-86CD6B824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22225">
            <a:solidFill>
              <a:srgbClr val="E2B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10;&#10;Description automatically generated">
            <a:extLst>
              <a:ext uri="{FF2B5EF4-FFF2-40B4-BE49-F238E27FC236}">
                <a16:creationId xmlns:a16="http://schemas.microsoft.com/office/drawing/2014/main" id="{C1AEE383-DECC-4AF7-B035-655BB42410F6}"/>
              </a:ext>
            </a:extLst>
          </p:cNvPr>
          <p:cNvPicPr>
            <a:picLocks noGrp="1" noChangeAspect="1"/>
          </p:cNvPicPr>
          <p:nvPr>
            <p:ph idx="1"/>
          </p:nvPr>
        </p:nvPicPr>
        <p:blipFill>
          <a:blip r:embed="rId3"/>
          <a:stretch>
            <a:fillRect/>
          </a:stretch>
        </p:blipFill>
        <p:spPr>
          <a:xfrm>
            <a:off x="132080" y="95462"/>
            <a:ext cx="11582908" cy="6402493"/>
          </a:xfrm>
          <a:prstGeom prst="rect">
            <a:avLst/>
          </a:prstGeom>
        </p:spPr>
      </p:pic>
    </p:spTree>
    <p:extLst>
      <p:ext uri="{BB962C8B-B14F-4D97-AF65-F5344CB8AC3E}">
        <p14:creationId xmlns:p14="http://schemas.microsoft.com/office/powerpoint/2010/main" val="3042027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E23C9-6019-4B95-8FFD-59E6CA144F4E}"/>
              </a:ext>
            </a:extLst>
          </p:cNvPr>
          <p:cNvSpPr>
            <a:spLocks noGrp="1"/>
          </p:cNvSpPr>
          <p:nvPr>
            <p:ph type="title"/>
          </p:nvPr>
        </p:nvSpPr>
        <p:spPr/>
        <p:txBody>
          <a:bodyPr/>
          <a:lstStyle/>
          <a:p>
            <a:endParaRPr lang="en-US"/>
          </a:p>
        </p:txBody>
      </p:sp>
      <p:pic>
        <p:nvPicPr>
          <p:cNvPr id="5" name="Content Placeholder 4" descr="A group of people on a beach&#10;&#10;Description automatically generated">
            <a:extLst>
              <a:ext uri="{FF2B5EF4-FFF2-40B4-BE49-F238E27FC236}">
                <a16:creationId xmlns:a16="http://schemas.microsoft.com/office/drawing/2014/main" id="{61B681E4-DB06-4F85-95C4-43EDD6C96474}"/>
              </a:ext>
            </a:extLst>
          </p:cNvPr>
          <p:cNvPicPr>
            <a:picLocks noGrp="1" noChangeAspect="1"/>
          </p:cNvPicPr>
          <p:nvPr>
            <p:ph idx="1"/>
          </p:nvPr>
        </p:nvPicPr>
        <p:blipFill>
          <a:blip r:embed="rId2"/>
          <a:stretch>
            <a:fillRect/>
          </a:stretch>
        </p:blipFill>
        <p:spPr>
          <a:xfrm>
            <a:off x="0" y="0"/>
            <a:ext cx="5628640" cy="6858000"/>
          </a:xfrm>
        </p:spPr>
      </p:pic>
      <p:pic>
        <p:nvPicPr>
          <p:cNvPr id="7" name="Picture 6" descr="A picture containing transport, outdoor, building, ground&#10;&#10;Description automatically generated">
            <a:extLst>
              <a:ext uri="{FF2B5EF4-FFF2-40B4-BE49-F238E27FC236}">
                <a16:creationId xmlns:a16="http://schemas.microsoft.com/office/drawing/2014/main" id="{F8C5842B-B15F-4C5B-8AEE-2B131255B123}"/>
              </a:ext>
            </a:extLst>
          </p:cNvPr>
          <p:cNvPicPr>
            <a:picLocks noChangeAspect="1"/>
          </p:cNvPicPr>
          <p:nvPr/>
        </p:nvPicPr>
        <p:blipFill>
          <a:blip r:embed="rId3"/>
          <a:stretch>
            <a:fillRect/>
          </a:stretch>
        </p:blipFill>
        <p:spPr>
          <a:xfrm>
            <a:off x="5542177" y="0"/>
            <a:ext cx="6649823" cy="6858000"/>
          </a:xfrm>
          <a:prstGeom prst="rect">
            <a:avLst/>
          </a:prstGeom>
        </p:spPr>
      </p:pic>
    </p:spTree>
    <p:extLst>
      <p:ext uri="{BB962C8B-B14F-4D97-AF65-F5344CB8AC3E}">
        <p14:creationId xmlns:p14="http://schemas.microsoft.com/office/powerpoint/2010/main" val="3621221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2F247-18DA-4B33-ABA8-9199B22E615A}"/>
              </a:ext>
            </a:extLst>
          </p:cNvPr>
          <p:cNvSpPr>
            <a:spLocks noGrp="1"/>
          </p:cNvSpPr>
          <p:nvPr>
            <p:ph type="title"/>
          </p:nvPr>
        </p:nvSpPr>
        <p:spPr/>
        <p:txBody>
          <a:bodyPr/>
          <a:lstStyle/>
          <a:p>
            <a:endParaRPr lang="en-US"/>
          </a:p>
        </p:txBody>
      </p:sp>
      <p:pic>
        <p:nvPicPr>
          <p:cNvPr id="5" name="Content Placeholder 4" descr="A bridge over a body of water&#10;&#10;Description automatically generated">
            <a:extLst>
              <a:ext uri="{FF2B5EF4-FFF2-40B4-BE49-F238E27FC236}">
                <a16:creationId xmlns:a16="http://schemas.microsoft.com/office/drawing/2014/main" id="{7A9DAE4B-8D4E-4664-A754-58E2A4DDDB73}"/>
              </a:ext>
            </a:extLst>
          </p:cNvPr>
          <p:cNvPicPr>
            <a:picLocks noGrp="1" noChangeAspect="1"/>
          </p:cNvPicPr>
          <p:nvPr>
            <p:ph idx="1"/>
          </p:nvPr>
        </p:nvPicPr>
        <p:blipFill>
          <a:blip r:embed="rId2"/>
          <a:stretch>
            <a:fillRect/>
          </a:stretch>
        </p:blipFill>
        <p:spPr>
          <a:xfrm>
            <a:off x="0" y="128934"/>
            <a:ext cx="6400800" cy="6596985"/>
          </a:xfrm>
        </p:spPr>
      </p:pic>
      <p:pic>
        <p:nvPicPr>
          <p:cNvPr id="7" name="Picture 6" descr="A large city with tall buildings in the background&#10;&#10;Description automatically generated">
            <a:extLst>
              <a:ext uri="{FF2B5EF4-FFF2-40B4-BE49-F238E27FC236}">
                <a16:creationId xmlns:a16="http://schemas.microsoft.com/office/drawing/2014/main" id="{860AFF26-FF42-4643-B174-2320613609B6}"/>
              </a:ext>
            </a:extLst>
          </p:cNvPr>
          <p:cNvPicPr>
            <a:picLocks noChangeAspect="1"/>
          </p:cNvPicPr>
          <p:nvPr/>
        </p:nvPicPr>
        <p:blipFill>
          <a:blip r:embed="rId3"/>
          <a:stretch>
            <a:fillRect/>
          </a:stretch>
        </p:blipFill>
        <p:spPr>
          <a:xfrm>
            <a:off x="5709920" y="-1574"/>
            <a:ext cx="6482080" cy="6858000"/>
          </a:xfrm>
          <a:prstGeom prst="rect">
            <a:avLst/>
          </a:prstGeom>
        </p:spPr>
      </p:pic>
    </p:spTree>
    <p:extLst>
      <p:ext uri="{BB962C8B-B14F-4D97-AF65-F5344CB8AC3E}">
        <p14:creationId xmlns:p14="http://schemas.microsoft.com/office/powerpoint/2010/main" val="2524043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83498-3314-48AE-A300-1C641C80A16F}"/>
              </a:ext>
            </a:extLst>
          </p:cNvPr>
          <p:cNvSpPr>
            <a:spLocks noGrp="1"/>
          </p:cNvSpPr>
          <p:nvPr>
            <p:ph type="title"/>
          </p:nvPr>
        </p:nvSpPr>
        <p:spPr>
          <a:xfrm>
            <a:off x="1294362" y="252069"/>
            <a:ext cx="9603275" cy="1049235"/>
          </a:xfrm>
        </p:spPr>
        <p:txBody>
          <a:bodyPr>
            <a:normAutofit/>
          </a:bodyPr>
          <a:lstStyle/>
          <a:p>
            <a:pPr algn="ctr"/>
            <a:r>
              <a:rPr lang="en-US" sz="4800" b="1" dirty="0"/>
              <a:t>Westernization </a:t>
            </a:r>
          </a:p>
        </p:txBody>
      </p:sp>
      <p:sp>
        <p:nvSpPr>
          <p:cNvPr id="3" name="Content Placeholder 2">
            <a:extLst>
              <a:ext uri="{FF2B5EF4-FFF2-40B4-BE49-F238E27FC236}">
                <a16:creationId xmlns:a16="http://schemas.microsoft.com/office/drawing/2014/main" id="{A6619471-5CC7-49AA-BB9C-C9C11A6DDA9C}"/>
              </a:ext>
            </a:extLst>
          </p:cNvPr>
          <p:cNvSpPr>
            <a:spLocks noGrp="1"/>
          </p:cNvSpPr>
          <p:nvPr>
            <p:ph idx="1"/>
          </p:nvPr>
        </p:nvSpPr>
        <p:spPr/>
        <p:txBody>
          <a:bodyPr>
            <a:normAutofit lnSpcReduction="10000"/>
          </a:bodyPr>
          <a:lstStyle/>
          <a:p>
            <a:r>
              <a:rPr lang="en-US" sz="3200" b="1" dirty="0"/>
              <a:t>Western</a:t>
            </a:r>
            <a:r>
              <a:rPr lang="en-US" sz="3200" dirty="0"/>
              <a:t> culture is a broad term used to describe the social norms, </a:t>
            </a:r>
            <a:r>
              <a:rPr lang="en-US" sz="3200" b="1" dirty="0"/>
              <a:t>belief</a:t>
            </a:r>
            <a:r>
              <a:rPr lang="en-US" sz="3200" dirty="0"/>
              <a:t> systems, traditions, customs, values, and so forth that have their origin in Europe or North America</a:t>
            </a:r>
          </a:p>
          <a:p>
            <a:r>
              <a:rPr lang="en-US" sz="3200" dirty="0"/>
              <a:t>In other words, </a:t>
            </a:r>
            <a:r>
              <a:rPr lang="en-US" sz="3200" u="sng" dirty="0">
                <a:solidFill>
                  <a:srgbClr val="FF0000"/>
                </a:solidFill>
              </a:rPr>
              <a:t>it is when a place becomes more materialistic and like the Western World</a:t>
            </a:r>
            <a:r>
              <a:rPr lang="en-US" sz="3200" dirty="0"/>
              <a:t>. </a:t>
            </a:r>
          </a:p>
          <a:p>
            <a:endParaRPr lang="en-US" sz="3200" dirty="0"/>
          </a:p>
        </p:txBody>
      </p:sp>
    </p:spTree>
    <p:extLst>
      <p:ext uri="{BB962C8B-B14F-4D97-AF65-F5344CB8AC3E}">
        <p14:creationId xmlns:p14="http://schemas.microsoft.com/office/powerpoint/2010/main" val="2885965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CA026-718E-450C-B8A6-67D593D5FCD3}"/>
              </a:ext>
            </a:extLst>
          </p:cNvPr>
          <p:cNvSpPr>
            <a:spLocks noGrp="1"/>
          </p:cNvSpPr>
          <p:nvPr>
            <p:ph type="title"/>
          </p:nvPr>
        </p:nvSpPr>
        <p:spPr>
          <a:xfrm>
            <a:off x="1451579" y="38245"/>
            <a:ext cx="9603275" cy="1049235"/>
          </a:xfrm>
        </p:spPr>
        <p:txBody>
          <a:bodyPr/>
          <a:lstStyle/>
          <a:p>
            <a:r>
              <a:rPr lang="en-US" dirty="0"/>
              <a:t>Western  Culture     Vs.    Eastern Culture</a:t>
            </a:r>
          </a:p>
        </p:txBody>
      </p:sp>
      <p:sp>
        <p:nvSpPr>
          <p:cNvPr id="3" name="Content Placeholder 2">
            <a:extLst>
              <a:ext uri="{FF2B5EF4-FFF2-40B4-BE49-F238E27FC236}">
                <a16:creationId xmlns:a16="http://schemas.microsoft.com/office/drawing/2014/main" id="{F5B96972-CCC1-4086-8229-6C14D58DA861}"/>
              </a:ext>
            </a:extLst>
          </p:cNvPr>
          <p:cNvSpPr>
            <a:spLocks noGrp="1"/>
          </p:cNvSpPr>
          <p:nvPr>
            <p:ph idx="1"/>
          </p:nvPr>
        </p:nvSpPr>
        <p:spPr>
          <a:xfrm>
            <a:off x="139050" y="1348226"/>
            <a:ext cx="5249962" cy="4161548"/>
          </a:xfrm>
        </p:spPr>
        <p:txBody>
          <a:bodyPr>
            <a:normAutofit fontScale="92500" lnSpcReduction="10000"/>
          </a:bodyPr>
          <a:lstStyle/>
          <a:p>
            <a:r>
              <a:rPr lang="en-US" sz="2400" dirty="0"/>
              <a:t>The picture to the right shows two concepts of culture. Note the top women wore modern clothes, did their hair and makeup, attended school. They look like women you’d see in the United States </a:t>
            </a:r>
          </a:p>
          <a:p>
            <a:r>
              <a:rPr lang="en-US" sz="2400" dirty="0"/>
              <a:t>These traits were seen by many as too “western” and some felt that it was erasing their own culture.  As a result, there was a rejection of these material things</a:t>
            </a:r>
          </a:p>
        </p:txBody>
      </p:sp>
      <p:pic>
        <p:nvPicPr>
          <p:cNvPr id="4" name="Picture 3">
            <a:extLst>
              <a:ext uri="{FF2B5EF4-FFF2-40B4-BE49-F238E27FC236}">
                <a16:creationId xmlns:a16="http://schemas.microsoft.com/office/drawing/2014/main" id="{9EC543F7-FD5F-48B3-BC74-5897F4544576}"/>
              </a:ext>
            </a:extLst>
          </p:cNvPr>
          <p:cNvPicPr>
            <a:picLocks noChangeAspect="1"/>
          </p:cNvPicPr>
          <p:nvPr/>
        </p:nvPicPr>
        <p:blipFill>
          <a:blip r:embed="rId2"/>
          <a:stretch>
            <a:fillRect/>
          </a:stretch>
        </p:blipFill>
        <p:spPr>
          <a:xfrm>
            <a:off x="5647675" y="833120"/>
            <a:ext cx="6200169" cy="4903482"/>
          </a:xfrm>
          <a:prstGeom prst="rect">
            <a:avLst/>
          </a:prstGeom>
        </p:spPr>
      </p:pic>
    </p:spTree>
    <p:extLst>
      <p:ext uri="{BB962C8B-B14F-4D97-AF65-F5344CB8AC3E}">
        <p14:creationId xmlns:p14="http://schemas.microsoft.com/office/powerpoint/2010/main" val="3496857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68457-ECC7-411A-9752-58E8B7962AF1}"/>
              </a:ext>
            </a:extLst>
          </p:cNvPr>
          <p:cNvSpPr>
            <a:spLocks noGrp="1"/>
          </p:cNvSpPr>
          <p:nvPr>
            <p:ph type="title"/>
          </p:nvPr>
        </p:nvSpPr>
        <p:spPr/>
        <p:txBody>
          <a:bodyPr>
            <a:normAutofit/>
          </a:bodyPr>
          <a:lstStyle/>
          <a:p>
            <a:pPr algn="ctr"/>
            <a:r>
              <a:rPr lang="en-US" sz="4800" b="1" dirty="0"/>
              <a:t>Materialistic</a:t>
            </a:r>
          </a:p>
        </p:txBody>
      </p:sp>
      <p:sp>
        <p:nvSpPr>
          <p:cNvPr id="3" name="Content Placeholder 2">
            <a:extLst>
              <a:ext uri="{FF2B5EF4-FFF2-40B4-BE49-F238E27FC236}">
                <a16:creationId xmlns:a16="http://schemas.microsoft.com/office/drawing/2014/main" id="{082F2D6D-4CF8-47F1-A664-ADF324E1FAEC}"/>
              </a:ext>
            </a:extLst>
          </p:cNvPr>
          <p:cNvSpPr>
            <a:spLocks noGrp="1"/>
          </p:cNvSpPr>
          <p:nvPr>
            <p:ph idx="1"/>
          </p:nvPr>
        </p:nvSpPr>
        <p:spPr>
          <a:xfrm>
            <a:off x="885825" y="2015732"/>
            <a:ext cx="10591800" cy="3451617"/>
          </a:xfrm>
        </p:spPr>
        <p:txBody>
          <a:bodyPr>
            <a:normAutofit fontScale="92500"/>
          </a:bodyPr>
          <a:lstStyle/>
          <a:p>
            <a:r>
              <a:rPr lang="en-US" sz="3600" b="1" dirty="0">
                <a:solidFill>
                  <a:srgbClr val="FF0000"/>
                </a:solidFill>
              </a:rPr>
              <a:t>Materialistic</a:t>
            </a:r>
            <a:r>
              <a:rPr lang="en-US" sz="3600" dirty="0"/>
              <a:t> </a:t>
            </a:r>
            <a:r>
              <a:rPr lang="en-US" sz="3600" dirty="0">
                <a:solidFill>
                  <a:srgbClr val="FF0000"/>
                </a:solidFill>
              </a:rPr>
              <a:t>means that you value </a:t>
            </a:r>
            <a:r>
              <a:rPr lang="en-US" sz="3600" i="1" dirty="0">
                <a:solidFill>
                  <a:srgbClr val="FF0000"/>
                </a:solidFill>
              </a:rPr>
              <a:t>material</a:t>
            </a:r>
            <a:r>
              <a:rPr lang="en-US" sz="3600" dirty="0">
                <a:solidFill>
                  <a:srgbClr val="FF0000"/>
                </a:solidFill>
              </a:rPr>
              <a:t> things like fancy clothes, cars, property, etc. </a:t>
            </a:r>
            <a:r>
              <a:rPr lang="en-US" sz="3600" dirty="0"/>
              <a:t>Basically, you are showing off wealth</a:t>
            </a:r>
          </a:p>
          <a:p>
            <a:r>
              <a:rPr lang="en-US" sz="3600" b="1" dirty="0"/>
              <a:t>Problem</a:t>
            </a:r>
            <a:r>
              <a:rPr lang="en-US" sz="3600" dirty="0"/>
              <a:t>: These </a:t>
            </a:r>
            <a:r>
              <a:rPr lang="en-US" sz="3600" dirty="0">
                <a:solidFill>
                  <a:srgbClr val="FF0000"/>
                </a:solidFill>
              </a:rPr>
              <a:t>cultures in the East value modesty, giving money to charity, and religion </a:t>
            </a:r>
            <a:r>
              <a:rPr lang="en-US" sz="3600" dirty="0"/>
              <a:t>creating a CULTURE CLASH</a:t>
            </a:r>
          </a:p>
        </p:txBody>
      </p:sp>
    </p:spTree>
    <p:extLst>
      <p:ext uri="{BB962C8B-B14F-4D97-AF65-F5344CB8AC3E}">
        <p14:creationId xmlns:p14="http://schemas.microsoft.com/office/powerpoint/2010/main" val="863804499"/>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TM10001114[[fn=Gallery]]</Template>
  <TotalTime>169</TotalTime>
  <Words>304</Words>
  <Application>Microsoft Office PowerPoint</Application>
  <PresentationFormat>Widescreen</PresentationFormat>
  <Paragraphs>21</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Gill Sans MT</vt:lpstr>
      <vt:lpstr>Gallery</vt:lpstr>
      <vt:lpstr>Dubai </vt:lpstr>
      <vt:lpstr>Dubai Then and now</vt:lpstr>
      <vt:lpstr>PowerPoint Presentation</vt:lpstr>
      <vt:lpstr>PowerPoint Presentation</vt:lpstr>
      <vt:lpstr>PowerPoint Presentation</vt:lpstr>
      <vt:lpstr>PowerPoint Presentation</vt:lpstr>
      <vt:lpstr>Westernization </vt:lpstr>
      <vt:lpstr>Western  Culture     Vs.    Eastern Culture</vt:lpstr>
      <vt:lpstr>Materialistic</vt:lpstr>
      <vt:lpstr>Western influence on Food </vt:lpstr>
      <vt:lpstr>Rich Kids of dubai</vt:lpstr>
      <vt:lpstr>PowerPoint Presentation</vt:lpstr>
      <vt:lpstr>PowerPoint Presentation</vt:lpstr>
      <vt:lpstr>PowerPoint Presentation</vt:lpstr>
      <vt:lpstr>points TO Ponder…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Denney</dc:creator>
  <cp:lastModifiedBy>Patrice Mcbean</cp:lastModifiedBy>
  <cp:revision>16</cp:revision>
  <dcterms:created xsi:type="dcterms:W3CDTF">2019-09-11T00:50:13Z</dcterms:created>
  <dcterms:modified xsi:type="dcterms:W3CDTF">2019-09-11T14:33:41Z</dcterms:modified>
</cp:coreProperties>
</file>