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704" r:id="rId5"/>
  </p:sldMasterIdLst>
  <p:notesMasterIdLst>
    <p:notesMasterId r:id="rId26"/>
  </p:notesMasterIdLst>
  <p:sldIdLst>
    <p:sldId id="256" r:id="rId6"/>
    <p:sldId id="257" r:id="rId7"/>
    <p:sldId id="258" r:id="rId8"/>
    <p:sldId id="272" r:id="rId9"/>
    <p:sldId id="259" r:id="rId10"/>
    <p:sldId id="271" r:id="rId11"/>
    <p:sldId id="262" r:id="rId12"/>
    <p:sldId id="273" r:id="rId13"/>
    <p:sldId id="267" r:id="rId14"/>
    <p:sldId id="274" r:id="rId15"/>
    <p:sldId id="266" r:id="rId16"/>
    <p:sldId id="275" r:id="rId17"/>
    <p:sldId id="277" r:id="rId18"/>
    <p:sldId id="265" r:id="rId19"/>
    <p:sldId id="276" r:id="rId20"/>
    <p:sldId id="263" r:id="rId21"/>
    <p:sldId id="279" r:id="rId22"/>
    <p:sldId id="264" r:id="rId23"/>
    <p:sldId id="269" r:id="rId24"/>
    <p:sldId id="27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2ABDB-8B65-A19C-14BA-064674E9B65B}" v="1392" dt="2021-03-26T21:13:26.352"/>
    <p1510:client id="{16E454A4-1B90-8F2C-5469-95259EC44609}" v="333" dt="2021-03-26T18:57:24.646"/>
    <p1510:client id="{4721B89F-A034-0000-A19B-345FDBD59F7B}" v="906" dt="2021-03-26T19:19:33.800"/>
    <p1510:client id="{8D0FF880-38CE-4E00-ACF3-365F122053F1}" v="11" dt="2021-03-22T01:12:50.400"/>
    <p1510:client id="{95EDDBD7-AAA1-48C5-AACF-57B3F259B4E9}" v="4" dt="2021-03-22T01:10:37.288"/>
    <p1510:client id="{B3CFCE74-9B68-417F-8A2A-7B1AEBF97E65}" v="3" dt="2021-04-11T17:23:44.572"/>
    <p1510:client id="{C0194B70-E086-B785-3D10-996CB242E6A3}" v="14" dt="2021-03-26T18:59:02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7D7F4-DDBC-47D8-980A-FFC7E5B65B7C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477BC-CD5B-411E-AAA9-42995175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5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477BC-CD5B-411E-AAA9-4299517549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7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477BC-CD5B-411E-AAA9-4299517549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5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11C39-EAC5-4E21-8051-4B5CF1702EC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EFA50D-D255-41A0-AEF4-E91D19EAD76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0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rfsRNeiing?start=2&amp;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3wxWNAM8Cso?start=1&amp;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ncq_Wye43TM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XKLGRB4Hhg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-ZSem5F08M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NLijS7TZuo?start=8&amp;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101" y="1662544"/>
            <a:ext cx="8825658" cy="2089599"/>
          </a:xfrm>
        </p:spPr>
        <p:txBody>
          <a:bodyPr/>
          <a:lstStyle/>
          <a:p>
            <a:r>
              <a:rPr lang="en-US"/>
              <a:t>War in the Far East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5900" y="3899925"/>
            <a:ext cx="7056173" cy="861420"/>
          </a:xfrm>
        </p:spPr>
        <p:txBody>
          <a:bodyPr/>
          <a:lstStyle/>
          <a:p>
            <a:pPr algn="ctr"/>
            <a:r>
              <a:rPr lang="en-US" dirty="0"/>
              <a:t>Japan in World War 2 and Beyond…</a:t>
            </a:r>
          </a:p>
        </p:txBody>
      </p:sp>
    </p:spTree>
    <p:extLst>
      <p:ext uri="{BB962C8B-B14F-4D97-AF65-F5344CB8AC3E}">
        <p14:creationId xmlns:p14="http://schemas.microsoft.com/office/powerpoint/2010/main" val="88118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Fierce Fighting Footage from the Battle of Iwo Jima (1945) | War Archives">
            <a:hlinkClick r:id="" action="ppaction://media"/>
            <a:extLst>
              <a:ext uri="{FF2B5EF4-FFF2-40B4-BE49-F238E27FC236}">
                <a16:creationId xmlns:a16="http://schemas.microsoft.com/office/drawing/2014/main" id="{BD19CD20-F85C-4C8E-9A20-A83BF5A2F9E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7328" y="321566"/>
            <a:ext cx="11123629" cy="61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309DB-2B6E-44EF-B76A-1E287337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0" y="330023"/>
            <a:ext cx="9404723" cy="1400530"/>
          </a:xfrm>
        </p:spPr>
        <p:txBody>
          <a:bodyPr/>
          <a:lstStyle/>
          <a:p>
            <a:r>
              <a:rPr lang="en-US" b="1" dirty="0"/>
              <a:t>New </a:t>
            </a:r>
            <a:r>
              <a:rPr lang="en-US" b="1" u="sng" dirty="0">
                <a:solidFill>
                  <a:srgbClr val="FF0000"/>
                </a:solidFill>
              </a:rPr>
              <a:t>Technology</a:t>
            </a:r>
            <a:r>
              <a:rPr lang="en-US" b="1" dirty="0"/>
              <a:t> allows America to Fly higher and Fly farther. </a:t>
            </a:r>
          </a:p>
        </p:txBody>
      </p:sp>
      <p:pic>
        <p:nvPicPr>
          <p:cNvPr id="3" name="Picture 3" descr="A picture containing plane, sky, outdoor, sitting&#10;&#10;Description automatically generated">
            <a:extLst>
              <a:ext uri="{FF2B5EF4-FFF2-40B4-BE49-F238E27FC236}">
                <a16:creationId xmlns:a16="http://schemas.microsoft.com/office/drawing/2014/main" id="{0A97307E-CBFF-471D-BA94-B3B9100C5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255" y="1543597"/>
            <a:ext cx="3538489" cy="23757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B38ED0-8E08-4B92-8956-F5BD5F4CBB85}"/>
              </a:ext>
            </a:extLst>
          </p:cNvPr>
          <p:cNvSpPr txBox="1"/>
          <p:nvPr/>
        </p:nvSpPr>
        <p:spPr>
          <a:xfrm>
            <a:off x="799578" y="232357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4335D4-CFCB-4E61-807B-F0B688300418}"/>
              </a:ext>
            </a:extLst>
          </p:cNvPr>
          <p:cNvSpPr txBox="1"/>
          <p:nvPr/>
        </p:nvSpPr>
        <p:spPr>
          <a:xfrm>
            <a:off x="2167003" y="315864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35B63-91BF-4532-BF6B-2738781417A5}"/>
              </a:ext>
            </a:extLst>
          </p:cNvPr>
          <p:cNvSpPr txBox="1"/>
          <p:nvPr/>
        </p:nvSpPr>
        <p:spPr>
          <a:xfrm>
            <a:off x="1279742" y="283505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1F77CE-75C7-401E-9A63-2A56C8DF4078}"/>
              </a:ext>
            </a:extLst>
          </p:cNvPr>
          <p:cNvSpPr txBox="1">
            <a:spLocks/>
          </p:cNvSpPr>
          <p:nvPr/>
        </p:nvSpPr>
        <p:spPr>
          <a:xfrm>
            <a:off x="451357" y="1884459"/>
            <a:ext cx="7965152" cy="47598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rgbClr val="8AD0D6"/>
              </a:buClr>
            </a:pPr>
            <a:r>
              <a:rPr lang="en-US" sz="3200" dirty="0"/>
              <a:t> </a:t>
            </a:r>
            <a:r>
              <a:rPr lang="en-US" sz="2800" dirty="0"/>
              <a:t>The B-29 </a:t>
            </a:r>
            <a:r>
              <a:rPr lang="en-US" sz="2800" b="1" u="sng" dirty="0">
                <a:solidFill>
                  <a:srgbClr val="FF0000"/>
                </a:solidFill>
              </a:rPr>
              <a:t>Superfortress</a:t>
            </a:r>
            <a:r>
              <a:rPr lang="en-US" sz="2800" dirty="0"/>
              <a:t> - Marietta, GA assembled 668 and sent them to war.  Thousands more were built in 5 other aircraft plants. Thirty seconds over Tokyo became daily raids with explosives and napalm (fire-bombs) killing thousands.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sz="2800" dirty="0"/>
              <a:t>A special squadron trained</a:t>
            </a:r>
            <a:r>
              <a:rPr lang="en-US" sz="3200" dirty="0"/>
              <a:t> </a:t>
            </a:r>
            <a:r>
              <a:rPr lang="en-US" sz="2800" dirty="0"/>
              <a:t>on Tinian island in the Summer of 1945 to deliver the </a:t>
            </a:r>
            <a:r>
              <a:rPr lang="en-US" sz="2800" b="1" u="sng" dirty="0">
                <a:solidFill>
                  <a:srgbClr val="FF0000"/>
                </a:solidFill>
              </a:rPr>
              <a:t>"gadget“ </a:t>
            </a:r>
            <a:r>
              <a:rPr lang="en-US" sz="2800" dirty="0"/>
              <a:t>to end the war....But, would it work?</a:t>
            </a:r>
          </a:p>
        </p:txBody>
      </p:sp>
      <p:pic>
        <p:nvPicPr>
          <p:cNvPr id="2060" name="Picture 12" descr="Little Boy&quot; Atomic Bomb &gt; National Museum of the United States Air Force™ &gt;  Display">
            <a:extLst>
              <a:ext uri="{FF2B5EF4-FFF2-40B4-BE49-F238E27FC236}">
                <a16:creationId xmlns:a16="http://schemas.microsoft.com/office/drawing/2014/main" id="{2A7DC3E0-6404-4110-85E2-330445527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509" y="4179358"/>
            <a:ext cx="3451236" cy="21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11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Hiroshima: Dropping The Bomb - Hiroshima - BBC">
            <a:hlinkClick r:id="" action="ppaction://media"/>
            <a:extLst>
              <a:ext uri="{FF2B5EF4-FFF2-40B4-BE49-F238E27FC236}">
                <a16:creationId xmlns:a16="http://schemas.microsoft.com/office/drawing/2014/main" id="{CA2E56FF-EAF2-40F9-B0FA-957A632F6A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6181" y="787940"/>
            <a:ext cx="11114203" cy="56893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BC8C3F-08E3-4327-A5C3-860045EB45D0}"/>
              </a:ext>
            </a:extLst>
          </p:cNvPr>
          <p:cNvSpPr txBox="1"/>
          <p:nvPr/>
        </p:nvSpPr>
        <p:spPr>
          <a:xfrm>
            <a:off x="632298" y="119060"/>
            <a:ext cx="6332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 was just one American plane….</a:t>
            </a:r>
          </a:p>
        </p:txBody>
      </p:sp>
    </p:spTree>
    <p:extLst>
      <p:ext uri="{BB962C8B-B14F-4D97-AF65-F5344CB8AC3E}">
        <p14:creationId xmlns:p14="http://schemas.microsoft.com/office/powerpoint/2010/main" val="41985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34E17-C34B-4BEE-92AE-301896E1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656" y="146679"/>
            <a:ext cx="9404723" cy="753511"/>
          </a:xfrm>
        </p:spPr>
        <p:txBody>
          <a:bodyPr/>
          <a:lstStyle/>
          <a:p>
            <a:r>
              <a:rPr lang="en-US" sz="2800" dirty="0"/>
              <a:t>3 days later…Nagasaki</a:t>
            </a:r>
          </a:p>
        </p:txBody>
      </p:sp>
      <p:pic>
        <p:nvPicPr>
          <p:cNvPr id="3" name="Online Media 2" title="Atomic bombing of Nagasaki - BBC">
            <a:hlinkClick r:id="" action="ppaction://media"/>
            <a:extLst>
              <a:ext uri="{FF2B5EF4-FFF2-40B4-BE49-F238E27FC236}">
                <a16:creationId xmlns:a16="http://schemas.microsoft.com/office/drawing/2014/main" id="{85B9F7BE-C05F-469D-8691-8025292A76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9345" y="680936"/>
            <a:ext cx="11174699" cy="572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3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44" y="452718"/>
            <a:ext cx="10732655" cy="1400530"/>
          </a:xfrm>
        </p:spPr>
        <p:txBody>
          <a:bodyPr/>
          <a:lstStyle/>
          <a:p>
            <a:r>
              <a:rPr lang="en-US" b="1" dirty="0"/>
              <a:t>Japan enters the Atomic Age… </a:t>
            </a:r>
            <a:r>
              <a:rPr lang="en-US" b="1" u="sng" dirty="0">
                <a:solidFill>
                  <a:srgbClr val="FF0000"/>
                </a:solidFill>
              </a:rPr>
              <a:t>Hiroshima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b="1" u="sng" dirty="0">
                <a:solidFill>
                  <a:srgbClr val="FF0000"/>
                </a:solidFill>
              </a:rPr>
              <a:t>Nagasaki </a:t>
            </a:r>
            <a:r>
              <a:rPr lang="en-US" dirty="0"/>
              <a:t>cease to exist.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618" y="2052918"/>
            <a:ext cx="6696364" cy="41954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70,000</a:t>
            </a:r>
            <a:r>
              <a:rPr lang="en-US" sz="3200" dirty="0"/>
              <a:t> killed immediately in each location – (Pica-Don)</a:t>
            </a:r>
          </a:p>
          <a:p>
            <a:r>
              <a:rPr lang="en-US" sz="3200" dirty="0"/>
              <a:t>Thousands more die in the weeks after of burns and </a:t>
            </a:r>
            <a:r>
              <a:rPr lang="en-US" sz="3200" b="1" u="sng" dirty="0">
                <a:solidFill>
                  <a:srgbClr val="FF0000"/>
                </a:solidFill>
              </a:rPr>
              <a:t>radiation</a:t>
            </a:r>
            <a:r>
              <a:rPr lang="en-US" sz="3200" dirty="0"/>
              <a:t> poisoning</a:t>
            </a:r>
          </a:p>
          <a:p>
            <a:r>
              <a:rPr lang="en-US" sz="3200" dirty="0"/>
              <a:t>Pres. </a:t>
            </a:r>
            <a:r>
              <a:rPr lang="en-US" sz="3200" b="1" u="sng" dirty="0">
                <a:solidFill>
                  <a:srgbClr val="FF0000"/>
                </a:solidFill>
              </a:rPr>
              <a:t>Truman</a:t>
            </a:r>
            <a:r>
              <a:rPr lang="en-US" sz="3200" dirty="0"/>
              <a:t> warns of a “rain of destruction” if the Japanese don’t </a:t>
            </a:r>
            <a:r>
              <a:rPr lang="en-US" sz="3200" b="1" u="sng" dirty="0">
                <a:solidFill>
                  <a:srgbClr val="FF0000"/>
                </a:solidFill>
              </a:rPr>
              <a:t>surrender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6D6DFC-2E94-4107-BD49-85D323D2E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88" y="1999224"/>
            <a:ext cx="4193843" cy="430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07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Atomic bombings of Hiroshima and Nagasaki August 6 &amp; 9, 1945">
            <a:hlinkClick r:id="" action="ppaction://media"/>
            <a:extLst>
              <a:ext uri="{FF2B5EF4-FFF2-40B4-BE49-F238E27FC236}">
                <a16:creationId xmlns:a16="http://schemas.microsoft.com/office/drawing/2014/main" id="{99E2B257-BD62-45CB-91BE-2F16F3CB60C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85217" y="845775"/>
            <a:ext cx="10077855" cy="56166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AB6522-F501-4BF8-9744-BD436F8C1A16}"/>
              </a:ext>
            </a:extLst>
          </p:cNvPr>
          <p:cNvSpPr txBox="1"/>
          <p:nvPr/>
        </p:nvSpPr>
        <p:spPr>
          <a:xfrm>
            <a:off x="603115" y="86380"/>
            <a:ext cx="6536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Newsreels recorded the Aftermath…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EFDA9A-11A2-4A3D-88CB-3318DB8C60F2}"/>
              </a:ext>
            </a:extLst>
          </p:cNvPr>
          <p:cNvSpPr txBox="1"/>
          <p:nvPr/>
        </p:nvSpPr>
        <p:spPr>
          <a:xfrm>
            <a:off x="7324928" y="347990"/>
            <a:ext cx="2188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Stop video at 1:19</a:t>
            </a:r>
          </a:p>
        </p:txBody>
      </p:sp>
    </p:spTree>
    <p:extLst>
      <p:ext uri="{BB962C8B-B14F-4D97-AF65-F5344CB8AC3E}">
        <p14:creationId xmlns:p14="http://schemas.microsoft.com/office/powerpoint/2010/main" val="13733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976446"/>
          </a:xfrm>
        </p:spPr>
        <p:txBody>
          <a:bodyPr/>
          <a:lstStyle/>
          <a:p>
            <a:r>
              <a:rPr lang="en-US" b="1" dirty="0">
                <a:latin typeface="KBScaredStraight"/>
              </a:rPr>
              <a:t>McArthur reigns over an Emperor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363" y="1664991"/>
            <a:ext cx="6839037" cy="46002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KBScaredStraight"/>
              </a:rPr>
              <a:t>Japan endures “the </a:t>
            </a:r>
            <a:r>
              <a:rPr lang="en-US" sz="3200" b="1" u="sng" dirty="0">
                <a:solidFill>
                  <a:srgbClr val="FF0000"/>
                </a:solidFill>
                <a:latin typeface="KBScaredStraight"/>
              </a:rPr>
              <a:t>Unendurable</a:t>
            </a:r>
            <a:r>
              <a:rPr lang="en-US" sz="3200" dirty="0">
                <a:latin typeface="KBScaredStraight"/>
              </a:rPr>
              <a:t>” and America occupies the Islands.</a:t>
            </a:r>
          </a:p>
          <a:p>
            <a:r>
              <a:rPr lang="en-US" sz="3200" dirty="0">
                <a:latin typeface="KBScaredStraight"/>
              </a:rPr>
              <a:t>The “</a:t>
            </a:r>
            <a:r>
              <a:rPr lang="en-US" sz="3200" b="1" u="sng" dirty="0">
                <a:solidFill>
                  <a:srgbClr val="FF0000"/>
                </a:solidFill>
                <a:latin typeface="KBScaredStraight"/>
              </a:rPr>
              <a:t>Divine</a:t>
            </a:r>
            <a:r>
              <a:rPr lang="en-US" sz="3200" dirty="0">
                <a:latin typeface="KBScaredStraight"/>
              </a:rPr>
              <a:t>” Emperor becomes a </a:t>
            </a:r>
            <a:r>
              <a:rPr lang="en-US" sz="3200" b="1" u="sng" dirty="0">
                <a:solidFill>
                  <a:srgbClr val="FF0000"/>
                </a:solidFill>
                <a:latin typeface="KBScaredStraight"/>
              </a:rPr>
              <a:t>Constitutional Monarch</a:t>
            </a:r>
            <a:r>
              <a:rPr lang="en-US" sz="3200" dirty="0">
                <a:latin typeface="KBScaredStraight"/>
              </a:rPr>
              <a:t>.</a:t>
            </a:r>
          </a:p>
          <a:p>
            <a:r>
              <a:rPr lang="en-US" sz="3200" b="1" u="sng" dirty="0">
                <a:solidFill>
                  <a:srgbClr val="FF0000"/>
                </a:solidFill>
                <a:latin typeface="KBScaredStraight"/>
              </a:rPr>
              <a:t>Westernization</a:t>
            </a:r>
            <a:r>
              <a:rPr lang="en-US" sz="3200" dirty="0">
                <a:solidFill>
                  <a:srgbClr val="FF0000"/>
                </a:solidFill>
                <a:latin typeface="KBScaredStraight"/>
              </a:rPr>
              <a:t> </a:t>
            </a:r>
            <a:r>
              <a:rPr lang="en-US" sz="3200" dirty="0">
                <a:latin typeface="KBScaredStraight"/>
              </a:rPr>
              <a:t>changes everything – culture, construction, clothing, cars, </a:t>
            </a:r>
          </a:p>
          <a:p>
            <a:r>
              <a:rPr lang="en-US" sz="3200" dirty="0">
                <a:latin typeface="KBScaredStraight"/>
              </a:rPr>
              <a:t>And creates new things…like </a:t>
            </a:r>
            <a:r>
              <a:rPr lang="en-US" sz="3200" u="sng" dirty="0">
                <a:latin typeface="KBScaredStraight"/>
              </a:rPr>
              <a:t>Christmas</a:t>
            </a:r>
            <a:r>
              <a:rPr lang="en-US" sz="3200" u="sng" dirty="0">
                <a:solidFill>
                  <a:srgbClr val="FF0000"/>
                </a:solidFill>
                <a:latin typeface="KBScaredStraight"/>
              </a:rPr>
              <a:t> </a:t>
            </a:r>
            <a:r>
              <a:rPr lang="en-US" sz="3200" u="sng" dirty="0">
                <a:latin typeface="KBScaredStraight"/>
              </a:rPr>
              <a:t>holidays</a:t>
            </a:r>
            <a:r>
              <a:rPr lang="en-US" sz="3200" dirty="0">
                <a:latin typeface="KBScaredStraight"/>
              </a:rPr>
              <a:t>!</a:t>
            </a:r>
          </a:p>
        </p:txBody>
      </p:sp>
      <p:pic>
        <p:nvPicPr>
          <p:cNvPr id="5122" name="Picture 2" descr="Many Japanese were extremely offended by this picture because of how casual MacArthur is looking and standing while next to the Emperor, who was supposed to be a go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4" y="1664991"/>
            <a:ext cx="3530714" cy="46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423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54162"/>
          </a:xfrm>
        </p:spPr>
        <p:txBody>
          <a:bodyPr/>
          <a:lstStyle/>
          <a:p>
            <a:r>
              <a:rPr lang="en-US" sz="4800" b="1" dirty="0"/>
              <a:t>Reforms in Japan </a:t>
            </a:r>
            <a:br>
              <a:rPr lang="en-US" sz="4800" b="1" dirty="0"/>
            </a:br>
            <a:r>
              <a:rPr lang="en-US" sz="4800" b="1" dirty="0"/>
              <a:t>during Rebuilding</a:t>
            </a:r>
          </a:p>
        </p:txBody>
      </p:sp>
      <p:grpSp>
        <p:nvGrpSpPr>
          <p:cNvPr id="6" name="Content Placeholder 56322"/>
          <p:cNvGrpSpPr>
            <a:grpSpLocks/>
          </p:cNvGrpSpPr>
          <p:nvPr/>
        </p:nvGrpSpPr>
        <p:grpSpPr bwMode="auto">
          <a:xfrm>
            <a:off x="1631504" y="1340769"/>
            <a:ext cx="8839200" cy="4926013"/>
            <a:chOff x="-238" y="222"/>
            <a:chExt cx="4000" cy="4287"/>
          </a:xfrm>
        </p:grpSpPr>
        <p:cxnSp>
          <p:nvCxnSpPr>
            <p:cNvPr id="1055" name="_s1055"/>
            <p:cNvCxnSpPr>
              <a:cxnSpLocks noChangeShapeType="1"/>
              <a:stCxn id="19" idx="1"/>
              <a:endCxn id="13" idx="2"/>
            </p:cNvCxnSpPr>
            <p:nvPr/>
          </p:nvCxnSpPr>
          <p:spPr bwMode="auto">
            <a:xfrm rot="10800000">
              <a:off x="2731" y="2482"/>
              <a:ext cx="166" cy="33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" name="_s1056"/>
            <p:cNvCxnSpPr>
              <a:cxnSpLocks noChangeShapeType="1"/>
              <a:stCxn id="18" idx="1"/>
              <a:endCxn id="17" idx="2"/>
            </p:cNvCxnSpPr>
            <p:nvPr/>
          </p:nvCxnSpPr>
          <p:spPr bwMode="auto">
            <a:xfrm rot="10800000">
              <a:off x="2131" y="2999"/>
              <a:ext cx="166" cy="33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7" name="_s1057"/>
            <p:cNvCxnSpPr>
              <a:cxnSpLocks noChangeShapeType="1"/>
              <a:stCxn id="17" idx="1"/>
              <a:endCxn id="12" idx="2"/>
            </p:cNvCxnSpPr>
            <p:nvPr/>
          </p:nvCxnSpPr>
          <p:spPr bwMode="auto">
            <a:xfrm rot="10800000">
              <a:off x="1532" y="2482"/>
              <a:ext cx="166" cy="33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8" name="_s1058"/>
            <p:cNvCxnSpPr>
              <a:cxnSpLocks noChangeShapeType="1"/>
              <a:stCxn id="16" idx="1"/>
              <a:endCxn id="15" idx="2"/>
            </p:cNvCxnSpPr>
            <p:nvPr/>
          </p:nvCxnSpPr>
          <p:spPr bwMode="auto">
            <a:xfrm rot="10800000">
              <a:off x="1461" y="3524"/>
              <a:ext cx="167" cy="34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9" name="_s1059"/>
            <p:cNvCxnSpPr>
              <a:cxnSpLocks noChangeShapeType="1"/>
              <a:stCxn id="15" idx="1"/>
              <a:endCxn id="14" idx="2"/>
            </p:cNvCxnSpPr>
            <p:nvPr/>
          </p:nvCxnSpPr>
          <p:spPr bwMode="auto">
            <a:xfrm rot="10800000">
              <a:off x="793" y="2999"/>
              <a:ext cx="167" cy="33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0" name="_s1060"/>
            <p:cNvCxnSpPr>
              <a:cxnSpLocks noChangeShapeType="1"/>
              <a:stCxn id="14" idx="1"/>
              <a:endCxn id="11" idx="2"/>
            </p:cNvCxnSpPr>
            <p:nvPr/>
          </p:nvCxnSpPr>
          <p:spPr bwMode="auto">
            <a:xfrm rot="10800000">
              <a:off x="194" y="2482"/>
              <a:ext cx="167" cy="33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1" name="_s1061"/>
            <p:cNvCxnSpPr>
              <a:cxnSpLocks noChangeShapeType="1"/>
              <a:stCxn id="13" idx="0"/>
              <a:endCxn id="10" idx="2"/>
            </p:cNvCxnSpPr>
            <p:nvPr/>
          </p:nvCxnSpPr>
          <p:spPr bwMode="auto">
            <a:xfrm rot="16200000">
              <a:off x="2959" y="1663"/>
              <a:ext cx="144" cy="599"/>
            </a:xfrm>
            <a:prstGeom prst="bentConnector3">
              <a:avLst>
                <a:gd name="adj1" fmla="val 4954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2" name="_s1062"/>
            <p:cNvCxnSpPr>
              <a:cxnSpLocks noChangeShapeType="1"/>
              <a:stCxn id="12" idx="0"/>
              <a:endCxn id="9" idx="2"/>
            </p:cNvCxnSpPr>
            <p:nvPr/>
          </p:nvCxnSpPr>
          <p:spPr bwMode="auto">
            <a:xfrm rot="16200000">
              <a:off x="1794" y="1629"/>
              <a:ext cx="144" cy="668"/>
            </a:xfrm>
            <a:prstGeom prst="bentConnector3">
              <a:avLst>
                <a:gd name="adj1" fmla="val 4954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3" name="_s1063"/>
            <p:cNvCxnSpPr>
              <a:cxnSpLocks noChangeShapeType="1"/>
              <a:stCxn id="11" idx="0"/>
              <a:endCxn id="8" idx="2"/>
            </p:cNvCxnSpPr>
            <p:nvPr/>
          </p:nvCxnSpPr>
          <p:spPr bwMode="auto">
            <a:xfrm rot="16200000">
              <a:off x="589" y="1496"/>
              <a:ext cx="144" cy="933"/>
            </a:xfrm>
            <a:prstGeom prst="bentConnector3">
              <a:avLst>
                <a:gd name="adj1" fmla="val 4954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4" name="_s1064"/>
            <p:cNvCxnSpPr>
              <a:cxnSpLocks noChangeShapeType="1"/>
              <a:stCxn id="10" idx="0"/>
              <a:endCxn id="7" idx="2"/>
            </p:cNvCxnSpPr>
            <p:nvPr/>
          </p:nvCxnSpPr>
          <p:spPr bwMode="auto">
            <a:xfrm rot="5400000" flipH="1">
              <a:off x="2475" y="699"/>
              <a:ext cx="144" cy="156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" name="_s1065"/>
            <p:cNvCxnSpPr>
              <a:cxnSpLocks noChangeShapeType="1"/>
              <a:stCxn id="9" idx="0"/>
              <a:endCxn id="7" idx="2"/>
            </p:cNvCxnSpPr>
            <p:nvPr/>
          </p:nvCxnSpPr>
          <p:spPr bwMode="auto">
            <a:xfrm rot="5400000" flipH="1">
              <a:off x="1910" y="1264"/>
              <a:ext cx="144" cy="43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6" name="_s1066"/>
            <p:cNvCxnSpPr>
              <a:cxnSpLocks noChangeShapeType="1"/>
              <a:stCxn id="8" idx="0"/>
              <a:endCxn id="7" idx="2"/>
            </p:cNvCxnSpPr>
            <p:nvPr/>
          </p:nvCxnSpPr>
          <p:spPr bwMode="auto">
            <a:xfrm rot="16200000">
              <a:off x="1373" y="1165"/>
              <a:ext cx="144" cy="63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_s1067"/>
            <p:cNvSpPr>
              <a:spLocks noChangeArrowheads="1"/>
            </p:cNvSpPr>
            <p:nvPr/>
          </p:nvSpPr>
          <p:spPr bwMode="auto">
            <a:xfrm>
              <a:off x="1270" y="936"/>
              <a:ext cx="985" cy="475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55075" tIns="27538" rIns="55075" bIns="2753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REFORMS</a:t>
              </a:r>
            </a:p>
          </p:txBody>
        </p:sp>
        <p:sp>
          <p:nvSpPr>
            <p:cNvPr id="8" name="_s1068"/>
            <p:cNvSpPr>
              <a:spLocks noChangeArrowheads="1"/>
            </p:cNvSpPr>
            <p:nvPr/>
          </p:nvSpPr>
          <p:spPr bwMode="auto">
            <a:xfrm>
              <a:off x="695" y="1555"/>
              <a:ext cx="865" cy="33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55075" tIns="27538" rIns="55075" bIns="2753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1" i="1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POLITICAL</a:t>
              </a:r>
            </a:p>
          </p:txBody>
        </p:sp>
        <p:sp>
          <p:nvSpPr>
            <p:cNvPr id="9" name="_s1069"/>
            <p:cNvSpPr>
              <a:spLocks noChangeArrowheads="1"/>
            </p:cNvSpPr>
            <p:nvPr/>
          </p:nvSpPr>
          <p:spPr bwMode="auto">
            <a:xfrm>
              <a:off x="1767" y="1555"/>
              <a:ext cx="865" cy="3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55075" tIns="27538" rIns="55075" bIns="2753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ECONOMIC</a:t>
              </a:r>
            </a:p>
          </p:txBody>
        </p:sp>
        <p:sp>
          <p:nvSpPr>
            <p:cNvPr id="10" name="_s1070"/>
            <p:cNvSpPr>
              <a:spLocks noChangeArrowheads="1"/>
            </p:cNvSpPr>
            <p:nvPr/>
          </p:nvSpPr>
          <p:spPr bwMode="auto">
            <a:xfrm>
              <a:off x="2897" y="1555"/>
              <a:ext cx="865" cy="3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55075" tIns="27538" rIns="55075" bIns="2753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1" i="1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SOCIAL</a:t>
              </a:r>
            </a:p>
          </p:txBody>
        </p:sp>
        <p:sp>
          <p:nvSpPr>
            <p:cNvPr id="11" name="_s1071"/>
            <p:cNvSpPr>
              <a:spLocks noChangeArrowheads="1"/>
            </p:cNvSpPr>
            <p:nvPr/>
          </p:nvSpPr>
          <p:spPr bwMode="auto">
            <a:xfrm>
              <a:off x="-238" y="2035"/>
              <a:ext cx="865" cy="447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55075" tIns="27538" rIns="55075" bIns="2753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New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Constitution</a:t>
              </a:r>
            </a:p>
          </p:txBody>
        </p:sp>
        <p:sp>
          <p:nvSpPr>
            <p:cNvPr id="12" name="_s1072"/>
            <p:cNvSpPr>
              <a:spLocks noChangeArrowheads="1"/>
            </p:cNvSpPr>
            <p:nvPr/>
          </p:nvSpPr>
          <p:spPr bwMode="auto">
            <a:xfrm>
              <a:off x="1099" y="2035"/>
              <a:ext cx="865" cy="44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55075" tIns="27538" rIns="55075" bIns="2753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Improve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Infrastructure</a:t>
              </a:r>
            </a:p>
          </p:txBody>
        </p:sp>
        <p:sp>
          <p:nvSpPr>
            <p:cNvPr id="13" name="_s1073"/>
            <p:cNvSpPr>
              <a:spLocks noChangeArrowheads="1"/>
            </p:cNvSpPr>
            <p:nvPr/>
          </p:nvSpPr>
          <p:spPr bwMode="auto">
            <a:xfrm>
              <a:off x="2298" y="2035"/>
              <a:ext cx="865" cy="44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55075" tIns="27538" rIns="55075" bIns="2753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English 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2nd language</a:t>
              </a:r>
            </a:p>
          </p:txBody>
        </p:sp>
        <p:sp>
          <p:nvSpPr>
            <p:cNvPr id="14" name="_s1074"/>
            <p:cNvSpPr>
              <a:spLocks noChangeArrowheads="1"/>
            </p:cNvSpPr>
            <p:nvPr/>
          </p:nvSpPr>
          <p:spPr bwMode="auto">
            <a:xfrm>
              <a:off x="361" y="2626"/>
              <a:ext cx="865" cy="373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4043" tIns="32021" rIns="64043" bIns="320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Constitutional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Monarchy</a:t>
              </a:r>
            </a:p>
          </p:txBody>
        </p:sp>
        <p:sp>
          <p:nvSpPr>
            <p:cNvPr id="15" name="_s1075"/>
            <p:cNvSpPr>
              <a:spLocks noChangeArrowheads="1"/>
            </p:cNvSpPr>
            <p:nvPr/>
          </p:nvSpPr>
          <p:spPr bwMode="auto">
            <a:xfrm>
              <a:off x="960" y="3143"/>
              <a:ext cx="1003" cy="381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4043" tIns="32021" rIns="64043" bIns="320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Emperor Stripped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of Power</a:t>
              </a:r>
            </a:p>
          </p:txBody>
        </p:sp>
        <p:sp>
          <p:nvSpPr>
            <p:cNvPr id="16" name="_s1076"/>
            <p:cNvSpPr>
              <a:spLocks noChangeArrowheads="1"/>
            </p:cNvSpPr>
            <p:nvPr/>
          </p:nvSpPr>
          <p:spPr bwMode="auto">
            <a:xfrm>
              <a:off x="1628" y="3668"/>
              <a:ext cx="864" cy="39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4043" tIns="32021" rIns="64043" bIns="320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Women’s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Suffrage</a:t>
              </a:r>
            </a:p>
          </p:txBody>
        </p:sp>
        <p:sp>
          <p:nvSpPr>
            <p:cNvPr id="17" name="_s1077"/>
            <p:cNvSpPr>
              <a:spLocks noChangeArrowheads="1"/>
            </p:cNvSpPr>
            <p:nvPr/>
          </p:nvSpPr>
          <p:spPr bwMode="auto">
            <a:xfrm>
              <a:off x="1698" y="2626"/>
              <a:ext cx="865" cy="3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1031" tIns="35515" rIns="71031" bIns="3551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Market</a:t>
              </a: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Economy</a:t>
              </a:r>
            </a:p>
          </p:txBody>
        </p:sp>
        <p:sp>
          <p:nvSpPr>
            <p:cNvPr id="18" name="_s1078"/>
            <p:cNvSpPr>
              <a:spLocks noChangeArrowheads="1"/>
            </p:cNvSpPr>
            <p:nvPr/>
          </p:nvSpPr>
          <p:spPr bwMode="auto">
            <a:xfrm>
              <a:off x="2297" y="3143"/>
              <a:ext cx="1003" cy="38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1748" tIns="35874" rIns="71748" bIns="3587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Invest in Human and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Capital Resources</a:t>
              </a:r>
            </a:p>
          </p:txBody>
        </p:sp>
        <p:sp>
          <p:nvSpPr>
            <p:cNvPr id="19" name="_s1079"/>
            <p:cNvSpPr>
              <a:spLocks noChangeArrowheads="1"/>
            </p:cNvSpPr>
            <p:nvPr/>
          </p:nvSpPr>
          <p:spPr bwMode="auto">
            <a:xfrm>
              <a:off x="2897" y="2626"/>
              <a:ext cx="865" cy="373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2473" tIns="36236" rIns="72473" bIns="3623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Japan adopts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US culture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62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KBScaredStraight"/>
              </a:rPr>
              <a:t>Japan becomes an Allied Power</a:t>
            </a:r>
            <a:br>
              <a:rPr lang="en-US" b="1" dirty="0">
                <a:latin typeface="KBScaredStraight"/>
              </a:rPr>
            </a:br>
            <a:r>
              <a:rPr lang="en-US" b="1" dirty="0">
                <a:latin typeface="KBScaredStraight"/>
              </a:rPr>
              <a:t>And the U.S. Faces a new Threat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34446"/>
            <a:ext cx="7032723" cy="40597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>
                <a:latin typeface="KBScaredStraight"/>
              </a:rPr>
              <a:t>Japan Re-</a:t>
            </a:r>
            <a:r>
              <a:rPr lang="en-US" sz="3200" b="1" u="sng" dirty="0">
                <a:solidFill>
                  <a:srgbClr val="FF0000"/>
                </a:solidFill>
                <a:latin typeface="KBScaredStraight"/>
              </a:rPr>
              <a:t>Industrializes</a:t>
            </a:r>
            <a:r>
              <a:rPr lang="en-US" sz="3200" dirty="0">
                <a:solidFill>
                  <a:srgbClr val="FF0000"/>
                </a:solidFill>
                <a:latin typeface="KBScaredStraight"/>
              </a:rPr>
              <a:t> </a:t>
            </a:r>
            <a:r>
              <a:rPr lang="en-US" sz="3200" dirty="0">
                <a:latin typeface="KBScaredStraight"/>
              </a:rPr>
              <a:t>in the late 1940’s as new </a:t>
            </a:r>
            <a:r>
              <a:rPr lang="en-US" sz="3200" b="1" u="sng" dirty="0">
                <a:solidFill>
                  <a:srgbClr val="FF0000"/>
                </a:solidFill>
                <a:latin typeface="KBScaredStraight"/>
              </a:rPr>
              <a:t>products</a:t>
            </a:r>
            <a:r>
              <a:rPr lang="en-US" sz="3200" dirty="0">
                <a:latin typeface="KBScaredStraight"/>
              </a:rPr>
              <a:t> emerge – the </a:t>
            </a:r>
            <a:r>
              <a:rPr lang="en-US" sz="3200" b="1" u="sng" dirty="0">
                <a:solidFill>
                  <a:srgbClr val="FF0000"/>
                </a:solidFill>
                <a:latin typeface="KBScaredStraight"/>
              </a:rPr>
              <a:t>Refrigerator</a:t>
            </a:r>
            <a:r>
              <a:rPr lang="en-US" sz="3200" dirty="0">
                <a:solidFill>
                  <a:srgbClr val="FF0000"/>
                </a:solidFill>
                <a:latin typeface="KBScaredStraight"/>
              </a:rPr>
              <a:t> </a:t>
            </a:r>
            <a:r>
              <a:rPr lang="en-US" sz="3200" dirty="0">
                <a:latin typeface="KBScaredStraight"/>
              </a:rPr>
              <a:t>(Hitachi), </a:t>
            </a:r>
            <a:r>
              <a:rPr lang="en-US" sz="3200" b="1" u="sng" dirty="0">
                <a:solidFill>
                  <a:srgbClr val="FF0000"/>
                </a:solidFill>
                <a:latin typeface="KBScaredStraight"/>
              </a:rPr>
              <a:t>TV</a:t>
            </a:r>
            <a:r>
              <a:rPr lang="en-US" sz="3200" dirty="0">
                <a:solidFill>
                  <a:srgbClr val="FF0000"/>
                </a:solidFill>
                <a:latin typeface="KBScaredStraight"/>
              </a:rPr>
              <a:t> </a:t>
            </a:r>
            <a:r>
              <a:rPr lang="en-US" sz="3200" dirty="0">
                <a:latin typeface="KBScaredStraight"/>
              </a:rPr>
              <a:t>(Toshiba), Cars like </a:t>
            </a:r>
            <a:r>
              <a:rPr lang="en-US" sz="3200" b="1" u="sng" dirty="0">
                <a:solidFill>
                  <a:srgbClr val="FF0000"/>
                </a:solidFill>
                <a:latin typeface="KBScaredStraight"/>
              </a:rPr>
              <a:t>Toyota</a:t>
            </a:r>
            <a:r>
              <a:rPr lang="en-US" sz="3200" dirty="0">
                <a:latin typeface="KBScaredStraight"/>
              </a:rPr>
              <a:t>, </a:t>
            </a:r>
            <a:r>
              <a:rPr lang="en-US" sz="3200" b="1" u="sng" dirty="0">
                <a:solidFill>
                  <a:srgbClr val="FF0000"/>
                </a:solidFill>
                <a:latin typeface="KBScaredStraight"/>
              </a:rPr>
              <a:t>Honda</a:t>
            </a:r>
            <a:r>
              <a:rPr lang="en-US" sz="3200" dirty="0">
                <a:latin typeface="KBScaredStraight"/>
              </a:rPr>
              <a:t>, and Nissan </a:t>
            </a:r>
          </a:p>
          <a:p>
            <a:r>
              <a:rPr lang="en-US" sz="3200" dirty="0">
                <a:latin typeface="KBScaredStraight"/>
              </a:rPr>
              <a:t>Ground and Water </a:t>
            </a:r>
            <a:r>
              <a:rPr lang="en-US" sz="3200" b="1" u="sng" dirty="0">
                <a:solidFill>
                  <a:srgbClr val="FF0000"/>
                </a:solidFill>
                <a:latin typeface="KBScaredStraight"/>
              </a:rPr>
              <a:t>Pollution</a:t>
            </a:r>
            <a:r>
              <a:rPr lang="en-US" sz="3200" dirty="0">
                <a:solidFill>
                  <a:srgbClr val="FF0000"/>
                </a:solidFill>
                <a:latin typeface="KBScaredStraight"/>
              </a:rPr>
              <a:t> </a:t>
            </a:r>
            <a:r>
              <a:rPr lang="en-US" sz="3200" dirty="0">
                <a:latin typeface="KBScaredStraight"/>
              </a:rPr>
              <a:t>harms a weakened population – “Itai-Itai”</a:t>
            </a:r>
          </a:p>
          <a:p>
            <a:r>
              <a:rPr lang="en-US" sz="3200" dirty="0">
                <a:latin typeface="KBScaredStraight"/>
              </a:rPr>
              <a:t>As Japan regains its strength, </a:t>
            </a:r>
            <a:r>
              <a:rPr lang="en-US" sz="3200" b="1" u="sng" dirty="0">
                <a:solidFill>
                  <a:srgbClr val="FF0000"/>
                </a:solidFill>
                <a:latin typeface="KBScaredStraight"/>
              </a:rPr>
              <a:t>North</a:t>
            </a:r>
            <a:r>
              <a:rPr lang="en-US" sz="3200" dirty="0">
                <a:solidFill>
                  <a:srgbClr val="FF0000"/>
                </a:solidFill>
                <a:latin typeface="KBScaredStraight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KBScaredStraight"/>
              </a:rPr>
              <a:t>Korea</a:t>
            </a:r>
            <a:r>
              <a:rPr lang="en-US" sz="3200" dirty="0">
                <a:solidFill>
                  <a:srgbClr val="FF0000"/>
                </a:solidFill>
                <a:latin typeface="KBScaredStraight"/>
              </a:rPr>
              <a:t> </a:t>
            </a:r>
            <a:r>
              <a:rPr lang="en-US" sz="3200" dirty="0">
                <a:latin typeface="KBScaredStraight"/>
              </a:rPr>
              <a:t>is preparing for War in </a:t>
            </a:r>
            <a:r>
              <a:rPr lang="en-US" sz="3200" b="1" u="sng" dirty="0">
                <a:solidFill>
                  <a:srgbClr val="FF0000"/>
                </a:solidFill>
                <a:latin typeface="KBScaredStraight"/>
              </a:rPr>
              <a:t>1950</a:t>
            </a:r>
            <a:r>
              <a:rPr lang="en-US" sz="3200" dirty="0">
                <a:latin typeface="KBScaredStraight"/>
              </a:rPr>
              <a:t>.</a:t>
            </a:r>
          </a:p>
          <a:p>
            <a:endParaRPr lang="en-US" dirty="0">
              <a:latin typeface="KBScaredStraight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684" y="780541"/>
            <a:ext cx="2098098" cy="279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1950 Japanese televi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72" y="1753601"/>
            <a:ext cx="19145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Japanese Car Spotters Guide - 19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72" y="3904030"/>
            <a:ext cx="4231698" cy="21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935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1C1E6-14FD-4142-8387-095DB8B0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08" y="420968"/>
            <a:ext cx="10344174" cy="1383423"/>
          </a:xfrm>
        </p:spPr>
        <p:txBody>
          <a:bodyPr/>
          <a:lstStyle/>
          <a:p>
            <a:r>
              <a:rPr lang="en-US" b="1" dirty="0"/>
              <a:t>Japan debuts as a Global </a:t>
            </a:r>
            <a:r>
              <a:rPr lang="en-US" b="1" dirty="0">
                <a:solidFill>
                  <a:schemeClr val="tx1"/>
                </a:solidFill>
              </a:rPr>
              <a:t>Debutante! Hosting world events...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7E073-3403-4301-85FF-7FC05C233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008" y="1804391"/>
            <a:ext cx="8028153" cy="42861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ea typeface="+mj-lt"/>
                <a:cs typeface="+mj-lt"/>
              </a:rPr>
              <a:t>1964 Summer Olympics – Tokyo; </a:t>
            </a:r>
            <a:endParaRPr lang="en-US" sz="3200" dirty="0"/>
          </a:p>
          <a:p>
            <a:pPr marL="0" indent="0">
              <a:buClr>
                <a:srgbClr val="8AD0D6"/>
              </a:buClr>
              <a:buNone/>
            </a:pPr>
            <a:r>
              <a:rPr lang="en-US" sz="3200" dirty="0">
                <a:ea typeface="+mj-lt"/>
                <a:cs typeface="+mj-lt"/>
              </a:rPr>
              <a:t>1970 World’s Fair – Osaka;1972 Sapporo Winter Olympics; 1980’s </a:t>
            </a:r>
            <a:r>
              <a:rPr lang="en-US" sz="3200" b="1" u="sng" dirty="0">
                <a:solidFill>
                  <a:srgbClr val="FF0000"/>
                </a:solidFill>
                <a:ea typeface="+mj-lt"/>
                <a:cs typeface="+mj-lt"/>
              </a:rPr>
              <a:t>Bullet Trains</a:t>
            </a:r>
            <a:r>
              <a:rPr lang="en-US" sz="3200" dirty="0">
                <a:ea typeface="+mj-lt"/>
                <a:cs typeface="+mj-lt"/>
              </a:rPr>
              <a:t> and a Building Boom with earthquake resistant buildings of Ferro concrete. 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en-US" sz="3200" dirty="0">
                <a:ea typeface="+mj-lt"/>
                <a:cs typeface="+mj-lt"/>
              </a:rPr>
              <a:t>But </a:t>
            </a:r>
            <a:r>
              <a:rPr lang="en-US" sz="3200" b="1" dirty="0">
                <a:ea typeface="+mj-lt"/>
                <a:cs typeface="+mj-lt"/>
              </a:rPr>
              <a:t>China</a:t>
            </a:r>
            <a:r>
              <a:rPr lang="en-US" sz="3200" dirty="0">
                <a:ea typeface="+mj-lt"/>
                <a:cs typeface="+mj-lt"/>
              </a:rPr>
              <a:t> was changing too…</a:t>
            </a:r>
          </a:p>
          <a:p>
            <a:pPr>
              <a:buClr>
                <a:srgbClr val="8AD0D6"/>
              </a:buClr>
            </a:pPr>
            <a:r>
              <a:rPr lang="en-US" sz="3200" dirty="0">
                <a:ea typeface="+mj-lt"/>
                <a:cs typeface="+mj-lt"/>
              </a:rPr>
              <a:t>Though </a:t>
            </a:r>
            <a:r>
              <a:rPr lang="en-US" sz="3200" b="1" u="sng" dirty="0">
                <a:solidFill>
                  <a:srgbClr val="FF0000"/>
                </a:solidFill>
                <a:ea typeface="+mj-lt"/>
                <a:cs typeface="+mj-lt"/>
              </a:rPr>
              <a:t>Communist</a:t>
            </a:r>
            <a:r>
              <a:rPr lang="en-US" sz="3200" dirty="0">
                <a:ea typeface="+mj-lt"/>
                <a:cs typeface="+mj-lt"/>
              </a:rPr>
              <a:t>, by the 1990’s it had become a manufacturing giant. </a:t>
            </a:r>
          </a:p>
          <a:p>
            <a:pPr marL="0" indent="0">
              <a:buClr>
                <a:srgbClr val="8AD0D6"/>
              </a:buClr>
              <a:buNone/>
            </a:pPr>
            <a:endParaRPr lang="en-US" sz="3200" dirty="0"/>
          </a:p>
          <a:p>
            <a:pPr>
              <a:buClr>
                <a:srgbClr val="8AD0D6"/>
              </a:buClr>
            </a:pPr>
            <a:endParaRPr lang="en-US" dirty="0"/>
          </a:p>
        </p:txBody>
      </p:sp>
      <p:pic>
        <p:nvPicPr>
          <p:cNvPr id="5" name="Picture 5" descr="A picture containing sky, outdoor, tree, tower&#10;&#10;Description automatically generated">
            <a:extLst>
              <a:ext uri="{FF2B5EF4-FFF2-40B4-BE49-F238E27FC236}">
                <a16:creationId xmlns:a16="http://schemas.microsoft.com/office/drawing/2014/main" id="{008DA509-9A07-4C64-A2CE-4798B1269D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55465" y="1605632"/>
            <a:ext cx="3578527" cy="3843061"/>
          </a:xfrm>
        </p:spPr>
      </p:pic>
    </p:spTree>
    <p:extLst>
      <p:ext uri="{BB962C8B-B14F-4D97-AF65-F5344CB8AC3E}">
        <p14:creationId xmlns:p14="http://schemas.microsoft.com/office/powerpoint/2010/main" val="44546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88602" cy="1400530"/>
          </a:xfrm>
        </p:spPr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  <a:latin typeface="KBScaredStraight"/>
                <a:ea typeface="KBScaredStraight" panose="02000603000000000000" pitchFamily="2" charset="0"/>
              </a:rPr>
              <a:t>Feelings of </a:t>
            </a:r>
            <a:r>
              <a:rPr lang="en-US" sz="4400" b="1" u="sng" dirty="0">
                <a:solidFill>
                  <a:srgbClr val="FF0000"/>
                </a:solidFill>
                <a:latin typeface="KBScaredStraight"/>
                <a:ea typeface="KBScaredStraight" panose="02000603000000000000" pitchFamily="2" charset="0"/>
              </a:rPr>
              <a:t>Nationalism</a:t>
            </a:r>
            <a:r>
              <a:rPr lang="en-US" sz="4400" b="1" dirty="0">
                <a:solidFill>
                  <a:srgbClr val="FF0000"/>
                </a:solidFill>
                <a:latin typeface="KBScaredStraight"/>
                <a:ea typeface="KBScaredStraight" panose="02000603000000000000" pitchFamily="2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KBScaredStraight"/>
                <a:ea typeface="KBScaredStraight" panose="02000603000000000000" pitchFamily="2" charset="0"/>
              </a:rPr>
              <a:t>and Militarism     </a:t>
            </a:r>
            <a:r>
              <a:rPr lang="en-US" sz="4400" b="1" u="sng" dirty="0">
                <a:solidFill>
                  <a:schemeClr val="tx1"/>
                </a:solidFill>
                <a:latin typeface="KBScaredStraight"/>
                <a:ea typeface="KBScaredStraight" panose="02000603000000000000" pitchFamily="2" charset="0"/>
              </a:rPr>
              <a:t>swept through Japan in the 1930s.</a:t>
            </a:r>
            <a:br>
              <a:rPr lang="en-US" sz="4400" b="1" u="sng" dirty="0">
                <a:latin typeface="KBScaredStraight" panose="02000603000000000000" pitchFamily="2" charset="0"/>
                <a:ea typeface="KBScaredStraight" panose="02000603000000000000" pitchFamily="2" charset="0"/>
              </a:rPr>
            </a:b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715" y="2034445"/>
            <a:ext cx="8840708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latin typeface="KBScaredStraight"/>
                <a:ea typeface="KBScaredStraight" panose="02000603000000000000" pitchFamily="2" charset="0"/>
              </a:rPr>
              <a:t>Despite the Great Depression, Japan built up its </a:t>
            </a:r>
            <a:r>
              <a:rPr lang="en-US" sz="3600" b="1" u="sng" dirty="0">
                <a:solidFill>
                  <a:srgbClr val="FF0000"/>
                </a:solidFill>
                <a:latin typeface="KBScaredStraight"/>
                <a:ea typeface="KBScaredStraight" panose="02000603000000000000" pitchFamily="2" charset="0"/>
              </a:rPr>
              <a:t>Army, Navy, and Air Force</a:t>
            </a:r>
            <a:r>
              <a:rPr lang="en-US" sz="3600" b="1" u="sng" dirty="0">
                <a:latin typeface="KBScaredStraight"/>
                <a:ea typeface="KBScaredStraight" panose="02000603000000000000" pitchFamily="2" charset="0"/>
              </a:rPr>
              <a:t> </a:t>
            </a:r>
            <a:r>
              <a:rPr lang="en-US" sz="3600" dirty="0">
                <a:latin typeface="KBScaredStraight"/>
                <a:ea typeface="KBScaredStraight" panose="02000603000000000000" pitchFamily="2" charset="0"/>
              </a:rPr>
              <a:t>and invaded eastern </a:t>
            </a:r>
            <a:r>
              <a:rPr lang="en-US" sz="3600" b="1" u="sng" dirty="0">
                <a:solidFill>
                  <a:srgbClr val="FF0000"/>
                </a:solidFill>
                <a:latin typeface="KBScaredStraight"/>
                <a:ea typeface="KBScaredStraight" panose="02000603000000000000" pitchFamily="2" charset="0"/>
              </a:rPr>
              <a:t>China</a:t>
            </a:r>
            <a:r>
              <a:rPr lang="en-US" sz="3600" dirty="0">
                <a:latin typeface="KBScaredStraight"/>
                <a:ea typeface="KBScaredStraight" panose="02000603000000000000" pitchFamily="2" charset="0"/>
              </a:rPr>
              <a:t> in </a:t>
            </a:r>
            <a:r>
              <a:rPr lang="en-US" sz="3600" u="sng" dirty="0">
                <a:solidFill>
                  <a:srgbClr val="FF0000"/>
                </a:solidFill>
                <a:latin typeface="KBScaredStraight"/>
                <a:ea typeface="KBScaredStraight" panose="02000603000000000000" pitchFamily="2" charset="0"/>
              </a:rPr>
              <a:t>1931</a:t>
            </a:r>
            <a:r>
              <a:rPr lang="en-US" sz="3600" dirty="0">
                <a:latin typeface="KBScaredStraight"/>
                <a:ea typeface="KBScaredStraight" panose="02000603000000000000" pitchFamily="2" charset="0"/>
              </a:rPr>
              <a:t>.</a:t>
            </a:r>
          </a:p>
          <a:p>
            <a:r>
              <a:rPr lang="en-US" sz="3600" dirty="0">
                <a:latin typeface="KBScaredStraight"/>
                <a:ea typeface="KBScaredStraight" panose="02000603000000000000" pitchFamily="2" charset="0"/>
              </a:rPr>
              <a:t>Japan followed the </a:t>
            </a:r>
            <a:r>
              <a:rPr lang="en-US" sz="3600" b="1" u="sng" dirty="0">
                <a:solidFill>
                  <a:srgbClr val="FF0000"/>
                </a:solidFill>
                <a:latin typeface="KBScaredStraight"/>
                <a:ea typeface="KBScaredStraight" panose="02000603000000000000" pitchFamily="2" charset="0"/>
              </a:rPr>
              <a:t>Imperialist</a:t>
            </a:r>
            <a:r>
              <a:rPr lang="en-US" sz="3600" dirty="0">
                <a:latin typeface="KBScaredStraight"/>
                <a:ea typeface="KBScaredStraight" panose="02000603000000000000" pitchFamily="2" charset="0"/>
              </a:rPr>
              <a:t> model Europe and the U.S. had created</a:t>
            </a:r>
          </a:p>
          <a:p>
            <a:r>
              <a:rPr lang="en-US" sz="3600" b="1" u="sng" dirty="0">
                <a:solidFill>
                  <a:srgbClr val="FF0000"/>
                </a:solidFill>
                <a:latin typeface="KBScaredStraight"/>
                <a:ea typeface="KBScaredStraight" panose="02000603000000000000" pitchFamily="2" charset="0"/>
              </a:rPr>
              <a:t>Raw Materials </a:t>
            </a:r>
            <a:r>
              <a:rPr lang="en-US" sz="3600" dirty="0">
                <a:latin typeface="KBScaredStraight"/>
                <a:ea typeface="KBScaredStraight" panose="02000603000000000000" pitchFamily="2" charset="0"/>
              </a:rPr>
              <a:t>were needed to grow the Japanese Empire</a:t>
            </a:r>
          </a:p>
          <a:p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dirty="0"/>
          </a:p>
        </p:txBody>
      </p:sp>
      <p:pic>
        <p:nvPicPr>
          <p:cNvPr id="1026" name="Picture 2" descr="Japanese Propaganda: Japan was eager to let America fall so that it can rise as a powerful nation. The people of Japan wanted power. This motivated them to attack Pearl Harbo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56" y="2090882"/>
            <a:ext cx="2439938" cy="430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159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3864-24F2-4FD4-BDC9-A309668EE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528" y="674968"/>
            <a:ext cx="6790640" cy="924280"/>
          </a:xfrm>
        </p:spPr>
        <p:txBody>
          <a:bodyPr/>
          <a:lstStyle/>
          <a:p>
            <a:r>
              <a:rPr lang="en-US" sz="4400" b="1" u="sng" dirty="0">
                <a:ea typeface="+mj-lt"/>
                <a:cs typeface="+mj-lt"/>
              </a:rPr>
              <a:t>JAPAN TODAY</a:t>
            </a:r>
            <a:endParaRPr lang="en-US" sz="44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0E297-A9D3-4F34-AA1A-5656B3C48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562" y="1541992"/>
            <a:ext cx="7793589" cy="47143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ea typeface="+mj-lt"/>
                <a:cs typeface="+mj-lt"/>
              </a:rPr>
              <a:t>World’s 3</a:t>
            </a:r>
            <a:r>
              <a:rPr lang="en-US" sz="2800" b="1" u="sng" baseline="30000" dirty="0">
                <a:solidFill>
                  <a:srgbClr val="FF0000"/>
                </a:solidFill>
                <a:ea typeface="+mj-lt"/>
                <a:cs typeface="+mj-lt"/>
              </a:rPr>
              <a:t>rd</a:t>
            </a:r>
            <a:r>
              <a:rPr lang="en-US" sz="2800" b="1" u="sng" dirty="0">
                <a:solidFill>
                  <a:srgbClr val="FF0000"/>
                </a:solidFill>
                <a:ea typeface="+mj-lt"/>
                <a:cs typeface="+mj-lt"/>
              </a:rPr>
              <a:t> largest economy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buClr>
                <a:srgbClr val="8AD0D6"/>
              </a:buClr>
            </a:pPr>
            <a:r>
              <a:rPr lang="en-US" sz="2800" dirty="0">
                <a:ea typeface="+mj-lt"/>
                <a:cs typeface="+mj-lt"/>
              </a:rPr>
              <a:t>Location for many of the world’s Largest Companies and most famous Brands</a:t>
            </a:r>
            <a:endParaRPr lang="en-US" sz="2800" dirty="0"/>
          </a:p>
          <a:p>
            <a:pPr>
              <a:buClr>
                <a:srgbClr val="8AD0D6"/>
              </a:buClr>
            </a:pPr>
            <a:r>
              <a:rPr lang="en-US" sz="2800" dirty="0">
                <a:ea typeface="+mj-lt"/>
                <a:cs typeface="+mj-lt"/>
              </a:rPr>
              <a:t>The Gateway to Asia for the West</a:t>
            </a:r>
            <a:endParaRPr lang="en-US" sz="2800" dirty="0"/>
          </a:p>
          <a:p>
            <a:pPr>
              <a:buClr>
                <a:srgbClr val="8AD0D6"/>
              </a:buClr>
            </a:pPr>
            <a:r>
              <a:rPr lang="en-US" sz="2800" dirty="0">
                <a:ea typeface="+mj-lt"/>
                <a:cs typeface="+mj-lt"/>
              </a:rPr>
              <a:t>Affluent and loyal consumer base</a:t>
            </a:r>
            <a:endParaRPr lang="en-US" sz="2800" dirty="0"/>
          </a:p>
          <a:p>
            <a:pPr>
              <a:buClr>
                <a:srgbClr val="8AD0D6"/>
              </a:buClr>
            </a:pPr>
            <a:r>
              <a:rPr lang="en-US" sz="2800" dirty="0">
                <a:ea typeface="+mj-lt"/>
                <a:cs typeface="+mj-lt"/>
              </a:rPr>
              <a:t>Less exposed to high energy prices</a:t>
            </a:r>
            <a:endParaRPr lang="en-US" sz="2800" dirty="0"/>
          </a:p>
          <a:p>
            <a:pPr>
              <a:buClr>
                <a:srgbClr val="8AD0D6"/>
              </a:buClr>
            </a:pPr>
            <a:r>
              <a:rPr lang="en-US" sz="2800" dirty="0">
                <a:ea typeface="+mj-lt"/>
                <a:cs typeface="+mj-lt"/>
              </a:rPr>
              <a:t>Japan has one of the Top 5 GDP’s </a:t>
            </a:r>
            <a:endParaRPr lang="en-US" sz="2800" dirty="0"/>
          </a:p>
          <a:p>
            <a:pPr>
              <a:buClr>
                <a:srgbClr val="8AD0D6"/>
              </a:buClr>
            </a:pPr>
            <a:r>
              <a:rPr lang="en-US" sz="2800" dirty="0">
                <a:ea typeface="+mj-lt"/>
                <a:cs typeface="+mj-lt"/>
              </a:rPr>
              <a:t>$48,200/capita / Unemployment 2.34%</a:t>
            </a:r>
            <a:endParaRPr lang="en-US" sz="2800" dirty="0"/>
          </a:p>
          <a:p>
            <a:pPr>
              <a:buClr>
                <a:srgbClr val="8AD0D6"/>
              </a:buClr>
            </a:pPr>
            <a:r>
              <a:rPr lang="en-US" sz="2800" dirty="0">
                <a:ea typeface="+mj-lt"/>
                <a:cs typeface="+mj-lt"/>
              </a:rPr>
              <a:t>$1 U.S. = 108.90 Japanese Yen (2021)</a:t>
            </a:r>
            <a:endParaRPr lang="en-US" sz="2800" dirty="0"/>
          </a:p>
          <a:p>
            <a:pPr>
              <a:buClr>
                <a:srgbClr val="8AD0D6"/>
              </a:buClr>
            </a:pPr>
            <a:endParaRPr lang="en-US" sz="2800" dirty="0"/>
          </a:p>
        </p:txBody>
      </p:sp>
      <p:pic>
        <p:nvPicPr>
          <p:cNvPr id="5" name="Picture 5" descr="A picture containing text, outdoor, sky, street&#10;&#10;Description automatically generated">
            <a:extLst>
              <a:ext uri="{FF2B5EF4-FFF2-40B4-BE49-F238E27FC236}">
                <a16:creationId xmlns:a16="http://schemas.microsoft.com/office/drawing/2014/main" id="{3D07B232-0C6C-493D-9CA9-674E0500A2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27327" y="1385478"/>
            <a:ext cx="3338008" cy="5012304"/>
          </a:xfrm>
        </p:spPr>
      </p:pic>
    </p:spTree>
    <p:extLst>
      <p:ext uri="{BB962C8B-B14F-4D97-AF65-F5344CB8AC3E}">
        <p14:creationId xmlns:p14="http://schemas.microsoft.com/office/powerpoint/2010/main" val="153417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KBScaredStraight" panose="02000603000000000000"/>
              </a:rPr>
              <a:t>The U.S. were </a:t>
            </a:r>
            <a:r>
              <a:rPr lang="en-US" b="1" u="sng" dirty="0">
                <a:solidFill>
                  <a:srgbClr val="FF0000"/>
                </a:solidFill>
                <a:latin typeface="KBScaredStraight" panose="02000603000000000000"/>
              </a:rPr>
              <a:t>isolationist</a:t>
            </a:r>
            <a:r>
              <a:rPr lang="en-US" b="1" dirty="0">
                <a:latin typeface="KBScaredStraight" panose="02000603000000000000"/>
              </a:rPr>
              <a:t> and did not want to get involved…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341" y="2208942"/>
            <a:ext cx="9327303" cy="48093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latin typeface="KBScaredStraight" panose="02000603000000000000"/>
              </a:rPr>
              <a:t>President </a:t>
            </a:r>
            <a:r>
              <a:rPr lang="en-US" sz="3600" b="1" u="sng" dirty="0">
                <a:solidFill>
                  <a:srgbClr val="FF0000"/>
                </a:solidFill>
                <a:latin typeface="KBScaredStraight" panose="02000603000000000000"/>
              </a:rPr>
              <a:t>Roosevelt</a:t>
            </a:r>
            <a:r>
              <a:rPr lang="en-US" sz="3600" dirty="0">
                <a:latin typeface="KBScaredStraight" panose="02000603000000000000"/>
              </a:rPr>
              <a:t>, seeing that something must be done to curb Japanese </a:t>
            </a:r>
            <a:r>
              <a:rPr lang="en-US" sz="3600" b="1" u="sng" dirty="0">
                <a:solidFill>
                  <a:srgbClr val="FF0000"/>
                </a:solidFill>
                <a:latin typeface="KBScaredStraight" panose="02000603000000000000"/>
              </a:rPr>
              <a:t>ambition</a:t>
            </a:r>
            <a:r>
              <a:rPr lang="en-US" sz="3600" dirty="0">
                <a:latin typeface="KBScaredStraight" panose="02000603000000000000"/>
              </a:rPr>
              <a:t>, chose to put </a:t>
            </a:r>
            <a:r>
              <a:rPr lang="en-US" sz="3600" b="1" u="sng" dirty="0">
                <a:solidFill>
                  <a:srgbClr val="FF0000"/>
                </a:solidFill>
                <a:latin typeface="KBScaredStraight" panose="02000603000000000000"/>
              </a:rPr>
              <a:t>Sanctions</a:t>
            </a:r>
            <a:r>
              <a:rPr lang="en-US" sz="3600" dirty="0">
                <a:latin typeface="KBScaredStraight" panose="02000603000000000000"/>
              </a:rPr>
              <a:t> on them. </a:t>
            </a:r>
          </a:p>
          <a:p>
            <a:r>
              <a:rPr lang="en-US" sz="3600" dirty="0">
                <a:latin typeface="KBScaredStraight" panose="02000603000000000000"/>
              </a:rPr>
              <a:t>U.S. </a:t>
            </a:r>
            <a:r>
              <a:rPr lang="en-US" sz="3600" b="1" u="sng" dirty="0">
                <a:solidFill>
                  <a:srgbClr val="FF0000"/>
                </a:solidFill>
                <a:latin typeface="KBScaredStraight" panose="02000603000000000000"/>
              </a:rPr>
              <a:t>Oil</a:t>
            </a:r>
            <a:r>
              <a:rPr lang="en-US" sz="3600" dirty="0">
                <a:latin typeface="KBScaredStraight" panose="02000603000000000000"/>
              </a:rPr>
              <a:t> and </a:t>
            </a:r>
            <a:r>
              <a:rPr lang="en-US" sz="3600" b="1" u="sng" dirty="0">
                <a:solidFill>
                  <a:srgbClr val="FF0000"/>
                </a:solidFill>
                <a:latin typeface="KBScaredStraight" panose="02000603000000000000"/>
              </a:rPr>
              <a:t>Steel</a:t>
            </a:r>
            <a:r>
              <a:rPr lang="en-US" sz="3600" dirty="0">
                <a:latin typeface="KBScaredStraight" panose="02000603000000000000"/>
              </a:rPr>
              <a:t> exports were halted by </a:t>
            </a:r>
            <a:r>
              <a:rPr lang="en-US" sz="3600" b="1" u="sng" dirty="0">
                <a:solidFill>
                  <a:srgbClr val="FF0000"/>
                </a:solidFill>
                <a:latin typeface="KBScaredStraight" panose="02000603000000000000"/>
              </a:rPr>
              <a:t>1940</a:t>
            </a:r>
            <a:r>
              <a:rPr lang="en-US" sz="3600" dirty="0">
                <a:latin typeface="KBScaredStraight" panose="02000603000000000000"/>
              </a:rPr>
              <a:t>.</a:t>
            </a:r>
          </a:p>
          <a:p>
            <a:r>
              <a:rPr lang="en-US" sz="3600" dirty="0">
                <a:latin typeface="KBScaredStraight" panose="02000603000000000000"/>
              </a:rPr>
              <a:t>Japan’s brilliant Admiral </a:t>
            </a:r>
            <a:r>
              <a:rPr lang="en-US" sz="3600" b="1" u="sng" dirty="0">
                <a:solidFill>
                  <a:srgbClr val="FF0000"/>
                </a:solidFill>
                <a:latin typeface="KBScaredStraight" panose="02000603000000000000"/>
              </a:rPr>
              <a:t>Yamamoto</a:t>
            </a:r>
            <a:r>
              <a:rPr lang="en-US" sz="3600" dirty="0">
                <a:latin typeface="KBScaredStraight" panose="02000603000000000000"/>
              </a:rPr>
              <a:t> devised a plan to reduce American power in the Pacific. </a:t>
            </a:r>
          </a:p>
        </p:txBody>
      </p:sp>
      <p:pic>
        <p:nvPicPr>
          <p:cNvPr id="2052" name="Picture 4" descr="Image result for industrial St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181" y="1357745"/>
            <a:ext cx="3011055" cy="196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Oil Dru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593" y="3833092"/>
            <a:ext cx="2082893" cy="23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39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Japanese attack on the U.S. Navy base at Pearl Harbor">
            <a:hlinkClick r:id="" action="ppaction://media"/>
            <a:extLst>
              <a:ext uri="{FF2B5EF4-FFF2-40B4-BE49-F238E27FC236}">
                <a16:creationId xmlns:a16="http://schemas.microsoft.com/office/drawing/2014/main" id="{B1C68156-7B94-4B47-BDF5-E52730660C9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8289" y="447472"/>
            <a:ext cx="11293813" cy="594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6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8451707" cy="766482"/>
          </a:xfrm>
        </p:spPr>
        <p:txBody>
          <a:bodyPr/>
          <a:lstStyle/>
          <a:p>
            <a:r>
              <a:rPr lang="en-US" b="1" u="sng" dirty="0">
                <a:latin typeface="KBScaredStraight" panose="02000603000000000000"/>
              </a:rPr>
              <a:t>Remember Pearl Harbor</a:t>
            </a:r>
            <a:r>
              <a:rPr lang="en-US" b="1" dirty="0">
                <a:latin typeface="KBScaredStraight" panose="02000603000000000000"/>
              </a:rPr>
              <a:t>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30" y="1505527"/>
            <a:ext cx="7319271" cy="490450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 dirty="0">
                <a:latin typeface="KBScaredStraight"/>
                <a:ea typeface="KBScaredStraight" panose="02000603000000000000" pitchFamily="2" charset="0"/>
              </a:rPr>
              <a:t>The Japanese sank or destroyed </a:t>
            </a:r>
          </a:p>
          <a:p>
            <a:pPr marL="0" indent="0">
              <a:buNone/>
            </a:pPr>
            <a:r>
              <a:rPr lang="en-US" sz="3200" dirty="0">
                <a:latin typeface="KBScaredStraight"/>
                <a:ea typeface="KBScaredStraight" panose="02000603000000000000" pitchFamily="2" charset="0"/>
              </a:rPr>
              <a:t>   </a:t>
            </a:r>
            <a:r>
              <a:rPr lang="en-US" sz="3200" dirty="0">
                <a:solidFill>
                  <a:srgbClr val="FF0000"/>
                </a:solidFill>
                <a:latin typeface="KBScaredStraight"/>
                <a:ea typeface="KBScaredStraight" panose="02000603000000000000" pitchFamily="2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KBScaredStraight"/>
                <a:ea typeface="KBScaredStraight" panose="02000603000000000000" pitchFamily="2" charset="0"/>
              </a:rPr>
              <a:t>18</a:t>
            </a:r>
            <a:r>
              <a:rPr lang="en-US" sz="3200" dirty="0">
                <a:latin typeface="KBScaredStraight"/>
                <a:ea typeface="KBScaredStraight" panose="02000603000000000000" pitchFamily="2" charset="0"/>
              </a:rPr>
              <a:t> US battleships and </a:t>
            </a:r>
            <a:r>
              <a:rPr lang="en-US" sz="3200" b="1" u="sng" dirty="0">
                <a:solidFill>
                  <a:srgbClr val="FF0000"/>
                </a:solidFill>
                <a:latin typeface="KBScaredStraight"/>
                <a:ea typeface="KBScaredStraight" panose="02000603000000000000" pitchFamily="2" charset="0"/>
              </a:rPr>
              <a:t>188</a:t>
            </a:r>
            <a:r>
              <a:rPr lang="en-US" sz="3200" dirty="0">
                <a:latin typeface="KBScaredStraight"/>
                <a:ea typeface="KBScaredStraight" panose="02000603000000000000" pitchFamily="2" charset="0"/>
              </a:rPr>
              <a:t> airplanes.</a:t>
            </a:r>
          </a:p>
          <a:p>
            <a:r>
              <a:rPr lang="en-US" sz="3200" dirty="0">
                <a:latin typeface="KBScaredStraight" panose="02000603000000000000"/>
              </a:rPr>
              <a:t>Over </a:t>
            </a:r>
            <a:r>
              <a:rPr lang="en-US" sz="3200" b="1" u="sng" dirty="0">
                <a:solidFill>
                  <a:srgbClr val="FF0000"/>
                </a:solidFill>
                <a:latin typeface="KBScaredStraight" panose="02000603000000000000"/>
              </a:rPr>
              <a:t>3,700</a:t>
            </a:r>
            <a:r>
              <a:rPr lang="en-US" sz="3200" dirty="0">
                <a:latin typeface="KBScaredStraight" panose="02000603000000000000"/>
              </a:rPr>
              <a:t> people lost their lives </a:t>
            </a:r>
          </a:p>
          <a:p>
            <a:r>
              <a:rPr lang="en-US" sz="3200" dirty="0">
                <a:latin typeface="KBScaredStraight" panose="02000603000000000000"/>
              </a:rPr>
              <a:t>The U.S. Declared </a:t>
            </a:r>
            <a:r>
              <a:rPr lang="en-US" sz="3200" b="1" u="sng" dirty="0">
                <a:solidFill>
                  <a:srgbClr val="FF0000"/>
                </a:solidFill>
                <a:latin typeface="KBScaredStraight" panose="02000603000000000000"/>
              </a:rPr>
              <a:t>War</a:t>
            </a:r>
            <a:r>
              <a:rPr lang="en-US" sz="3200" dirty="0">
                <a:latin typeface="KBScaredStraight" panose="02000603000000000000"/>
              </a:rPr>
              <a:t> against Japan and the </a:t>
            </a:r>
            <a:r>
              <a:rPr lang="en-US" sz="3200" b="1" u="sng" dirty="0">
                <a:solidFill>
                  <a:srgbClr val="FF0000"/>
                </a:solidFill>
                <a:latin typeface="KBScaredStraight" panose="02000603000000000000"/>
              </a:rPr>
              <a:t>Axis</a:t>
            </a:r>
            <a:r>
              <a:rPr lang="en-US" sz="3200" dirty="0">
                <a:latin typeface="KBScaredStraight" panose="02000603000000000000"/>
              </a:rPr>
              <a:t> the next day</a:t>
            </a:r>
          </a:p>
          <a:p>
            <a:r>
              <a:rPr lang="en-US" sz="3200" dirty="0">
                <a:latin typeface="KBScaredStraight" panose="02000603000000000000"/>
              </a:rPr>
              <a:t> Japan was already advancing on the other islands. American  forces were cornered on the Island of </a:t>
            </a:r>
            <a:r>
              <a:rPr lang="en-US" sz="3200" b="1" u="sng" dirty="0">
                <a:solidFill>
                  <a:srgbClr val="FF0000"/>
                </a:solidFill>
                <a:latin typeface="KBScaredStraight" panose="02000603000000000000"/>
              </a:rPr>
              <a:t>Bataan</a:t>
            </a:r>
            <a:r>
              <a:rPr lang="en-US" sz="3200" dirty="0">
                <a:solidFill>
                  <a:srgbClr val="FF0000"/>
                </a:solidFill>
                <a:latin typeface="KBScaredStraight" panose="02000603000000000000"/>
              </a:rPr>
              <a:t> </a:t>
            </a:r>
            <a:r>
              <a:rPr lang="en-US" sz="3200" dirty="0">
                <a:latin typeface="KBScaredStraight" panose="02000603000000000000"/>
              </a:rPr>
              <a:t>in the Philippines. The death march afterward claimed 650 U.S. military and over 5,000 Filipino lives. </a:t>
            </a:r>
          </a:p>
        </p:txBody>
      </p:sp>
      <p:pic>
        <p:nvPicPr>
          <p:cNvPr id="3074" name="Picture 2" descr="Image result for Pearl Harbor At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452719"/>
            <a:ext cx="4160195" cy="605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7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83DC78-9AD8-4F3A-8D5A-FF1BE258F2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7" y="398834"/>
            <a:ext cx="11371634" cy="6108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08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Sea Power is Support</a:t>
            </a:r>
            <a:br>
              <a:rPr lang="en-US" b="1" dirty="0"/>
            </a:br>
            <a:r>
              <a:rPr lang="en-US" b="1" u="sng" dirty="0">
                <a:solidFill>
                  <a:srgbClr val="FF0000"/>
                </a:solidFill>
              </a:rPr>
              <a:t>Air Superiority </a:t>
            </a:r>
            <a:r>
              <a:rPr lang="en-US" b="1" dirty="0"/>
              <a:t>Wins the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15" y="2043704"/>
            <a:ext cx="7631126" cy="44884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By mid 1942, “the Arsenal of </a:t>
            </a:r>
            <a:r>
              <a:rPr lang="en-US" sz="2800" b="1" u="sng" dirty="0">
                <a:solidFill>
                  <a:srgbClr val="FF0000"/>
                </a:solidFill>
              </a:rPr>
              <a:t>Democracy"</a:t>
            </a:r>
            <a:r>
              <a:rPr lang="en-US" sz="2800" b="1" u="sng" dirty="0"/>
              <a:t> </a:t>
            </a:r>
            <a:r>
              <a:rPr lang="en-US" sz="2800" dirty="0"/>
              <a:t>was running at full speed. The U.S. Pacific Fleet was repaired or replaced. </a:t>
            </a:r>
          </a:p>
          <a:p>
            <a:pPr>
              <a:buClr>
                <a:srgbClr val="8AD0D6"/>
              </a:buClr>
            </a:pPr>
            <a:r>
              <a:rPr lang="en-US" sz="2800" dirty="0"/>
              <a:t> Flying armadas on Aircraft </a:t>
            </a:r>
            <a:r>
              <a:rPr lang="en-US" sz="2800" b="1" u="sng" dirty="0">
                <a:solidFill>
                  <a:srgbClr val="FF0000"/>
                </a:solidFill>
              </a:rPr>
              <a:t>Carriers</a:t>
            </a:r>
            <a:r>
              <a:rPr lang="en-US" sz="2800" dirty="0"/>
              <a:t>, and Super </a:t>
            </a:r>
            <a:r>
              <a:rPr lang="en-US" sz="2800" b="1" u="sng" dirty="0">
                <a:solidFill>
                  <a:srgbClr val="FF0000"/>
                </a:solidFill>
              </a:rPr>
              <a:t>Bombers</a:t>
            </a:r>
            <a:r>
              <a:rPr lang="en-US" sz="2800" dirty="0"/>
              <a:t> take the war back to the enemy island by island.</a:t>
            </a:r>
          </a:p>
          <a:p>
            <a:pPr>
              <a:buClr>
                <a:srgbClr val="8AD0D6"/>
              </a:buClr>
            </a:pPr>
            <a:r>
              <a:rPr lang="en-US" sz="2800" b="1" u="sng" dirty="0">
                <a:solidFill>
                  <a:srgbClr val="FF0000"/>
                </a:solidFill>
              </a:rPr>
              <a:t>Midway</a:t>
            </a:r>
            <a:r>
              <a:rPr lang="en-US" sz="2800" dirty="0"/>
              <a:t> Island was a narrow strip of land where the Japanese forces had to be stopped!   </a:t>
            </a:r>
          </a:p>
        </p:txBody>
      </p:sp>
      <p:pic>
        <p:nvPicPr>
          <p:cNvPr id="4098" name="Picture 2" descr="http://nationalinterest.org/files/styles/main_image_on_posts/public/main_images/enterprise_1.jpg?itok=QUPsMG0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413" y="833256"/>
            <a:ext cx="3669222" cy="256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6CEDC8E6-9D60-43EA-9EF1-619BA672A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413" y="3588116"/>
            <a:ext cx="3669222" cy="289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18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he Battle of Midway (1942) War documentary film">
            <a:hlinkClick r:id="" action="ppaction://media"/>
            <a:extLst>
              <a:ext uri="{FF2B5EF4-FFF2-40B4-BE49-F238E27FC236}">
                <a16:creationId xmlns:a16="http://schemas.microsoft.com/office/drawing/2014/main" id="{F0B80E9A-AE90-4CA4-A066-2160BB3E35C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5353" y="386499"/>
            <a:ext cx="11368725" cy="610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C3688-C8E0-44A9-AE0A-A521FED3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96" y="467054"/>
            <a:ext cx="11694982" cy="1400530"/>
          </a:xfrm>
        </p:spPr>
        <p:txBody>
          <a:bodyPr/>
          <a:lstStyle/>
          <a:p>
            <a:r>
              <a:rPr lang="en-US" b="1" dirty="0"/>
              <a:t>After Midway... </a:t>
            </a:r>
            <a:r>
              <a:rPr lang="en-US" dirty="0"/>
              <a:t>We “returned to the Philippines”, fighting an </a:t>
            </a:r>
            <a:r>
              <a:rPr lang="en-US" b="1" dirty="0">
                <a:solidFill>
                  <a:srgbClr val="FF0000"/>
                </a:solidFill>
              </a:rPr>
              <a:t>Island-hopping War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8A3AD-663E-4CFD-A8E6-C70A897F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16" y="2244143"/>
            <a:ext cx="6837993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The Japanese captured Pacific </a:t>
            </a:r>
            <a:r>
              <a:rPr lang="en-US" sz="2800" b="1" u="sng" dirty="0">
                <a:solidFill>
                  <a:srgbClr val="FF0000"/>
                </a:solidFill>
              </a:rPr>
              <a:t>Island</a:t>
            </a:r>
            <a:r>
              <a:rPr lang="en-US" sz="2800" dirty="0"/>
              <a:t> chains and weren't going to give them up without a fight!</a:t>
            </a:r>
          </a:p>
          <a:p>
            <a:pPr>
              <a:buClr>
                <a:srgbClr val="8AD0D6"/>
              </a:buClr>
            </a:pPr>
            <a:r>
              <a:rPr lang="en-US" sz="2800" b="1" u="sng" dirty="0">
                <a:solidFill>
                  <a:srgbClr val="FF0000"/>
                </a:solidFill>
              </a:rPr>
              <a:t>Iwo Jima </a:t>
            </a:r>
            <a:r>
              <a:rPr lang="en-US" sz="2800" dirty="0"/>
              <a:t>was a barren volcanic island that had been fortified with tunnels, guns, and Japanese troops that were willing to die rather than let the U.S. Marines have it.</a:t>
            </a:r>
          </a:p>
          <a:p>
            <a:pPr>
              <a:buClr>
                <a:srgbClr val="8AD0D6"/>
              </a:buClr>
            </a:pPr>
            <a:endParaRPr lang="en-US" sz="28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B8C9B60-D4CB-4CDC-893A-D8261D41D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409" y="2539530"/>
            <a:ext cx="4572000" cy="315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29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f2d99d9e-4c67-41ea-ae20-43a7d969a0e9" xsi:nil="true"/>
    <Owner xmlns="f2d99d9e-4c67-41ea-ae20-43a7d969a0e9">
      <UserInfo>
        <DisplayName/>
        <AccountId xsi:nil="true"/>
        <AccountType/>
      </UserInfo>
    </Owner>
    <Students xmlns="f2d99d9e-4c67-41ea-ae20-43a7d969a0e9">
      <UserInfo>
        <DisplayName/>
        <AccountId xsi:nil="true"/>
        <AccountType/>
      </UserInfo>
    </Students>
    <Is_Collaboration_Space_Locked xmlns="f2d99d9e-4c67-41ea-ae20-43a7d969a0e9" xsi:nil="true"/>
    <CultureName xmlns="f2d99d9e-4c67-41ea-ae20-43a7d969a0e9" xsi:nil="true"/>
    <Distribution_Groups xmlns="f2d99d9e-4c67-41ea-ae20-43a7d969a0e9" xsi:nil="true"/>
    <Invited_Teachers xmlns="f2d99d9e-4c67-41ea-ae20-43a7d969a0e9" xsi:nil="true"/>
    <Invited_Students xmlns="f2d99d9e-4c67-41ea-ae20-43a7d969a0e9" xsi:nil="true"/>
    <Math_Settings xmlns="f2d99d9e-4c67-41ea-ae20-43a7d969a0e9" xsi:nil="true"/>
    <Teachers xmlns="f2d99d9e-4c67-41ea-ae20-43a7d969a0e9">
      <UserInfo>
        <DisplayName/>
        <AccountId xsi:nil="true"/>
        <AccountType/>
      </UserInfo>
    </Teachers>
    <TeamsChannelId xmlns="f2d99d9e-4c67-41ea-ae20-43a7d969a0e9" xsi:nil="true"/>
    <Self_Registration_Enabled xmlns="f2d99d9e-4c67-41ea-ae20-43a7d969a0e9" xsi:nil="true"/>
    <FolderType xmlns="f2d99d9e-4c67-41ea-ae20-43a7d969a0e9" xsi:nil="true"/>
    <AppVersion xmlns="f2d99d9e-4c67-41ea-ae20-43a7d969a0e9" xsi:nil="true"/>
    <LMS_Mappings xmlns="f2d99d9e-4c67-41ea-ae20-43a7d969a0e9" xsi:nil="true"/>
    <Templates xmlns="f2d99d9e-4c67-41ea-ae20-43a7d969a0e9" xsi:nil="true"/>
    <NotebookType xmlns="f2d99d9e-4c67-41ea-ae20-43a7d969a0e9" xsi:nil="true"/>
    <Student_Groups xmlns="f2d99d9e-4c67-41ea-ae20-43a7d969a0e9">
      <UserInfo>
        <DisplayName/>
        <AccountId xsi:nil="true"/>
        <AccountType/>
      </UserInfo>
    </Student_Groups>
    <IsNotebookLocked xmlns="f2d99d9e-4c67-41ea-ae20-43a7d969a0e9" xsi:nil="true"/>
    <DefaultSectionNames xmlns="f2d99d9e-4c67-41ea-ae20-43a7d969a0e9" xsi:nil="true"/>
    <Teams_Channel_Section_Location xmlns="f2d99d9e-4c67-41ea-ae20-43a7d969a0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00C4137C7F488A03F7F4C393C69C" ma:contentTypeVersion="32" ma:contentTypeDescription="Create a new document." ma:contentTypeScope="" ma:versionID="c6717a9dc3c65bf6498273630563dcce">
  <xsd:schema xmlns:xsd="http://www.w3.org/2001/XMLSchema" xmlns:xs="http://www.w3.org/2001/XMLSchema" xmlns:p="http://schemas.microsoft.com/office/2006/metadata/properties" xmlns:ns2="f2d99d9e-4c67-41ea-ae20-43a7d969a0e9" xmlns:ns3="dc982109-1560-4ec2-a8e3-1f18f1f4ebfd" targetNamespace="http://schemas.microsoft.com/office/2006/metadata/properties" ma:root="true" ma:fieldsID="b94c08fe019c7b77919e6551cb08ec4f" ns2:_="" ns3:_="">
    <xsd:import namespace="f2d99d9e-4c67-41ea-ae20-43a7d969a0e9"/>
    <xsd:import namespace="dc982109-1560-4ec2-a8e3-1f18f1f4e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99d9e-4c67-41ea-ae20-43a7d969a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Teams_Channel_Section_Location" ma:index="39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82109-1560-4ec2-a8e3-1f18f1f4eb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4B9577-3878-4786-AF9D-BE34360EC216}">
  <ds:schemaRefs>
    <ds:schemaRef ds:uri="f2d99d9e-4c67-41ea-ae20-43a7d969a0e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965ECD-E78B-4BED-A9AA-E8A795504B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A6A367-3EC0-4405-AF57-54555F112CB2}">
  <ds:schemaRefs>
    <ds:schemaRef ds:uri="dc982109-1560-4ec2-a8e3-1f18f1f4ebfd"/>
    <ds:schemaRef ds:uri="f2d99d9e-4c67-41ea-ae20-43a7d969a0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896</TotalTime>
  <Words>804</Words>
  <Application>Microsoft Office PowerPoint</Application>
  <PresentationFormat>Widescreen</PresentationFormat>
  <Paragraphs>83</Paragraphs>
  <Slides>20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KBScaredStraight</vt:lpstr>
      <vt:lpstr>Wingdings 3</vt:lpstr>
      <vt:lpstr>Ion</vt:lpstr>
      <vt:lpstr>2_Diseño predeterminado</vt:lpstr>
      <vt:lpstr>War in the Far East</vt:lpstr>
      <vt:lpstr>Feelings of Nationalism and Militarism     swept through Japan in the 1930s. </vt:lpstr>
      <vt:lpstr>The U.S. were isolationist and did not want to get involved…</vt:lpstr>
      <vt:lpstr>PowerPoint Presentation</vt:lpstr>
      <vt:lpstr>Remember Pearl Harbor!!!</vt:lpstr>
      <vt:lpstr>PowerPoint Presentation</vt:lpstr>
      <vt:lpstr>Sea Power is Support Air Superiority Wins the War</vt:lpstr>
      <vt:lpstr>PowerPoint Presentation</vt:lpstr>
      <vt:lpstr>After Midway... We “returned to the Philippines”, fighting an Island-hopping War.</vt:lpstr>
      <vt:lpstr>PowerPoint Presentation</vt:lpstr>
      <vt:lpstr>New Technology allows America to Fly higher and Fly farther. </vt:lpstr>
      <vt:lpstr>PowerPoint Presentation</vt:lpstr>
      <vt:lpstr>3 days later…Nagasaki</vt:lpstr>
      <vt:lpstr>Japan enters the Atomic Age… Hiroshima and Nagasaki cease to exist.</vt:lpstr>
      <vt:lpstr>PowerPoint Presentation</vt:lpstr>
      <vt:lpstr>McArthur reigns over an Emperor</vt:lpstr>
      <vt:lpstr>Reforms in Japan  during Rebuilding</vt:lpstr>
      <vt:lpstr>Japan becomes an Allied Power And the U.S. Faces a new Threat</vt:lpstr>
      <vt:lpstr>Japan debuts as a Global Debutante! Hosting world events... </vt:lpstr>
      <vt:lpstr>JAPAN TODAY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in the Far East</dc:title>
  <dc:creator>Andrew Shively</dc:creator>
  <cp:lastModifiedBy>Patrice Mcbean</cp:lastModifiedBy>
  <cp:revision>546</cp:revision>
  <dcterms:created xsi:type="dcterms:W3CDTF">2018-03-22T01:27:35Z</dcterms:created>
  <dcterms:modified xsi:type="dcterms:W3CDTF">2021-04-12T00:12:56Z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0x0101009E7200C4137C7F488A03F7F4C393C69C</vt:lpwstr>
  </property>
</Properties>
</file>