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handoutMasterIdLst>
    <p:handoutMasterId r:id="rId29"/>
  </p:handoutMasterIdLst>
  <p:sldIdLst>
    <p:sldId id="273" r:id="rId3"/>
    <p:sldId id="280" r:id="rId4"/>
    <p:sldId id="277" r:id="rId5"/>
    <p:sldId id="281" r:id="rId6"/>
    <p:sldId id="282" r:id="rId7"/>
    <p:sldId id="283" r:id="rId8"/>
    <p:sldId id="285" r:id="rId9"/>
    <p:sldId id="288" r:id="rId10"/>
    <p:sldId id="291" r:id="rId11"/>
    <p:sldId id="295" r:id="rId12"/>
    <p:sldId id="286" r:id="rId13"/>
    <p:sldId id="287" r:id="rId14"/>
    <p:sldId id="289" r:id="rId15"/>
    <p:sldId id="307" r:id="rId16"/>
    <p:sldId id="310" r:id="rId17"/>
    <p:sldId id="309" r:id="rId18"/>
    <p:sldId id="308" r:id="rId19"/>
    <p:sldId id="312" r:id="rId20"/>
    <p:sldId id="311" r:id="rId21"/>
    <p:sldId id="313" r:id="rId22"/>
    <p:sldId id="314" r:id="rId23"/>
    <p:sldId id="317" r:id="rId24"/>
    <p:sldId id="315" r:id="rId25"/>
    <p:sldId id="316" r:id="rId26"/>
    <p:sldId id="320"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8" y="0"/>
            <a:ext cx="2972421" cy="466578"/>
          </a:xfrm>
          <a:prstGeom prst="rect">
            <a:avLst/>
          </a:prstGeom>
        </p:spPr>
        <p:txBody>
          <a:bodyPr vert="horz" lIns="91440" tIns="45720" rIns="91440" bIns="45720" rtlCol="0"/>
          <a:lstStyle>
            <a:lvl1pPr algn="r">
              <a:defRPr sz="1200"/>
            </a:lvl1pPr>
          </a:lstStyle>
          <a:p>
            <a:fld id="{632F4FD0-2D35-4AD0-81D5-B1E712733E6A}" type="datetimeFigureOut">
              <a:rPr lang="en-US" smtClean="0"/>
              <a:t>3/19/2019</a:t>
            </a:fld>
            <a:endParaRPr lang="en-US"/>
          </a:p>
        </p:txBody>
      </p:sp>
      <p:sp>
        <p:nvSpPr>
          <p:cNvPr id="4" name="Footer Placeholder 3"/>
          <p:cNvSpPr>
            <a:spLocks noGrp="1"/>
          </p:cNvSpPr>
          <p:nvPr>
            <p:ph type="ftr" sz="quarter" idx="2"/>
          </p:nvPr>
        </p:nvSpPr>
        <p:spPr>
          <a:xfrm>
            <a:off x="2"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829822"/>
            <a:ext cx="2972421" cy="466578"/>
          </a:xfrm>
          <a:prstGeom prst="rect">
            <a:avLst/>
          </a:prstGeom>
        </p:spPr>
        <p:txBody>
          <a:bodyPr vert="horz" lIns="91440" tIns="45720" rIns="91440" bIns="45720" rtlCol="0" anchor="b"/>
          <a:lstStyle>
            <a:lvl1pPr algn="r">
              <a:defRPr sz="1200"/>
            </a:lvl1pPr>
          </a:lstStyle>
          <a:p>
            <a:fld id="{7CCC8359-6F5F-45CB-8A2C-F8F1E64F1002}" type="slidenum">
              <a:rPr lang="en-US" smtClean="0"/>
              <a:t>‹#›</a:t>
            </a:fld>
            <a:endParaRPr lang="en-US"/>
          </a:p>
        </p:txBody>
      </p:sp>
    </p:spTree>
    <p:extLst>
      <p:ext uri="{BB962C8B-B14F-4D97-AF65-F5344CB8AC3E}">
        <p14:creationId xmlns:p14="http://schemas.microsoft.com/office/powerpoint/2010/main" val="195014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7D73B231-E832-47D4-95E7-BC2B6C214DB9}" type="datetimeFigureOut">
              <a:rPr lang="en-US" smtClean="0"/>
              <a:t>3/19/2019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7B50885F-D90D-4309-969F-7FFE27D1D542}" type="slidenum">
              <a:rPr lang="en-US" smtClean="0"/>
              <a:t>‹#›</a:t>
            </a:fld>
            <a:endParaRPr lang="en-US"/>
          </a:p>
        </p:txBody>
      </p:sp>
    </p:spTree>
    <p:extLst>
      <p:ext uri="{BB962C8B-B14F-4D97-AF65-F5344CB8AC3E}">
        <p14:creationId xmlns:p14="http://schemas.microsoft.com/office/powerpoint/2010/main" val="409550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0885F-D90D-4309-969F-7FFE27D1D542}" type="slidenum">
              <a:rPr lang="en-US" smtClean="0"/>
              <a:t>15</a:t>
            </a:fld>
            <a:endParaRPr lang="en-US"/>
          </a:p>
        </p:txBody>
      </p:sp>
    </p:spTree>
    <p:extLst>
      <p:ext uri="{BB962C8B-B14F-4D97-AF65-F5344CB8AC3E}">
        <p14:creationId xmlns:p14="http://schemas.microsoft.com/office/powerpoint/2010/main" val="364411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40520737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33660089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76669863-B578-4D1C-B7A2-080007DCDFF9}"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CAD2C09-4DBD-4823-8ECB-5905A7E10709}"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221196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427A948-F132-42D8-B649-5EA201EC9CA2}"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506F3D1B-F4E0-42EB-B1B3-A28E73B4F10B}"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0265199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F1B3DF-266B-47A3-8256-9196DE4A6CA6}"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295CF8-144E-432A-BECD-A0B47971D1C1}"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34585485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23057F-1D03-4F23-8BEF-17BFA8BB6F4B}"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7BFE7512-4483-4DC7-9D8F-8584EE84A5EC}"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146766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325FB1E-6851-49FE-9C23-444507CD0F2B}"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FDE630F1-15AA-425F-BA27-C25A9CEF63F8}"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21634504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7E69A41-6BD2-48DF-A8F8-167C4C002556}"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CC7BE6DA-E731-4B7D-B3A5-C3952459F6AA}"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32576769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924551E-34A0-4363-87DF-6B15D9286A02}"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D001C296-AB51-4780-A5A7-C4050232A0E9}"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2838493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09D4717-A524-44BD-AD7E-38D150B3234F}"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178A881F-8967-4847-8E2A-1A2734005C2E}"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9753445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A9B3694-8130-4C40-8E5A-BC0ED6E9A0F5}"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4FDEEC3A-08D8-4FDB-B254-3E05AAB4F483}"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7258763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365979362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F800BFF-FEA5-4DEE-A0E6-9DAABB3630F5}"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A8E99D4-264B-4D95-BD3A-6BD9E3C976CF}"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880251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00935A-A4FF-43D9-B574-28A4FB7BFF31}" type="datetimeFigureOut">
              <a:rPr lang="en-US">
                <a:solidFill>
                  <a:prstClr val="white">
                    <a:shade val="50000"/>
                  </a:prstClr>
                </a:solidFill>
              </a:rPr>
              <a:pPr>
                <a:defRPr/>
              </a:pPr>
              <a:t>3/19/2019</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AEEF6FE-CF83-4D78-8E22-6B7DCA46666A}"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53169831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92647360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12151443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96390470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41870849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0183101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4639215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4485942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20246323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E3BAA5F0-E87B-48CD-B63B-AB2456E2B5F0}" type="datetimeFigureOut">
              <a:rPr lang="en-US">
                <a:solidFill>
                  <a:prstClr val="white">
                    <a:shade val="50000"/>
                  </a:prstClr>
                </a:solidFill>
                <a:latin typeface="Arial" charset="0"/>
              </a:rPr>
              <a:pPr fontAlgn="base">
                <a:spcBef>
                  <a:spcPct val="0"/>
                </a:spcBef>
                <a:spcAft>
                  <a:spcPct val="0"/>
                </a:spcAft>
                <a:defRPr/>
              </a:pPr>
              <a:t>3/19/2019</a:t>
            </a:fld>
            <a:endParaRPr lang="en-US" dirty="0">
              <a:solidFill>
                <a:prstClr val="white">
                  <a:shade val="50000"/>
                </a:prstClr>
              </a:solidFill>
              <a:latin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5410EC80-0BD8-474F-893C-43F7E5812AAB}" type="slidenum">
              <a:rPr lang="en-US">
                <a:solidFill>
                  <a:prstClr val="white">
                    <a:shade val="50000"/>
                  </a:prstClr>
                </a:solidFill>
                <a:latin typeface="Arial" charset="0"/>
              </a:rPr>
              <a:pPr fontAlgn="base">
                <a:spcBef>
                  <a:spcPct val="0"/>
                </a:spcBef>
                <a:spcAft>
                  <a:spcPct val="0"/>
                </a:spcAft>
                <a:defRPr/>
              </a:pPr>
              <a:t>‹#›</a:t>
            </a:fld>
            <a:endParaRPr lang="en-US" dirty="0">
              <a:solidFill>
                <a:prstClr val="white">
                  <a:shade val="50000"/>
                </a:prstClr>
              </a:solidFill>
              <a:latin typeface="Arial" charset="0"/>
            </a:endParaRPr>
          </a:p>
        </p:txBody>
      </p:sp>
    </p:spTree>
    <p:extLst>
      <p:ext uri="{BB962C8B-B14F-4D97-AF65-F5344CB8AC3E}">
        <p14:creationId xmlns:p14="http://schemas.microsoft.com/office/powerpoint/2010/main" val="26341442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898" y="409254"/>
            <a:ext cx="3305102" cy="2862322"/>
          </a:xfrm>
          <a:prstGeom prst="rect">
            <a:avLst/>
          </a:prstGeom>
          <a:noFill/>
        </p:spPr>
        <p:txBody>
          <a:bodyPr wrap="square" rtlCol="0">
            <a:spAutoFit/>
          </a:bodyPr>
          <a:lstStyle/>
          <a:p>
            <a:pPr algn="ctr"/>
            <a:r>
              <a:rPr lang="en-US" sz="3600" b="1" dirty="0" smtClean="0">
                <a:solidFill>
                  <a:prstClr val="white"/>
                </a:solidFill>
              </a:rPr>
              <a:t>What environmental issues are illustrated in the pictures?</a:t>
            </a:r>
            <a:endParaRPr lang="en-US" sz="3600" b="1" dirty="0">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0795" y="3657600"/>
            <a:ext cx="4371902" cy="2899613"/>
          </a:xfrm>
          <a:prstGeom prst="rect">
            <a:avLst/>
          </a:prstGeom>
          <a:noFill/>
          <a:ln>
            <a:solidFill>
              <a:schemeClr val="bg1"/>
            </a:solidFill>
          </a:ln>
        </p:spPr>
      </p:pic>
      <p:pic>
        <p:nvPicPr>
          <p:cNvPr id="6" name="Picture 7" descr="http://revivekashmir.org/wp-content/gallery/kashmir-floods-2014/Kashmir-Floods-2014-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733" y="3667764"/>
            <a:ext cx="4318926" cy="28792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www.pbs.org/wgbh/nova/next/wp-content/uploads/2015/04/water-pol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4878" y="304800"/>
            <a:ext cx="5362118" cy="301619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060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 im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4416136"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28600"/>
            <a:ext cx="8610600" cy="2123658"/>
          </a:xfrm>
          <a:prstGeom prst="rect">
            <a:avLst/>
          </a:prstGeom>
          <a:noFill/>
        </p:spPr>
        <p:txBody>
          <a:bodyPr wrap="square" rtlCol="0">
            <a:spAutoFit/>
          </a:bodyPr>
          <a:lstStyle/>
          <a:p>
            <a:pPr algn="ctr"/>
            <a:r>
              <a:rPr lang="en-US" sz="4400" b="1" dirty="0" smtClean="0">
                <a:solidFill>
                  <a:schemeClr val="bg1"/>
                </a:solidFill>
              </a:rPr>
              <a:t>Deforestation and the loss of wetlands has increased the effects of flooding in China.</a:t>
            </a:r>
            <a:endParaRPr lang="en-US" sz="4400" b="1" dirty="0">
              <a:solidFill>
                <a:schemeClr val="bg1"/>
              </a:solidFill>
            </a:endParaRPr>
          </a:p>
        </p:txBody>
      </p:sp>
      <p:pic>
        <p:nvPicPr>
          <p:cNvPr id="10244" name="Picture 4" descr="http://images.china.cn/images1/200612/3786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62516"/>
            <a:ext cx="4194464" cy="290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353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228600"/>
            <a:ext cx="8763000" cy="954107"/>
          </a:xfrm>
          <a:prstGeom prst="rect">
            <a:avLst/>
          </a:prstGeom>
        </p:spPr>
        <p:txBody>
          <a:bodyPr wrap="square">
            <a:spAutoFit/>
          </a:bodyPr>
          <a:lstStyle/>
          <a:p>
            <a:pPr algn="ctr"/>
            <a:r>
              <a:rPr lang="en-US" sz="2800" b="1" dirty="0" smtClean="0">
                <a:solidFill>
                  <a:prstClr val="white"/>
                </a:solidFill>
                <a:effectLst>
                  <a:outerShdw blurRad="38100" dist="38100" dir="2700000" algn="tl">
                    <a:srgbClr val="000000">
                      <a:alpha val="43137"/>
                    </a:srgbClr>
                  </a:outerShdw>
                </a:effectLst>
              </a:rPr>
              <a:t>Summarize the Cause(s) and Effect(s) of Flooding in India and China on your graphic organizer.</a:t>
            </a:r>
            <a:endParaRPr lang="en-US" sz="2800" b="1" dirty="0">
              <a:solidFill>
                <a:prstClr val="white"/>
              </a:solidFill>
              <a:effectLst>
                <a:outerShdw blurRad="38100" dist="38100" dir="2700000" algn="tl">
                  <a:srgbClr val="000000">
                    <a:alpha val="43137"/>
                  </a:srgbClr>
                </a:outerShdw>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33092148"/>
              </p:ext>
            </p:extLst>
          </p:nvPr>
        </p:nvGraphicFramePr>
        <p:xfrm>
          <a:off x="1184744" y="1371600"/>
          <a:ext cx="6775313" cy="5235469"/>
        </p:xfrm>
        <a:graphic>
          <a:graphicData uri="http://schemas.openxmlformats.org/presentationml/2006/ole">
            <mc:AlternateContent xmlns:mc="http://schemas.openxmlformats.org/markup-compatibility/2006">
              <mc:Choice xmlns:v="urn:schemas-microsoft-com:vml" Requires="v">
                <p:oleObj spid="_x0000_s9260"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184744" y="1371600"/>
                        <a:ext cx="6775313" cy="5235469"/>
                      </a:xfrm>
                      <a:prstGeom prst="rect">
                        <a:avLst/>
                      </a:prstGeom>
                      <a:ln>
                        <a:solidFill>
                          <a:schemeClr val="bg1"/>
                        </a:solidFill>
                      </a:ln>
                    </p:spPr>
                  </p:pic>
                </p:oleObj>
              </mc:Fallback>
            </mc:AlternateContent>
          </a:graphicData>
        </a:graphic>
      </p:graphicFrame>
    </p:spTree>
    <p:extLst>
      <p:ext uri="{BB962C8B-B14F-4D97-AF65-F5344CB8AC3E}">
        <p14:creationId xmlns:p14="http://schemas.microsoft.com/office/powerpoint/2010/main" val="5741522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75" y="0"/>
            <a:ext cx="9753600" cy="683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09792" y="458000"/>
            <a:ext cx="3412958" cy="892552"/>
          </a:xfrm>
          <a:prstGeom prst="rect">
            <a:avLst/>
          </a:prstGeom>
          <a:noFill/>
        </p:spPr>
        <p:txBody>
          <a:bodyPr wrap="square" rtlCol="0">
            <a:spAutoFit/>
          </a:bodyPr>
          <a:lstStyle/>
          <a:p>
            <a:r>
              <a:rPr lang="en-US" sz="1300" b="1" dirty="0" smtClean="0">
                <a:solidFill>
                  <a:schemeClr val="bg1"/>
                </a:solidFill>
              </a:rPr>
              <a:t>Monsoons (seasonal winds that bring rain) cause flooding in India. However, rain during the monsoon wet season helps farmers and is used to generate electricity.</a:t>
            </a:r>
            <a:endParaRPr lang="en-US" sz="1300" b="1" dirty="0">
              <a:solidFill>
                <a:schemeClr val="bg1"/>
              </a:solidFill>
            </a:endParaRPr>
          </a:p>
        </p:txBody>
      </p:sp>
      <p:sp>
        <p:nvSpPr>
          <p:cNvPr id="5" name="TextBox 4"/>
          <p:cNvSpPr txBox="1"/>
          <p:nvPr/>
        </p:nvSpPr>
        <p:spPr>
          <a:xfrm>
            <a:off x="2484125" y="3619900"/>
            <a:ext cx="3581400" cy="1015663"/>
          </a:xfrm>
          <a:prstGeom prst="rect">
            <a:avLst/>
          </a:prstGeom>
          <a:noFill/>
        </p:spPr>
        <p:txBody>
          <a:bodyPr wrap="square" rtlCol="0">
            <a:spAutoFit/>
          </a:bodyPr>
          <a:lstStyle/>
          <a:p>
            <a:r>
              <a:rPr lang="en-US" sz="1200" b="1" dirty="0" smtClean="0">
                <a:solidFill>
                  <a:schemeClr val="bg1"/>
                </a:solidFill>
              </a:rPr>
              <a:t>Monsoons (seasonal winds that bring rain) cause flooding in India. However, rain during the monsoon wet season helps farmers. Over the years, China has cut down trees and drained wetlands which has increased flooding.</a:t>
            </a:r>
            <a:endParaRPr lang="en-US" sz="1200" b="1" dirty="0">
              <a:solidFill>
                <a:schemeClr val="bg1"/>
              </a:solidFill>
            </a:endParaRPr>
          </a:p>
        </p:txBody>
      </p:sp>
      <p:sp>
        <p:nvSpPr>
          <p:cNvPr id="6" name="TextBox 5"/>
          <p:cNvSpPr txBox="1"/>
          <p:nvPr/>
        </p:nvSpPr>
        <p:spPr>
          <a:xfrm>
            <a:off x="5988525" y="458000"/>
            <a:ext cx="3412958" cy="1015663"/>
          </a:xfrm>
          <a:prstGeom prst="rect">
            <a:avLst/>
          </a:prstGeom>
          <a:noFill/>
        </p:spPr>
        <p:txBody>
          <a:bodyPr wrap="square" rtlCol="0">
            <a:spAutoFit/>
          </a:bodyPr>
          <a:lstStyle/>
          <a:p>
            <a:r>
              <a:rPr lang="en-US" sz="1200" b="1" dirty="0" smtClean="0">
                <a:solidFill>
                  <a:schemeClr val="bg1"/>
                </a:solidFill>
              </a:rPr>
              <a:t>Flooding caused by monsoons can harm living organisms (death or water borne illnesses), damage property and the environment, disrupt communication and transportation, cause economic losses. </a:t>
            </a:r>
            <a:endParaRPr lang="en-US" sz="1200" b="1" dirty="0">
              <a:solidFill>
                <a:schemeClr val="bg1"/>
              </a:solidFill>
            </a:endParaRPr>
          </a:p>
        </p:txBody>
      </p:sp>
      <p:sp>
        <p:nvSpPr>
          <p:cNvPr id="8" name="TextBox 7"/>
          <p:cNvSpPr txBox="1"/>
          <p:nvPr/>
        </p:nvSpPr>
        <p:spPr>
          <a:xfrm>
            <a:off x="5980500" y="3619900"/>
            <a:ext cx="3420983" cy="1107996"/>
          </a:xfrm>
          <a:prstGeom prst="rect">
            <a:avLst/>
          </a:prstGeom>
          <a:noFill/>
        </p:spPr>
        <p:txBody>
          <a:bodyPr wrap="square" rtlCol="0">
            <a:spAutoFit/>
          </a:bodyPr>
          <a:lstStyle/>
          <a:p>
            <a:r>
              <a:rPr lang="en-US" sz="1100" b="1" dirty="0" smtClean="0">
                <a:solidFill>
                  <a:schemeClr val="bg1"/>
                </a:solidFill>
              </a:rPr>
              <a:t>Flooding caused by monsoons can harm living organisms (death or water borne illnesses), </a:t>
            </a:r>
            <a:br>
              <a:rPr lang="en-US" sz="1100" b="1" dirty="0" smtClean="0">
                <a:solidFill>
                  <a:schemeClr val="bg1"/>
                </a:solidFill>
              </a:rPr>
            </a:br>
            <a:r>
              <a:rPr lang="en-US" sz="1100" b="1" dirty="0" smtClean="0">
                <a:solidFill>
                  <a:schemeClr val="bg1"/>
                </a:solidFill>
              </a:rPr>
              <a:t>damage property and the environment, disrupt communication and transportation, cause </a:t>
            </a:r>
            <a:br>
              <a:rPr lang="en-US" sz="1100" b="1" dirty="0" smtClean="0">
                <a:solidFill>
                  <a:schemeClr val="bg1"/>
                </a:solidFill>
              </a:rPr>
            </a:br>
            <a:r>
              <a:rPr lang="en-US" sz="1100" b="1" dirty="0" smtClean="0">
                <a:solidFill>
                  <a:schemeClr val="bg1"/>
                </a:solidFill>
              </a:rPr>
              <a:t>economic losses. Huang He causes more deaths </a:t>
            </a:r>
            <a:br>
              <a:rPr lang="en-US" sz="1100" b="1" dirty="0" smtClean="0">
                <a:solidFill>
                  <a:schemeClr val="bg1"/>
                </a:solidFill>
              </a:rPr>
            </a:br>
            <a:r>
              <a:rPr lang="en-US" sz="1100" b="1" dirty="0" smtClean="0">
                <a:solidFill>
                  <a:schemeClr val="bg1"/>
                </a:solidFill>
              </a:rPr>
              <a:t>than any other in the world.</a:t>
            </a:r>
            <a:endParaRPr lang="en-US" sz="1100" b="1" dirty="0">
              <a:solidFill>
                <a:schemeClr val="bg1"/>
              </a:solidFill>
            </a:endParaRPr>
          </a:p>
        </p:txBody>
      </p:sp>
    </p:spTree>
    <p:extLst>
      <p:ext uri="{BB962C8B-B14F-4D97-AF65-F5344CB8AC3E}">
        <p14:creationId xmlns:p14="http://schemas.microsoft.com/office/powerpoint/2010/main" val="17817553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clean-water.uwex.edu/pubs/clipart/images/LAKESIGN/color/LAKE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815" y="2897560"/>
            <a:ext cx="9014185"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251520" y="76200"/>
            <a:ext cx="866167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6000" b="1" u="sng" kern="0" dirty="0" smtClean="0">
                <a:solidFill>
                  <a:schemeClr val="bg1"/>
                </a:solidFill>
                <a:latin typeface="Book Antiqua" panose="02040602050305030304" pitchFamily="18" charset="0"/>
              </a:rPr>
              <a:t>Water Pollution</a:t>
            </a:r>
            <a:endParaRPr lang="en-US" sz="6000" b="1" u="sng" kern="0" dirty="0">
              <a:solidFill>
                <a:schemeClr val="bg1"/>
              </a:solidFill>
              <a:latin typeface="Book Antiqua" panose="02040602050305030304" pitchFamily="18" charset="0"/>
            </a:endParaRPr>
          </a:p>
        </p:txBody>
      </p:sp>
      <p:sp>
        <p:nvSpPr>
          <p:cNvPr id="2" name="Rectangle 1"/>
          <p:cNvSpPr/>
          <p:nvPr/>
        </p:nvSpPr>
        <p:spPr>
          <a:xfrm>
            <a:off x="38500" y="1134975"/>
            <a:ext cx="9067799" cy="1569660"/>
          </a:xfrm>
          <a:prstGeom prst="rect">
            <a:avLst/>
          </a:prstGeom>
        </p:spPr>
        <p:txBody>
          <a:bodyPr wrap="square">
            <a:spAutoFit/>
          </a:bodyPr>
          <a:lstStyle/>
          <a:p>
            <a:pPr algn="ctr"/>
            <a:r>
              <a:rPr lang="en-US" sz="3200" b="1" dirty="0">
                <a:solidFill>
                  <a:schemeClr val="bg1"/>
                </a:solidFill>
              </a:rPr>
              <a:t>Dumping sewage and industrial and agricultural wastes cause river pollution, which in turn threatens plant and wildlife species.</a:t>
            </a:r>
          </a:p>
        </p:txBody>
      </p:sp>
    </p:spTree>
    <p:extLst>
      <p:ext uri="{BB962C8B-B14F-4D97-AF65-F5344CB8AC3E}">
        <p14:creationId xmlns:p14="http://schemas.microsoft.com/office/powerpoint/2010/main" val="41651754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1066800"/>
            <a:ext cx="9144000" cy="5486400"/>
          </a:xfrm>
        </p:spPr>
        <p:txBody>
          <a:bodyPr>
            <a:noAutofit/>
          </a:bodyPr>
          <a:lstStyle/>
          <a:p>
            <a:pPr marL="594360" indent="-457200" eaLnBrk="1" fontAlgn="auto" hangingPunct="1">
              <a:spcAft>
                <a:spcPts val="0"/>
              </a:spcAft>
              <a:buClr>
                <a:schemeClr val="tx1">
                  <a:shade val="95000"/>
                </a:schemeClr>
              </a:buClr>
              <a:defRPr/>
            </a:pPr>
            <a:r>
              <a:rPr lang="en-US" sz="3800" b="1" dirty="0" smtClean="0">
                <a:effectLst>
                  <a:outerShdw blurRad="38100" dist="38100" dir="2700000" algn="tl">
                    <a:srgbClr val="000000">
                      <a:alpha val="43137"/>
                    </a:srgbClr>
                  </a:outerShdw>
                </a:effectLst>
              </a:rPr>
              <a:t>Water pollution only worsens India’s water shortage problems.</a:t>
            </a:r>
          </a:p>
          <a:p>
            <a:pPr marL="594360" indent="-457200" eaLnBrk="1" fontAlgn="auto" hangingPunct="1">
              <a:spcAft>
                <a:spcPts val="0"/>
              </a:spcAft>
              <a:buClr>
                <a:schemeClr val="tx1">
                  <a:shade val="95000"/>
                </a:schemeClr>
              </a:buClr>
              <a:defRPr/>
            </a:pPr>
            <a:endParaRPr lang="en-US" sz="16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r>
              <a:rPr lang="en-US" sz="3800" b="1" dirty="0" smtClean="0">
                <a:effectLst>
                  <a:outerShdw blurRad="38100" dist="38100" dir="2700000" algn="tl">
                    <a:srgbClr val="000000">
                      <a:alpha val="43137"/>
                    </a:srgbClr>
                  </a:outerShdw>
                </a:effectLst>
              </a:rPr>
              <a:t>Artificial fertilizers from farming and industrial waste from factories seep into India’s rivers and pollute them. </a:t>
            </a:r>
          </a:p>
          <a:p>
            <a:pPr marL="594360" indent="-457200" eaLnBrk="1" fontAlgn="auto" hangingPunct="1">
              <a:spcAft>
                <a:spcPts val="0"/>
              </a:spcAft>
              <a:buClr>
                <a:schemeClr val="tx1">
                  <a:shade val="95000"/>
                </a:schemeClr>
              </a:buClr>
              <a:defRPr/>
            </a:pPr>
            <a:endParaRPr lang="en-US" sz="16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r>
              <a:rPr lang="en-US" sz="3800" b="1" dirty="0" smtClean="0">
                <a:effectLst>
                  <a:outerShdw blurRad="38100" dist="38100" dir="2700000" algn="tl">
                    <a:srgbClr val="000000">
                      <a:alpha val="43137"/>
                    </a:srgbClr>
                  </a:outerShdw>
                </a:effectLst>
              </a:rPr>
              <a:t>India’s Ganges River has been heavily polluted by industrial waste, sewage, and even human remains.</a:t>
            </a:r>
          </a:p>
        </p:txBody>
      </p:sp>
      <p:sp>
        <p:nvSpPr>
          <p:cNvPr id="3" name="Rectangle 2"/>
          <p:cNvSpPr/>
          <p:nvPr/>
        </p:nvSpPr>
        <p:spPr>
          <a:xfrm>
            <a:off x="420300" y="62563"/>
            <a:ext cx="8229600" cy="923330"/>
          </a:xfrm>
          <a:prstGeom prst="rect">
            <a:avLst/>
          </a:prstGeom>
        </p:spPr>
        <p:txBody>
          <a:bodyPr wrap="square">
            <a:spAutoFit/>
          </a:bodyPr>
          <a:lstStyle/>
          <a:p>
            <a:pPr lvl="0" algn="ctr"/>
            <a:r>
              <a:rPr lang="en-US" sz="5400" b="1" u="sng" dirty="0" smtClean="0">
                <a:solidFill>
                  <a:prstClr val="white"/>
                </a:solidFill>
                <a:effectLst>
                  <a:outerShdw blurRad="38100" dist="38100" dir="2700000" algn="tl">
                    <a:srgbClr val="000000">
                      <a:alpha val="43137"/>
                    </a:srgbClr>
                  </a:outerShdw>
                </a:effectLst>
              </a:rPr>
              <a:t>Water Pollution in India</a:t>
            </a:r>
            <a:endParaRPr lang="en-US" sz="5400" b="1" u="sng"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1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459">
                                            <p:txEl>
                                              <p:pRg st="2" end="2"/>
                                            </p:txEl>
                                          </p:spTgt>
                                        </p:tgtEl>
                                        <p:attrNameLst>
                                          <p:attrName>style.visibility</p:attrName>
                                        </p:attrNameLst>
                                      </p:cBhvr>
                                      <p:to>
                                        <p:strVal val="visible"/>
                                      </p:to>
                                    </p:set>
                                    <p:animEffect transition="in" filter="fade">
                                      <p:cBhvr>
                                        <p:cTn id="14" dur="1000"/>
                                        <p:tgtEl>
                                          <p:spTgt spid="19459">
                                            <p:txEl>
                                              <p:pRg st="2" end="2"/>
                                            </p:txEl>
                                          </p:spTgt>
                                        </p:tgtEl>
                                      </p:cBhvr>
                                    </p:animEffect>
                                    <p:anim calcmode="lin" valueType="num">
                                      <p:cBhvr>
                                        <p:cTn id="15"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animEffect transition="in" filter="fade">
                                      <p:cBhvr>
                                        <p:cTn id="21" dur="1000"/>
                                        <p:tgtEl>
                                          <p:spTgt spid="19459">
                                            <p:txEl>
                                              <p:pRg st="4" end="4"/>
                                            </p:txEl>
                                          </p:spTgt>
                                        </p:tgtEl>
                                      </p:cBhvr>
                                    </p:animEffect>
                                    <p:anim calcmode="lin" valueType="num">
                                      <p:cBhvr>
                                        <p:cTn id="2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ganges pollution"/>
          <p:cNvPicPr>
            <a:picLocks noChangeAspect="1" noChangeArrowheads="1"/>
          </p:cNvPicPr>
          <p:nvPr/>
        </p:nvPicPr>
        <p:blipFill>
          <a:blip r:embed="rId3" cstate="print"/>
          <a:srcRect/>
          <a:stretch>
            <a:fillRect/>
          </a:stretch>
        </p:blipFill>
        <p:spPr bwMode="auto">
          <a:xfrm>
            <a:off x="449291" y="152400"/>
            <a:ext cx="4433696" cy="3161214"/>
          </a:xfrm>
          <a:prstGeom prst="rect">
            <a:avLst/>
          </a:prstGeom>
          <a:noFill/>
          <a:ln w="9525">
            <a:solidFill>
              <a:schemeClr val="bg1"/>
            </a:solidFill>
            <a:miter lim="800000"/>
            <a:headEnd/>
            <a:tailEnd/>
          </a:ln>
        </p:spPr>
      </p:pic>
      <p:sp>
        <p:nvSpPr>
          <p:cNvPr id="21508" name="Text Box 7"/>
          <p:cNvSpPr txBox="1">
            <a:spLocks noChangeArrowheads="1"/>
          </p:cNvSpPr>
          <p:nvPr/>
        </p:nvSpPr>
        <p:spPr bwMode="auto">
          <a:xfrm>
            <a:off x="5257800" y="609600"/>
            <a:ext cx="3657600" cy="286232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6000" b="1" dirty="0" smtClean="0">
                <a:effectLst>
                  <a:outerShdw blurRad="38100" dist="38100" dir="2700000" algn="tl">
                    <a:srgbClr val="000000">
                      <a:alpha val="43137"/>
                    </a:srgbClr>
                  </a:outerShdw>
                </a:effectLst>
                <a:latin typeface="Book Antiqua" panose="02040602050305030304" pitchFamily="18" charset="0"/>
              </a:rPr>
              <a:t>Water</a:t>
            </a:r>
            <a:br>
              <a:rPr lang="en-US" sz="6000" b="1" dirty="0" smtClean="0">
                <a:effectLst>
                  <a:outerShdw blurRad="38100" dist="38100" dir="2700000" algn="tl">
                    <a:srgbClr val="000000">
                      <a:alpha val="43137"/>
                    </a:srgbClr>
                  </a:outerShdw>
                </a:effectLst>
                <a:latin typeface="Book Antiqua" panose="02040602050305030304" pitchFamily="18" charset="0"/>
              </a:rPr>
            </a:br>
            <a:r>
              <a:rPr lang="en-US" sz="6000" b="1" dirty="0" smtClean="0">
                <a:effectLst>
                  <a:outerShdw blurRad="38100" dist="38100" dir="2700000" algn="tl">
                    <a:srgbClr val="000000">
                      <a:alpha val="43137"/>
                    </a:srgbClr>
                  </a:outerShdw>
                </a:effectLst>
                <a:latin typeface="Book Antiqua" panose="02040602050305030304" pitchFamily="18" charset="0"/>
              </a:rPr>
              <a:t>Pollution in India</a:t>
            </a:r>
          </a:p>
        </p:txBody>
      </p:sp>
      <p:pic>
        <p:nvPicPr>
          <p:cNvPr id="21509" name="Picture 8" descr="gangespollution2"/>
          <p:cNvPicPr>
            <a:picLocks noChangeAspect="1" noChangeArrowheads="1"/>
          </p:cNvPicPr>
          <p:nvPr/>
        </p:nvPicPr>
        <p:blipFill>
          <a:blip r:embed="rId4" cstate="print"/>
          <a:srcRect/>
          <a:stretch>
            <a:fillRect/>
          </a:stretch>
        </p:blipFill>
        <p:spPr bwMode="auto">
          <a:xfrm>
            <a:off x="5295900" y="3872434"/>
            <a:ext cx="3581400" cy="2384425"/>
          </a:xfrm>
          <a:prstGeom prst="rect">
            <a:avLst/>
          </a:prstGeom>
          <a:noFill/>
          <a:ln w="9525">
            <a:solidFill>
              <a:schemeClr val="bg1"/>
            </a:solidFill>
            <a:miter lim="800000"/>
            <a:headEnd/>
            <a:tailEnd/>
          </a:ln>
        </p:spPr>
      </p:pic>
      <p:pic>
        <p:nvPicPr>
          <p:cNvPr id="6" name="Picture 5"/>
          <p:cNvPicPr>
            <a:picLocks noChangeAspect="1"/>
          </p:cNvPicPr>
          <p:nvPr/>
        </p:nvPicPr>
        <p:blipFill>
          <a:blip r:embed="rId5"/>
          <a:stretch>
            <a:fillRect/>
          </a:stretch>
        </p:blipFill>
        <p:spPr>
          <a:xfrm>
            <a:off x="319350" y="3514812"/>
            <a:ext cx="4693577" cy="3099671"/>
          </a:xfrm>
          <a:prstGeom prst="rect">
            <a:avLst/>
          </a:prstGeom>
          <a:ln>
            <a:solidFill>
              <a:schemeClr val="bg1"/>
            </a:solidFill>
          </a:ln>
        </p:spPr>
      </p:pic>
    </p:spTree>
    <p:extLst>
      <p:ext uri="{BB962C8B-B14F-4D97-AF65-F5344CB8AC3E}">
        <p14:creationId xmlns:p14="http://schemas.microsoft.com/office/powerpoint/2010/main" val="6885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300" y="62563"/>
            <a:ext cx="8229600" cy="1754326"/>
          </a:xfrm>
          <a:prstGeom prst="rect">
            <a:avLst/>
          </a:prstGeom>
        </p:spPr>
        <p:txBody>
          <a:bodyPr wrap="square">
            <a:spAutoFit/>
          </a:bodyPr>
          <a:lstStyle/>
          <a:p>
            <a:pPr algn="ctr"/>
            <a:r>
              <a:rPr lang="en-US" sz="5400" b="1" u="sng" dirty="0" smtClean="0">
                <a:solidFill>
                  <a:prstClr val="white"/>
                </a:solidFill>
                <a:effectLst>
                  <a:outerShdw blurRad="38100" dist="38100" dir="2700000" algn="tl">
                    <a:srgbClr val="000000">
                      <a:alpha val="43137"/>
                    </a:srgbClr>
                  </a:outerShdw>
                </a:effectLst>
              </a:rPr>
              <a:t>Pollution in India’s Ganges River</a:t>
            </a:r>
            <a:endParaRPr lang="en-US" sz="5400" b="1" u="sng" dirty="0">
              <a:solidFill>
                <a:prstClr val="white"/>
              </a:solidFill>
              <a:effectLst>
                <a:outerShdw blurRad="38100" dist="38100" dir="2700000" algn="tl">
                  <a:srgbClr val="000000">
                    <a:alpha val="43137"/>
                  </a:srgbClr>
                </a:outerShdw>
              </a:effectLst>
            </a:endParaRPr>
          </a:p>
        </p:txBody>
      </p:sp>
      <p:pic>
        <p:nvPicPr>
          <p:cNvPr id="18434" name="Picture 2" descr="http://media.web.britannica.com/eb-media/79/89879-004-4D95245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58" y="2039754"/>
            <a:ext cx="4872883" cy="45339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72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anges"/>
          <p:cNvPicPr>
            <a:picLocks noChangeAspect="1" noChangeArrowheads="1"/>
          </p:cNvPicPr>
          <p:nvPr/>
        </p:nvPicPr>
        <p:blipFill>
          <a:blip r:embed="rId2" cstate="print"/>
          <a:srcRect/>
          <a:stretch>
            <a:fillRect/>
          </a:stretch>
        </p:blipFill>
        <p:spPr bwMode="auto">
          <a:xfrm>
            <a:off x="-1802358" y="0"/>
            <a:ext cx="10946358" cy="6858000"/>
          </a:xfrm>
          <a:prstGeom prst="rect">
            <a:avLst/>
          </a:prstGeom>
          <a:noFill/>
          <a:ln w="9525">
            <a:noFill/>
            <a:miter lim="800000"/>
            <a:headEnd/>
            <a:tailEnd/>
          </a:ln>
        </p:spPr>
      </p:pic>
      <p:sp>
        <p:nvSpPr>
          <p:cNvPr id="19459" name="Rectangle 3"/>
          <p:cNvSpPr>
            <a:spLocks noGrp="1" noChangeArrowheads="1"/>
          </p:cNvSpPr>
          <p:nvPr>
            <p:ph idx="1"/>
          </p:nvPr>
        </p:nvSpPr>
        <p:spPr>
          <a:xfrm>
            <a:off x="361749" y="1143000"/>
            <a:ext cx="8229600" cy="3505200"/>
          </a:xfrm>
          <a:prstGeom prst="roundRect">
            <a:avLst/>
          </a:prstGeom>
          <a:solidFill>
            <a:schemeClr val="tx1">
              <a:alpha val="50000"/>
            </a:schemeClr>
          </a:solidFill>
          <a:effectLst>
            <a:softEdge rad="127000"/>
          </a:effectLst>
        </p:spPr>
        <p:txBody>
          <a:bodyPr>
            <a:noAutofit/>
          </a:bodyPr>
          <a:lstStyle/>
          <a:p>
            <a:pPr marL="594360" indent="-457200" eaLnBrk="1" fontAlgn="auto" hangingPunct="1">
              <a:spcAft>
                <a:spcPts val="0"/>
              </a:spcAft>
              <a:buClr>
                <a:schemeClr val="bg1"/>
              </a:buClr>
              <a:defRPr/>
            </a:pPr>
            <a:r>
              <a:rPr lang="en-US" sz="3200" b="1" dirty="0" smtClean="0">
                <a:solidFill>
                  <a:schemeClr val="bg1"/>
                </a:solidFill>
                <a:effectLst>
                  <a:outerShdw blurRad="38100" dist="38100" dir="2700000" algn="tl">
                    <a:srgbClr val="000000">
                      <a:alpha val="43137"/>
                    </a:srgbClr>
                  </a:outerShdw>
                </a:effectLst>
              </a:rPr>
              <a:t>The </a:t>
            </a:r>
            <a:r>
              <a:rPr lang="en-US" sz="3200" b="1" dirty="0">
                <a:solidFill>
                  <a:schemeClr val="bg1"/>
                </a:solidFill>
                <a:effectLst>
                  <a:outerShdw blurRad="38100" dist="38100" dir="2700000" algn="tl">
                    <a:srgbClr val="000000">
                      <a:alpha val="43137"/>
                    </a:srgbClr>
                  </a:outerShdw>
                </a:effectLst>
              </a:rPr>
              <a:t>Ganges River serves 500 million people, most of whom believe it is of religious significance. </a:t>
            </a:r>
            <a:endParaRPr lang="en-US" sz="3200" b="1" dirty="0" smtClean="0">
              <a:solidFill>
                <a:schemeClr val="bg1"/>
              </a:solidFill>
              <a:effectLst>
                <a:outerShdw blurRad="38100" dist="38100" dir="2700000" algn="tl">
                  <a:srgbClr val="000000">
                    <a:alpha val="43137"/>
                  </a:srgbClr>
                </a:outerShdw>
              </a:effectLst>
            </a:endParaRPr>
          </a:p>
          <a:p>
            <a:pPr marL="594360" indent="-457200" eaLnBrk="1" fontAlgn="auto" hangingPunct="1">
              <a:spcAft>
                <a:spcPts val="0"/>
              </a:spcAft>
              <a:buClr>
                <a:schemeClr val="bg1"/>
              </a:buClr>
              <a:defRPr/>
            </a:pPr>
            <a:r>
              <a:rPr lang="en-US" sz="3200" b="1" dirty="0" smtClean="0">
                <a:solidFill>
                  <a:schemeClr val="bg1"/>
                </a:solidFill>
                <a:effectLst>
                  <a:outerShdw blurRad="38100" dist="38100" dir="2700000" algn="tl">
                    <a:srgbClr val="000000">
                      <a:alpha val="43137"/>
                    </a:srgbClr>
                  </a:outerShdw>
                </a:effectLst>
              </a:rPr>
              <a:t>As </a:t>
            </a:r>
            <a:r>
              <a:rPr lang="en-US" sz="3200" b="1" dirty="0">
                <a:solidFill>
                  <a:schemeClr val="bg1"/>
                </a:solidFill>
                <a:effectLst>
                  <a:outerShdw blurRad="38100" dist="38100" dir="2700000" algn="tl">
                    <a:srgbClr val="000000">
                      <a:alpha val="43137"/>
                    </a:srgbClr>
                  </a:outerShdw>
                </a:effectLst>
              </a:rPr>
              <a:t>a result, many people bathe in the river, which contributes to the pollution. </a:t>
            </a:r>
            <a:endParaRPr lang="en-US" sz="3200" b="1" dirty="0" smtClean="0">
              <a:solidFill>
                <a:schemeClr val="bg1"/>
              </a:solidFill>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endParaRPr lang="en-US" sz="1600" b="1" dirty="0" smtClean="0">
              <a:effectLst>
                <a:outerShdw blurRad="38100" dist="38100" dir="2700000" algn="tl">
                  <a:srgbClr val="000000">
                    <a:alpha val="43137"/>
                  </a:srgbClr>
                </a:outerShdw>
              </a:effectLst>
            </a:endParaRPr>
          </a:p>
        </p:txBody>
      </p:sp>
      <p:sp>
        <p:nvSpPr>
          <p:cNvPr id="3" name="Rounded Rectangle 2"/>
          <p:cNvSpPr/>
          <p:nvPr/>
        </p:nvSpPr>
        <p:spPr>
          <a:xfrm>
            <a:off x="381000" y="152399"/>
            <a:ext cx="8153400" cy="783193"/>
          </a:xfrm>
          <a:prstGeom prst="roundRect">
            <a:avLst/>
          </a:prstGeom>
          <a:solidFill>
            <a:schemeClr val="tx1">
              <a:alpha val="39000"/>
            </a:schemeClr>
          </a:solidFill>
          <a:effectLst>
            <a:softEdge rad="63500"/>
          </a:effectLst>
        </p:spPr>
        <p:txBody>
          <a:bodyPr wrap="square">
            <a:spAutoFit/>
          </a:bodyPr>
          <a:lstStyle/>
          <a:p>
            <a:pPr algn="ctr"/>
            <a:r>
              <a:rPr lang="en-US" sz="4000" b="1" u="sng" dirty="0" smtClean="0">
                <a:solidFill>
                  <a:schemeClr val="bg1"/>
                </a:solidFill>
                <a:effectLst>
                  <a:outerShdw blurRad="38100" dist="38100" dir="2700000" algn="tl">
                    <a:srgbClr val="000000">
                      <a:alpha val="43137"/>
                    </a:srgbClr>
                  </a:outerShdw>
                </a:effectLst>
              </a:rPr>
              <a:t>Pollution in India’s Ganges River</a:t>
            </a:r>
            <a:endParaRPr lang="en-US" sz="40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69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fade">
                                      <p:cBhvr>
                                        <p:cTn id="7" dur="1000"/>
                                        <p:tgtEl>
                                          <p:spTgt spid="19459">
                                            <p:bg/>
                                          </p:spTgt>
                                        </p:tgtEl>
                                      </p:cBhvr>
                                    </p:animEffect>
                                    <p:anim calcmode="lin" valueType="num">
                                      <p:cBhvr>
                                        <p:cTn id="8" dur="1000" fill="hold"/>
                                        <p:tgtEl>
                                          <p:spTgt spid="19459">
                                            <p:bg/>
                                          </p:spTgt>
                                        </p:tgtEl>
                                        <p:attrNameLst>
                                          <p:attrName>ppt_x</p:attrName>
                                        </p:attrNameLst>
                                      </p:cBhvr>
                                      <p:tavLst>
                                        <p:tav tm="0">
                                          <p:val>
                                            <p:strVal val="#ppt_x"/>
                                          </p:val>
                                        </p:tav>
                                        <p:tav tm="100000">
                                          <p:val>
                                            <p:strVal val="#ppt_x"/>
                                          </p:val>
                                        </p:tav>
                                      </p:tavLst>
                                    </p:anim>
                                    <p:anim calcmode="lin" valueType="num">
                                      <p:cBhvr>
                                        <p:cTn id="9" dur="1000" fill="hold"/>
                                        <p:tgtEl>
                                          <p:spTgt spid="19459">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1000"/>
                                        <p:tgtEl>
                                          <p:spTgt spid="19459">
                                            <p:txEl>
                                              <p:pRg st="0" end="0"/>
                                            </p:txEl>
                                          </p:spTgt>
                                        </p:tgtEl>
                                      </p:cBhvr>
                                    </p:animEffect>
                                    <p:anim calcmode="lin" valueType="num">
                                      <p:cBhvr>
                                        <p:cTn id="13"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Effect transition="in" filter="fade">
                                      <p:cBhvr>
                                        <p:cTn id="19" dur="1000"/>
                                        <p:tgtEl>
                                          <p:spTgt spid="19459">
                                            <p:txEl>
                                              <p:pRg st="1" end="1"/>
                                            </p:txEl>
                                          </p:spTgt>
                                        </p:tgtEl>
                                      </p:cBhvr>
                                    </p:animEffect>
                                    <p:anim calcmode="lin" valueType="num">
                                      <p:cBhvr>
                                        <p:cTn id="20"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300" y="4813"/>
            <a:ext cx="8229600" cy="1754326"/>
          </a:xfrm>
          <a:prstGeom prst="rect">
            <a:avLst/>
          </a:prstGeom>
        </p:spPr>
        <p:txBody>
          <a:bodyPr wrap="square">
            <a:spAutoFit/>
          </a:bodyPr>
          <a:lstStyle/>
          <a:p>
            <a:pPr algn="ctr"/>
            <a:r>
              <a:rPr lang="en-US" sz="5400" b="1" u="sng" dirty="0" smtClean="0">
                <a:solidFill>
                  <a:prstClr val="white"/>
                </a:solidFill>
                <a:effectLst>
                  <a:outerShdw blurRad="38100" dist="38100" dir="2700000" algn="tl">
                    <a:srgbClr val="000000">
                      <a:alpha val="43137"/>
                    </a:srgbClr>
                  </a:outerShdw>
                </a:effectLst>
              </a:rPr>
              <a:t>Pollution in China’s Yangtze River</a:t>
            </a:r>
            <a:endParaRPr lang="en-US" sz="5400" b="1" u="sng" dirty="0">
              <a:solidFill>
                <a:prstClr val="white"/>
              </a:solidFill>
              <a:effectLst>
                <a:outerShdw blurRad="38100" dist="38100" dir="2700000" algn="tl">
                  <a:srgbClr val="000000">
                    <a:alpha val="43137"/>
                  </a:srgbClr>
                </a:outerShdw>
              </a:effectLst>
            </a:endParaRPr>
          </a:p>
        </p:txBody>
      </p:sp>
      <p:pic>
        <p:nvPicPr>
          <p:cNvPr id="20482" name="Picture 2" descr="http://media.web.britannica.com/eb-media/47/89947-050-F99B098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354" y="1905000"/>
            <a:ext cx="6745491" cy="46333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81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1124550"/>
            <a:ext cx="9144000" cy="5486400"/>
          </a:xfrm>
        </p:spPr>
        <p:txBody>
          <a:bodyPr>
            <a:noAutofit/>
          </a:bodyPr>
          <a:lstStyle/>
          <a:p>
            <a:pPr marL="594360" indent="-457200" eaLnBrk="1" fontAlgn="auto" hangingPunct="1">
              <a:spcAft>
                <a:spcPts val="0"/>
              </a:spcAft>
              <a:buClr>
                <a:schemeClr val="tx1">
                  <a:shade val="95000"/>
                </a:schemeClr>
              </a:buClr>
              <a:defRPr/>
            </a:pPr>
            <a:r>
              <a:rPr lang="en-US" sz="3800" b="1" dirty="0" smtClean="0">
                <a:effectLst>
                  <a:outerShdw blurRad="38100" dist="38100" dir="2700000" algn="tl">
                    <a:srgbClr val="000000">
                      <a:alpha val="43137"/>
                    </a:srgbClr>
                  </a:outerShdw>
                </a:effectLst>
              </a:rPr>
              <a:t>Pollution </a:t>
            </a:r>
            <a:r>
              <a:rPr lang="en-US" sz="3800" b="1" dirty="0">
                <a:effectLst>
                  <a:outerShdw blurRad="38100" dist="38100" dir="2700000" algn="tl">
                    <a:srgbClr val="000000">
                      <a:alpha val="43137"/>
                    </a:srgbClr>
                  </a:outerShdw>
                </a:effectLst>
              </a:rPr>
              <a:t>in the river has increased over 73% in the past 50 years. </a:t>
            </a:r>
            <a:endParaRPr lang="en-US" sz="38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endParaRPr lang="en-US" sz="18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r>
              <a:rPr lang="en-US" sz="3800" b="1" dirty="0" smtClean="0">
                <a:effectLst>
                  <a:outerShdw blurRad="38100" dist="38100" dir="2700000" algn="tl">
                    <a:srgbClr val="000000">
                      <a:alpha val="43137"/>
                    </a:srgbClr>
                  </a:outerShdw>
                </a:effectLst>
              </a:rPr>
              <a:t>Most </a:t>
            </a:r>
            <a:r>
              <a:rPr lang="en-US" sz="3800" b="1" dirty="0">
                <a:effectLst>
                  <a:outerShdw blurRad="38100" dist="38100" dir="2700000" algn="tl">
                    <a:srgbClr val="000000">
                      <a:alpha val="43137"/>
                    </a:srgbClr>
                  </a:outerShdw>
                </a:effectLst>
              </a:rPr>
              <a:t>agree the pollution is caused by large-scale industrial and domestic development, as well as agricultural runoff. </a:t>
            </a:r>
            <a:endParaRPr lang="en-US" sz="38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endParaRPr lang="en-US" sz="18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r>
              <a:rPr lang="en-US" sz="3800" b="1" dirty="0" smtClean="0">
                <a:effectLst>
                  <a:outerShdw blurRad="38100" dist="38100" dir="2700000" algn="tl">
                    <a:srgbClr val="000000">
                      <a:alpha val="43137"/>
                    </a:srgbClr>
                  </a:outerShdw>
                </a:effectLst>
              </a:rPr>
              <a:t>Hundreds </a:t>
            </a:r>
            <a:r>
              <a:rPr lang="en-US" sz="3800" b="1" dirty="0">
                <a:effectLst>
                  <a:outerShdw blurRad="38100" dist="38100" dir="2700000" algn="tl">
                    <a:srgbClr val="000000">
                      <a:alpha val="43137"/>
                    </a:srgbClr>
                  </a:outerShdw>
                </a:effectLst>
              </a:rPr>
              <a:t>of cities located along the river contribute to the pollution.</a:t>
            </a:r>
          </a:p>
          <a:p>
            <a:pPr marL="594360" indent="-457200" eaLnBrk="1" fontAlgn="auto" hangingPunct="1">
              <a:spcAft>
                <a:spcPts val="0"/>
              </a:spcAft>
              <a:buClr>
                <a:schemeClr val="tx1">
                  <a:shade val="95000"/>
                </a:schemeClr>
              </a:buClr>
              <a:defRPr/>
            </a:pPr>
            <a:endParaRPr lang="en-US" sz="3800" b="1" dirty="0" smtClean="0">
              <a:effectLst>
                <a:outerShdw blurRad="38100" dist="38100" dir="2700000" algn="tl">
                  <a:srgbClr val="000000">
                    <a:alpha val="43137"/>
                  </a:srgbClr>
                </a:outerShdw>
              </a:effectLst>
            </a:endParaRPr>
          </a:p>
        </p:txBody>
      </p:sp>
      <p:sp>
        <p:nvSpPr>
          <p:cNvPr id="3" name="Rectangle 2"/>
          <p:cNvSpPr/>
          <p:nvPr/>
        </p:nvSpPr>
        <p:spPr>
          <a:xfrm>
            <a:off x="533400" y="62563"/>
            <a:ext cx="8229600" cy="923330"/>
          </a:xfrm>
          <a:prstGeom prst="rect">
            <a:avLst/>
          </a:prstGeom>
        </p:spPr>
        <p:txBody>
          <a:bodyPr wrap="square">
            <a:spAutoFit/>
          </a:bodyPr>
          <a:lstStyle/>
          <a:p>
            <a:pPr algn="ctr"/>
            <a:r>
              <a:rPr lang="en-US" sz="5400" b="1" u="sng" dirty="0" smtClean="0">
                <a:solidFill>
                  <a:prstClr val="white"/>
                </a:solidFill>
                <a:effectLst>
                  <a:outerShdw blurRad="38100" dist="38100" dir="2700000" algn="tl">
                    <a:srgbClr val="000000">
                      <a:alpha val="43137"/>
                    </a:srgbClr>
                  </a:outerShdw>
                </a:effectLst>
              </a:rPr>
              <a:t>Water Pollution in China</a:t>
            </a:r>
            <a:endParaRPr lang="en-US" sz="5400" b="1" u="sng"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974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459">
                                            <p:txEl>
                                              <p:pRg st="2" end="2"/>
                                            </p:txEl>
                                          </p:spTgt>
                                        </p:tgtEl>
                                        <p:attrNameLst>
                                          <p:attrName>style.visibility</p:attrName>
                                        </p:attrNameLst>
                                      </p:cBhvr>
                                      <p:to>
                                        <p:strVal val="visible"/>
                                      </p:to>
                                    </p:set>
                                    <p:animEffect transition="in" filter="fade">
                                      <p:cBhvr>
                                        <p:cTn id="14" dur="1000"/>
                                        <p:tgtEl>
                                          <p:spTgt spid="19459">
                                            <p:txEl>
                                              <p:pRg st="2" end="2"/>
                                            </p:txEl>
                                          </p:spTgt>
                                        </p:tgtEl>
                                      </p:cBhvr>
                                    </p:animEffect>
                                    <p:anim calcmode="lin" valueType="num">
                                      <p:cBhvr>
                                        <p:cTn id="15"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animEffect transition="in" filter="fade">
                                      <p:cBhvr>
                                        <p:cTn id="21" dur="1000"/>
                                        <p:tgtEl>
                                          <p:spTgt spid="19459">
                                            <p:txEl>
                                              <p:pRg st="4" end="4"/>
                                            </p:txEl>
                                          </p:spTgt>
                                        </p:tgtEl>
                                      </p:cBhvr>
                                    </p:animEffect>
                                    <p:anim calcmode="lin" valueType="num">
                                      <p:cBhvr>
                                        <p:cTn id="2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29289"/>
            <a:ext cx="8763000" cy="358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3930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141565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304800" y="152399"/>
            <a:ext cx="8610600" cy="783193"/>
          </a:xfrm>
          <a:prstGeom prst="roundRect">
            <a:avLst/>
          </a:prstGeom>
          <a:solidFill>
            <a:schemeClr val="tx1">
              <a:alpha val="39000"/>
            </a:schemeClr>
          </a:solidFill>
          <a:effectLst>
            <a:softEdge rad="63500"/>
          </a:effectLst>
        </p:spPr>
        <p:txBody>
          <a:bodyPr wrap="square">
            <a:spAutoFit/>
          </a:bodyPr>
          <a:lstStyle/>
          <a:p>
            <a:pPr algn="ctr"/>
            <a:r>
              <a:rPr lang="en-US" sz="4000" b="1" u="sng" dirty="0" smtClean="0">
                <a:solidFill>
                  <a:prstClr val="black"/>
                </a:solidFill>
                <a:effectLst>
                  <a:outerShdw blurRad="38100" dist="38100" dir="2700000" algn="tl">
                    <a:srgbClr val="000000">
                      <a:alpha val="43137"/>
                    </a:srgbClr>
                  </a:outerShdw>
                </a:effectLst>
              </a:rPr>
              <a:t>Pollution in China’s Yangtze River</a:t>
            </a:r>
            <a:endParaRPr lang="en-US" sz="4000" b="1" u="sng"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1129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239" y="-11229"/>
            <a:ext cx="10077124" cy="6869229"/>
          </a:xfrm>
          <a:prstGeom prst="rect">
            <a:avLst/>
          </a:prstGeom>
        </p:spPr>
      </p:pic>
      <p:sp>
        <p:nvSpPr>
          <p:cNvPr id="3" name="Rounded Rectangle 2"/>
          <p:cNvSpPr/>
          <p:nvPr/>
        </p:nvSpPr>
        <p:spPr>
          <a:xfrm>
            <a:off x="356136" y="76200"/>
            <a:ext cx="8610600" cy="783193"/>
          </a:xfrm>
          <a:prstGeom prst="roundRect">
            <a:avLst/>
          </a:prstGeom>
          <a:solidFill>
            <a:schemeClr val="tx1">
              <a:alpha val="66000"/>
            </a:schemeClr>
          </a:solidFill>
          <a:effectLst>
            <a:softEdge rad="127000"/>
          </a:effectLst>
        </p:spPr>
        <p:txBody>
          <a:bodyPr wrap="square">
            <a:spAutoFit/>
          </a:bodyPr>
          <a:lstStyle/>
          <a:p>
            <a:pPr algn="ctr"/>
            <a:r>
              <a:rPr lang="en-US" sz="4000" b="1" u="sng" dirty="0" smtClean="0">
                <a:solidFill>
                  <a:prstClr val="black"/>
                </a:solidFill>
                <a:effectLst>
                  <a:outerShdw blurRad="38100" dist="38100" dir="2700000" algn="tl">
                    <a:srgbClr val="000000">
                      <a:alpha val="43137"/>
                    </a:srgbClr>
                  </a:outerShdw>
                </a:effectLst>
              </a:rPr>
              <a:t>Pollution in China’s Yangtze River</a:t>
            </a:r>
            <a:endParaRPr lang="en-US" sz="4000" b="1" u="sng"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748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228600"/>
            <a:ext cx="8763000" cy="6309420"/>
          </a:xfrm>
          <a:prstGeom prst="rect">
            <a:avLst/>
          </a:prstGeom>
        </p:spPr>
        <p:txBody>
          <a:bodyPr wrap="square">
            <a:spAutoFit/>
          </a:bodyPr>
          <a:lstStyle/>
          <a:p>
            <a:pPr algn="ctr"/>
            <a:r>
              <a:rPr lang="en-US" sz="6000" b="1" u="sng" dirty="0" smtClean="0">
                <a:solidFill>
                  <a:prstClr val="white"/>
                </a:solidFill>
                <a:effectLst>
                  <a:outerShdw blurRad="38100" dist="38100" dir="2700000" algn="tl">
                    <a:srgbClr val="000000">
                      <a:alpha val="43137"/>
                    </a:srgbClr>
                  </a:outerShdw>
                </a:effectLst>
              </a:rPr>
              <a:t>Think, Pair, Share</a:t>
            </a:r>
          </a:p>
          <a:p>
            <a:pPr algn="ctr"/>
            <a:endParaRPr lang="en-US" sz="2800" b="1" dirty="0">
              <a:solidFill>
                <a:prstClr val="white"/>
              </a:solidFill>
              <a:effectLst>
                <a:outerShdw blurRad="38100" dist="38100" dir="2700000" algn="tl">
                  <a:srgbClr val="000000">
                    <a:alpha val="43137"/>
                  </a:srgbClr>
                </a:outerShdw>
              </a:effectLst>
            </a:endParaRPr>
          </a:p>
          <a:p>
            <a:pPr algn="ctr"/>
            <a:r>
              <a:rPr lang="en-US" sz="5600" b="1" dirty="0" smtClean="0">
                <a:solidFill>
                  <a:prstClr val="white"/>
                </a:solidFill>
                <a:effectLst>
                  <a:outerShdw blurRad="38100" dist="38100" dir="2700000" algn="tl">
                    <a:srgbClr val="000000">
                      <a:alpha val="43137"/>
                    </a:srgbClr>
                  </a:outerShdw>
                </a:effectLst>
              </a:rPr>
              <a:t>What are the causes of water pollution in India and China?</a:t>
            </a:r>
          </a:p>
          <a:p>
            <a:pPr algn="ctr"/>
            <a:endParaRPr lang="en-US" sz="4000" b="1" dirty="0">
              <a:solidFill>
                <a:prstClr val="white"/>
              </a:solidFill>
              <a:effectLst>
                <a:outerShdw blurRad="38100" dist="38100" dir="2700000" algn="tl">
                  <a:srgbClr val="000000">
                    <a:alpha val="43137"/>
                  </a:srgbClr>
                </a:outerShdw>
              </a:effectLst>
            </a:endParaRPr>
          </a:p>
          <a:p>
            <a:pPr algn="ctr"/>
            <a:r>
              <a:rPr lang="en-US" sz="5600" b="1" dirty="0" smtClean="0">
                <a:solidFill>
                  <a:prstClr val="white"/>
                </a:solidFill>
                <a:effectLst>
                  <a:outerShdw blurRad="38100" dist="38100" dir="2700000" algn="tl">
                    <a:srgbClr val="000000">
                      <a:alpha val="43137"/>
                    </a:srgbClr>
                  </a:outerShdw>
                </a:effectLst>
              </a:rPr>
              <a:t>What are some of the effects of water pollution?</a:t>
            </a:r>
            <a:endParaRPr lang="en-US" sz="5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44246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00" y="170850"/>
            <a:ext cx="8953901" cy="923330"/>
          </a:xfrm>
          <a:prstGeom prst="rect">
            <a:avLst/>
          </a:prstGeom>
        </p:spPr>
        <p:txBody>
          <a:bodyPr wrap="square">
            <a:spAutoFit/>
          </a:bodyPr>
          <a:lstStyle/>
          <a:p>
            <a:pPr algn="ctr"/>
            <a:r>
              <a:rPr lang="en-US" sz="2700" b="1" dirty="0" smtClean="0">
                <a:solidFill>
                  <a:prstClr val="white"/>
                </a:solidFill>
                <a:effectLst>
                  <a:outerShdw blurRad="38100" dist="38100" dir="2700000" algn="tl">
                    <a:srgbClr val="000000">
                      <a:alpha val="43137"/>
                    </a:srgbClr>
                  </a:outerShdw>
                </a:effectLst>
              </a:rPr>
              <a:t>Summarize the Cause(s) and Effect(s) of Water Pollution in India and China on your graphic organizer.</a:t>
            </a:r>
            <a:endParaRPr lang="en-US" sz="2700" b="1" dirty="0">
              <a:solidFill>
                <a:prstClr val="white"/>
              </a:solidFill>
              <a:effectLst>
                <a:outerShdw blurRad="38100" dist="38100" dir="2700000" algn="tl">
                  <a:srgbClr val="000000">
                    <a:alpha val="43137"/>
                  </a:srgbClr>
                </a:outerShdw>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9322314"/>
              </p:ext>
            </p:extLst>
          </p:nvPr>
        </p:nvGraphicFramePr>
        <p:xfrm>
          <a:off x="1184744" y="1371600"/>
          <a:ext cx="6775313" cy="5235469"/>
        </p:xfrm>
        <a:graphic>
          <a:graphicData uri="http://schemas.openxmlformats.org/presentationml/2006/ole">
            <mc:AlternateContent xmlns:mc="http://schemas.openxmlformats.org/markup-compatibility/2006">
              <mc:Choice xmlns:v="urn:schemas-microsoft-com:vml" Requires="v">
                <p:oleObj spid="_x0000_s21521"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184744" y="1371600"/>
                        <a:ext cx="6775313" cy="5235469"/>
                      </a:xfrm>
                      <a:prstGeom prst="rect">
                        <a:avLst/>
                      </a:prstGeom>
                      <a:ln>
                        <a:solidFill>
                          <a:schemeClr val="bg1"/>
                        </a:solidFill>
                      </a:ln>
                    </p:spPr>
                  </p:pic>
                </p:oleObj>
              </mc:Fallback>
            </mc:AlternateContent>
          </a:graphicData>
        </a:graphic>
      </p:graphicFrame>
    </p:spTree>
    <p:extLst>
      <p:ext uri="{BB962C8B-B14F-4D97-AF65-F5344CB8AC3E}">
        <p14:creationId xmlns:p14="http://schemas.microsoft.com/office/powerpoint/2010/main" val="103459359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5" y="0"/>
            <a:ext cx="9753600" cy="683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0596" y="2544626"/>
            <a:ext cx="3412958" cy="1092607"/>
          </a:xfrm>
          <a:prstGeom prst="rect">
            <a:avLst/>
          </a:prstGeom>
          <a:noFill/>
        </p:spPr>
        <p:txBody>
          <a:bodyPr wrap="square" rtlCol="0">
            <a:spAutoFit/>
          </a:bodyPr>
          <a:lstStyle/>
          <a:p>
            <a:r>
              <a:rPr lang="en-US" sz="1300" b="1" dirty="0" smtClean="0">
                <a:solidFill>
                  <a:prstClr val="black"/>
                </a:solidFill>
              </a:rPr>
              <a:t>Most Indians believe </a:t>
            </a:r>
            <a:r>
              <a:rPr lang="en-US" sz="1300" b="1" dirty="0">
                <a:solidFill>
                  <a:prstClr val="black"/>
                </a:solidFill>
              </a:rPr>
              <a:t>it is of religious significance. As a result, many people bathe in the river, which contributes to the pollution. </a:t>
            </a:r>
            <a:r>
              <a:rPr lang="en-US" sz="1300" b="1" dirty="0" smtClean="0">
                <a:solidFill>
                  <a:prstClr val="black"/>
                </a:solidFill>
              </a:rPr>
              <a:t>Industrial, agricultural, and human wastes contribute to the pollution.</a:t>
            </a:r>
            <a:endParaRPr lang="en-US" sz="1300" b="1" dirty="0">
              <a:solidFill>
                <a:prstClr val="black"/>
              </a:solidFill>
            </a:endParaRPr>
          </a:p>
        </p:txBody>
      </p:sp>
      <p:sp>
        <p:nvSpPr>
          <p:cNvPr id="5" name="TextBox 4"/>
          <p:cNvSpPr txBox="1"/>
          <p:nvPr/>
        </p:nvSpPr>
        <p:spPr>
          <a:xfrm>
            <a:off x="2500175" y="5744291"/>
            <a:ext cx="3505994" cy="1092607"/>
          </a:xfrm>
          <a:prstGeom prst="rect">
            <a:avLst/>
          </a:prstGeom>
          <a:noFill/>
        </p:spPr>
        <p:txBody>
          <a:bodyPr wrap="square" rtlCol="0">
            <a:spAutoFit/>
          </a:bodyPr>
          <a:lstStyle/>
          <a:p>
            <a:r>
              <a:rPr lang="en-US" sz="1300" b="1" dirty="0" smtClean="0">
                <a:solidFill>
                  <a:prstClr val="black"/>
                </a:solidFill>
              </a:rPr>
              <a:t>Most </a:t>
            </a:r>
            <a:r>
              <a:rPr lang="en-US" sz="1300" b="1" dirty="0">
                <a:solidFill>
                  <a:prstClr val="black"/>
                </a:solidFill>
              </a:rPr>
              <a:t>agree the pollution is caused by large-scale industrial and domestic development, as well as agricultural runoff. Hundreds of cities located along the river contribute to the pollution.</a:t>
            </a:r>
          </a:p>
        </p:txBody>
      </p:sp>
      <p:sp>
        <p:nvSpPr>
          <p:cNvPr id="6" name="TextBox 5"/>
          <p:cNvSpPr txBox="1"/>
          <p:nvPr/>
        </p:nvSpPr>
        <p:spPr>
          <a:xfrm>
            <a:off x="6006169" y="2573500"/>
            <a:ext cx="3298250" cy="892552"/>
          </a:xfrm>
          <a:prstGeom prst="rect">
            <a:avLst/>
          </a:prstGeom>
          <a:noFill/>
        </p:spPr>
        <p:txBody>
          <a:bodyPr wrap="square" rtlCol="0">
            <a:spAutoFit/>
          </a:bodyPr>
          <a:lstStyle/>
          <a:p>
            <a:r>
              <a:rPr lang="en-US" sz="1300" b="1" dirty="0" smtClean="0">
                <a:solidFill>
                  <a:prstClr val="black"/>
                </a:solidFill>
              </a:rPr>
              <a:t>Dumping </a:t>
            </a:r>
            <a:r>
              <a:rPr lang="en-US" sz="1300" b="1" dirty="0">
                <a:solidFill>
                  <a:prstClr val="black"/>
                </a:solidFill>
              </a:rPr>
              <a:t>sewage and industrial and agricultural wastes cause river pollution, which in turn threatens </a:t>
            </a:r>
            <a:r>
              <a:rPr lang="en-US" sz="1300" b="1" dirty="0" smtClean="0">
                <a:solidFill>
                  <a:prstClr val="black"/>
                </a:solidFill>
              </a:rPr>
              <a:t>human, plant </a:t>
            </a:r>
            <a:r>
              <a:rPr lang="en-US" sz="1300" b="1" dirty="0">
                <a:solidFill>
                  <a:prstClr val="black"/>
                </a:solidFill>
              </a:rPr>
              <a:t>and </a:t>
            </a:r>
            <a:r>
              <a:rPr lang="en-US" sz="1300" b="1" dirty="0" smtClean="0">
                <a:solidFill>
                  <a:prstClr val="black"/>
                </a:solidFill>
              </a:rPr>
              <a:t>animal life.</a:t>
            </a:r>
            <a:endParaRPr lang="en-US" sz="1300" b="1" dirty="0">
              <a:solidFill>
                <a:prstClr val="black"/>
              </a:solidFill>
            </a:endParaRPr>
          </a:p>
        </p:txBody>
      </p:sp>
      <p:sp>
        <p:nvSpPr>
          <p:cNvPr id="7" name="TextBox 6"/>
          <p:cNvSpPr txBox="1"/>
          <p:nvPr/>
        </p:nvSpPr>
        <p:spPr>
          <a:xfrm>
            <a:off x="5991731" y="5788405"/>
            <a:ext cx="3327125" cy="892552"/>
          </a:xfrm>
          <a:prstGeom prst="rect">
            <a:avLst/>
          </a:prstGeom>
          <a:noFill/>
        </p:spPr>
        <p:txBody>
          <a:bodyPr wrap="square" rtlCol="0">
            <a:spAutoFit/>
          </a:bodyPr>
          <a:lstStyle/>
          <a:p>
            <a:r>
              <a:rPr lang="en-US" sz="1300" b="1" dirty="0" smtClean="0">
                <a:solidFill>
                  <a:prstClr val="black"/>
                </a:solidFill>
              </a:rPr>
              <a:t>Dumping </a:t>
            </a:r>
            <a:r>
              <a:rPr lang="en-US" sz="1300" b="1" dirty="0">
                <a:solidFill>
                  <a:prstClr val="black"/>
                </a:solidFill>
              </a:rPr>
              <a:t>sewage and industrial and agricultural wastes cause river pollution, which in turn threatens human, plant and animal life.</a:t>
            </a:r>
          </a:p>
        </p:txBody>
      </p:sp>
    </p:spTree>
    <p:extLst>
      <p:ext uri="{BB962C8B-B14F-4D97-AF65-F5344CB8AC3E}">
        <p14:creationId xmlns:p14="http://schemas.microsoft.com/office/powerpoint/2010/main" val="120502760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1124550"/>
            <a:ext cx="9144000" cy="5486400"/>
          </a:xfrm>
        </p:spPr>
        <p:txBody>
          <a:bodyPr>
            <a:noAutofit/>
          </a:bodyPr>
          <a:lstStyle/>
          <a:p>
            <a:pPr marL="594360" indent="-457200" eaLnBrk="1" fontAlgn="auto" hangingPunct="1">
              <a:spcAft>
                <a:spcPts val="0"/>
              </a:spcAft>
              <a:buClr>
                <a:schemeClr val="tx1">
                  <a:shade val="95000"/>
                </a:schemeClr>
              </a:buClr>
              <a:defRPr/>
            </a:pPr>
            <a:r>
              <a:rPr lang="en-US" sz="3200" b="1" dirty="0" smtClean="0">
                <a:effectLst>
                  <a:outerShdw blurRad="38100" dist="38100" dir="2700000" algn="tl">
                    <a:srgbClr val="000000">
                      <a:alpha val="43137"/>
                    </a:srgbClr>
                  </a:outerShdw>
                </a:effectLst>
              </a:rPr>
              <a:t>Identify the causes of air pollution in India and China.</a:t>
            </a:r>
          </a:p>
          <a:p>
            <a:pPr marL="594360" indent="-457200" eaLnBrk="1" fontAlgn="auto" hangingPunct="1">
              <a:spcAft>
                <a:spcPts val="0"/>
              </a:spcAft>
              <a:buClr>
                <a:schemeClr val="tx1">
                  <a:shade val="95000"/>
                </a:schemeClr>
              </a:buClr>
              <a:defRPr/>
            </a:pPr>
            <a:endParaRPr lang="en-US" sz="14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r>
              <a:rPr lang="en-US" sz="3200" b="1" dirty="0" smtClean="0">
                <a:effectLst>
                  <a:outerShdw blurRad="38100" dist="38100" dir="2700000" algn="tl">
                    <a:srgbClr val="000000">
                      <a:alpha val="43137"/>
                    </a:srgbClr>
                  </a:outerShdw>
                </a:effectLst>
              </a:rPr>
              <a:t>Identify the effects of air pollution.</a:t>
            </a:r>
          </a:p>
          <a:p>
            <a:pPr marL="594360" indent="-457200" eaLnBrk="1" fontAlgn="auto" hangingPunct="1">
              <a:spcAft>
                <a:spcPts val="0"/>
              </a:spcAft>
              <a:buClr>
                <a:schemeClr val="tx1">
                  <a:shade val="95000"/>
                </a:schemeClr>
              </a:buClr>
              <a:defRPr/>
            </a:pPr>
            <a:endParaRPr lang="en-US" sz="14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r>
              <a:rPr lang="en-US" sz="3200" b="1" dirty="0" smtClean="0">
                <a:effectLst>
                  <a:outerShdw blurRad="38100" dist="38100" dir="2700000" algn="tl">
                    <a:srgbClr val="000000">
                      <a:alpha val="43137"/>
                    </a:srgbClr>
                  </a:outerShdw>
                </a:effectLst>
              </a:rPr>
              <a:t>Identify the causes of water pollution in the Ganges River.</a:t>
            </a:r>
          </a:p>
          <a:p>
            <a:pPr marL="594360" indent="-457200" eaLnBrk="1" fontAlgn="auto" hangingPunct="1">
              <a:spcAft>
                <a:spcPts val="0"/>
              </a:spcAft>
              <a:buClr>
                <a:schemeClr val="tx1">
                  <a:shade val="95000"/>
                </a:schemeClr>
              </a:buClr>
              <a:defRPr/>
            </a:pPr>
            <a:endParaRPr lang="en-US" sz="14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r>
              <a:rPr lang="en-US" sz="3200" b="1" dirty="0" smtClean="0">
                <a:effectLst>
                  <a:outerShdw blurRad="38100" dist="38100" dir="2700000" algn="tl">
                    <a:srgbClr val="000000">
                      <a:alpha val="43137"/>
                    </a:srgbClr>
                  </a:outerShdw>
                </a:effectLst>
              </a:rPr>
              <a:t>Identify the causes of water pollution in the Yangtze River.</a:t>
            </a:r>
          </a:p>
          <a:p>
            <a:pPr marL="594360" indent="-457200" eaLnBrk="1" fontAlgn="auto" hangingPunct="1">
              <a:spcAft>
                <a:spcPts val="0"/>
              </a:spcAft>
              <a:buClr>
                <a:schemeClr val="tx1">
                  <a:shade val="95000"/>
                </a:schemeClr>
              </a:buClr>
              <a:defRPr/>
            </a:pPr>
            <a:endParaRPr lang="en-US" sz="1400" b="1" dirty="0" smtClean="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r>
              <a:rPr lang="en-US" sz="3200" b="1" dirty="0" smtClean="0">
                <a:effectLst>
                  <a:outerShdw blurRad="38100" dist="38100" dir="2700000" algn="tl">
                    <a:srgbClr val="000000">
                      <a:alpha val="43137"/>
                    </a:srgbClr>
                  </a:outerShdw>
                </a:effectLst>
              </a:rPr>
              <a:t>Identify the effects of water pollution.</a:t>
            </a:r>
            <a:endParaRPr lang="en-US" sz="3200" b="1" dirty="0">
              <a:effectLst>
                <a:outerShdw blurRad="38100" dist="38100" dir="2700000" algn="tl">
                  <a:srgbClr val="000000">
                    <a:alpha val="43137"/>
                  </a:srgbClr>
                </a:outerShdw>
              </a:effectLst>
            </a:endParaRPr>
          </a:p>
          <a:p>
            <a:pPr marL="594360" indent="-457200" eaLnBrk="1" fontAlgn="auto" hangingPunct="1">
              <a:spcAft>
                <a:spcPts val="0"/>
              </a:spcAft>
              <a:buClr>
                <a:schemeClr val="tx1">
                  <a:shade val="95000"/>
                </a:schemeClr>
              </a:buClr>
              <a:defRPr/>
            </a:pPr>
            <a:endParaRPr lang="en-US" sz="3800" b="1" dirty="0" smtClean="0">
              <a:effectLst>
                <a:outerShdw blurRad="38100" dist="38100" dir="2700000" algn="tl">
                  <a:srgbClr val="000000">
                    <a:alpha val="43137"/>
                  </a:srgbClr>
                </a:outerShdw>
              </a:effectLst>
            </a:endParaRPr>
          </a:p>
        </p:txBody>
      </p:sp>
      <p:sp>
        <p:nvSpPr>
          <p:cNvPr id="3" name="Rectangle 2"/>
          <p:cNvSpPr/>
          <p:nvPr/>
        </p:nvSpPr>
        <p:spPr>
          <a:xfrm>
            <a:off x="533400" y="62563"/>
            <a:ext cx="8229600" cy="923330"/>
          </a:xfrm>
          <a:prstGeom prst="rect">
            <a:avLst/>
          </a:prstGeom>
        </p:spPr>
        <p:txBody>
          <a:bodyPr wrap="square">
            <a:spAutoFit/>
          </a:bodyPr>
          <a:lstStyle/>
          <a:p>
            <a:pPr algn="ctr"/>
            <a:r>
              <a:rPr lang="en-US" sz="5400" b="1" u="sng" dirty="0" smtClean="0">
                <a:solidFill>
                  <a:prstClr val="white"/>
                </a:solidFill>
                <a:effectLst>
                  <a:outerShdw blurRad="38100" dist="38100" dir="2700000" algn="tl">
                    <a:srgbClr val="000000">
                      <a:alpha val="43137"/>
                    </a:srgbClr>
                  </a:outerShdw>
                </a:effectLst>
              </a:rPr>
              <a:t>Summarizer</a:t>
            </a:r>
            <a:endParaRPr lang="en-US" sz="5400" b="1" u="sng"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2975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534400" cy="3352800"/>
          </a:xfrm>
        </p:spPr>
        <p:txBody>
          <a:bodyPr/>
          <a:lstStyle/>
          <a:p>
            <a:r>
              <a:rPr lang="en-US" sz="5400" b="1" dirty="0" smtClean="0"/>
              <a:t>Essential Question:</a:t>
            </a:r>
            <a:br>
              <a:rPr lang="en-US" sz="5400" b="1" dirty="0" smtClean="0"/>
            </a:br>
            <a:r>
              <a:rPr lang="en-US" sz="5400" b="1" dirty="0" smtClean="0"/>
              <a:t>How has pollution and flooding affected Southern &amp; Eastern Asia?</a:t>
            </a:r>
            <a:endParaRPr lang="en-US" sz="5400" b="1" dirty="0"/>
          </a:p>
        </p:txBody>
      </p:sp>
    </p:spTree>
    <p:extLst>
      <p:ext uri="{BB962C8B-B14F-4D97-AF65-F5344CB8AC3E}">
        <p14:creationId xmlns:p14="http://schemas.microsoft.com/office/powerpoint/2010/main" val="13134343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i.telegraph.co.uk/multimedia/archive/02647/flood-philippines-_2647454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6717"/>
            <a:ext cx="11125200" cy="695001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a:xfrm>
            <a:off x="381000" y="5715000"/>
            <a:ext cx="8458200" cy="1143000"/>
          </a:xfrm>
          <a:prstGeom prst="rect">
            <a:avLst/>
          </a:prstGeom>
          <a:solidFill>
            <a:schemeClr val="tx1">
              <a:alpha val="76000"/>
            </a:schemeClr>
          </a:solidFill>
          <a:effectLst>
            <a:softEdge rad="63500"/>
          </a:effectLst>
        </p:spPr>
        <p:txBody>
          <a:bodyPr anchor="ct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lgn="ctr">
              <a:buNone/>
            </a:pPr>
            <a:r>
              <a:rPr lang="en-US" sz="4800" b="1" dirty="0" smtClean="0">
                <a:solidFill>
                  <a:schemeClr val="bg1"/>
                </a:solidFill>
                <a:effectLst>
                  <a:outerShdw blurRad="38100" dist="38100" dir="2700000" algn="tl">
                    <a:srgbClr val="000000">
                      <a:alpha val="43137"/>
                    </a:srgbClr>
                  </a:outerShdw>
                </a:effectLst>
                <a:latin typeface="Albertus Extra Bold" panose="020E0802040304020204" pitchFamily="34" charset="0"/>
              </a:rPr>
              <a:t>Flooding in India and China</a:t>
            </a:r>
            <a:endParaRPr lang="en-US" sz="4800" b="1" dirty="0">
              <a:solidFill>
                <a:schemeClr val="bg1"/>
              </a:solidFill>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317956787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763000" cy="2185214"/>
          </a:xfrm>
          <a:prstGeom prst="rect">
            <a:avLst/>
          </a:prstGeom>
        </p:spPr>
        <p:txBody>
          <a:bodyPr wrap="square">
            <a:spAutoFit/>
          </a:bodyPr>
          <a:lstStyle/>
          <a:p>
            <a:pPr algn="ctr"/>
            <a:r>
              <a:rPr lang="en-US" sz="3400" b="1" dirty="0">
                <a:effectLst>
                  <a:outerShdw blurRad="38100" dist="38100" dir="2700000" algn="tl">
                    <a:srgbClr val="000000">
                      <a:alpha val="43137"/>
                    </a:srgbClr>
                  </a:outerShdw>
                </a:effectLst>
              </a:rPr>
              <a:t>Because parts of China and India are located along waterways, they are subject to flooding, which can damage the soil and make areas practically uninhabitable.</a:t>
            </a:r>
          </a:p>
        </p:txBody>
      </p:sp>
      <p:pic>
        <p:nvPicPr>
          <p:cNvPr id="7170" name="Picture 2" descr="http://www.wwinn.org/wp/wp-content/uploads/ch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92" y="2666999"/>
            <a:ext cx="3886200" cy="38926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2" name="Picture 4" descr="http://www.wwinn.org/wp/wp-content/uploads/india-inland-waterw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3797733" cy="38926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38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381000"/>
            <a:ext cx="8763000" cy="2308324"/>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rPr>
              <a:t>Monsoons cause the majority of flooding in India and China. What are monsoons?</a:t>
            </a:r>
            <a:endParaRPr lang="en-US" sz="4800" b="1" dirty="0">
              <a:effectLst>
                <a:outerShdw blurRad="38100" dist="38100" dir="2700000" algn="tl">
                  <a:srgbClr val="000000">
                    <a:alpha val="43137"/>
                  </a:srgbClr>
                </a:outerShdw>
              </a:effectLst>
            </a:endParaRPr>
          </a:p>
        </p:txBody>
      </p:sp>
      <p:sp>
        <p:nvSpPr>
          <p:cNvPr id="6" name="Rectangle 5"/>
          <p:cNvSpPr/>
          <p:nvPr/>
        </p:nvSpPr>
        <p:spPr>
          <a:xfrm>
            <a:off x="247850" y="3276600"/>
            <a:ext cx="8419699" cy="3170099"/>
          </a:xfrm>
          <a:prstGeom prst="rect">
            <a:avLst/>
          </a:prstGeom>
        </p:spPr>
        <p:txBody>
          <a:bodyPr wrap="square">
            <a:spAutoFit/>
          </a:bodyPr>
          <a:lstStyle/>
          <a:p>
            <a:pPr algn="ctr"/>
            <a:r>
              <a:rPr lang="en-US" sz="4000" b="1" dirty="0"/>
              <a:t>A monsoon is a seasonal change in the direction of the </a:t>
            </a:r>
            <a:r>
              <a:rPr lang="en-US" sz="4000" b="1" dirty="0" smtClean="0"/>
              <a:t>strongest winds </a:t>
            </a:r>
            <a:r>
              <a:rPr lang="en-US" sz="4000" b="1" dirty="0"/>
              <a:t>of a region. Monsoons cause wet and dry </a:t>
            </a:r>
            <a:r>
              <a:rPr lang="en-US" sz="4000" b="1" dirty="0" smtClean="0"/>
              <a:t>seasons. Flooding can occur during the wet season.</a:t>
            </a:r>
            <a:endParaRPr lang="en-US" sz="4000" b="1" dirty="0"/>
          </a:p>
        </p:txBody>
      </p:sp>
    </p:spTree>
    <p:extLst>
      <p:ext uri="{BB962C8B-B14F-4D97-AF65-F5344CB8AC3E}">
        <p14:creationId xmlns:p14="http://schemas.microsoft.com/office/powerpoint/2010/main" val="315103840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381000"/>
            <a:ext cx="8763000" cy="2985433"/>
          </a:xfrm>
          <a:prstGeom prst="rect">
            <a:avLst/>
          </a:prstGeom>
        </p:spPr>
        <p:txBody>
          <a:bodyPr wrap="square">
            <a:spAutoFit/>
          </a:bodyPr>
          <a:lstStyle/>
          <a:p>
            <a:pPr algn="ctr"/>
            <a:r>
              <a:rPr lang="en-US" sz="6000" b="1" u="sng" dirty="0" smtClean="0">
                <a:solidFill>
                  <a:prstClr val="white"/>
                </a:solidFill>
                <a:effectLst>
                  <a:outerShdw blurRad="38100" dist="38100" dir="2700000" algn="tl">
                    <a:srgbClr val="000000">
                      <a:alpha val="43137"/>
                    </a:srgbClr>
                  </a:outerShdw>
                </a:effectLst>
              </a:rPr>
              <a:t>Think, Pair, Share</a:t>
            </a:r>
          </a:p>
          <a:p>
            <a:pPr algn="ctr"/>
            <a:endParaRPr lang="en-US" sz="3200" b="1" dirty="0">
              <a:solidFill>
                <a:prstClr val="white"/>
              </a:solidFill>
              <a:effectLst>
                <a:outerShdw blurRad="38100" dist="38100" dir="2700000" algn="tl">
                  <a:srgbClr val="000000">
                    <a:alpha val="43137"/>
                  </a:srgbClr>
                </a:outerShdw>
              </a:effectLst>
            </a:endParaRPr>
          </a:p>
          <a:p>
            <a:pPr algn="ctr"/>
            <a:r>
              <a:rPr lang="en-US" sz="4800" b="1" dirty="0" smtClean="0">
                <a:solidFill>
                  <a:prstClr val="white"/>
                </a:solidFill>
                <a:effectLst>
                  <a:outerShdw blurRad="38100" dist="38100" dir="2700000" algn="tl">
                    <a:srgbClr val="000000">
                      <a:alpha val="43137"/>
                    </a:srgbClr>
                  </a:outerShdw>
                </a:effectLst>
              </a:rPr>
              <a:t>Why are monsoons a mixed blessing?</a:t>
            </a:r>
            <a:endParaRPr lang="en-US" sz="4800" b="1" dirty="0">
              <a:solidFill>
                <a:prstClr val="white"/>
              </a:solidFill>
              <a:effectLst>
                <a:outerShdw blurRad="38100" dist="38100" dir="2700000" algn="tl">
                  <a:srgbClr val="000000">
                    <a:alpha val="43137"/>
                  </a:srgbClr>
                </a:outerShdw>
              </a:effectLst>
            </a:endParaRPr>
          </a:p>
        </p:txBody>
      </p:sp>
      <p:sp>
        <p:nvSpPr>
          <p:cNvPr id="6" name="Rectangle 5"/>
          <p:cNvSpPr/>
          <p:nvPr/>
        </p:nvSpPr>
        <p:spPr>
          <a:xfrm>
            <a:off x="247850" y="3810000"/>
            <a:ext cx="8419699" cy="2800767"/>
          </a:xfrm>
          <a:prstGeom prst="rect">
            <a:avLst/>
          </a:prstGeom>
        </p:spPr>
        <p:txBody>
          <a:bodyPr wrap="square">
            <a:spAutoFit/>
          </a:bodyPr>
          <a:lstStyle/>
          <a:p>
            <a:pPr algn="ctr"/>
            <a:r>
              <a:rPr lang="en-US" sz="4400" b="1" dirty="0" smtClean="0">
                <a:solidFill>
                  <a:prstClr val="white"/>
                </a:solidFill>
              </a:rPr>
              <a:t>Monsoons help farmers because they rely on rainfall. Water from the rainfall can also be used to generate electricity. </a:t>
            </a:r>
            <a:endParaRPr lang="en-US" sz="4400" b="1" dirty="0">
              <a:solidFill>
                <a:prstClr val="white"/>
              </a:solidFill>
            </a:endParaRPr>
          </a:p>
        </p:txBody>
      </p:sp>
    </p:spTree>
    <p:extLst>
      <p:ext uri="{BB962C8B-B14F-4D97-AF65-F5344CB8AC3E}">
        <p14:creationId xmlns:p14="http://schemas.microsoft.com/office/powerpoint/2010/main" val="42438841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381000"/>
            <a:ext cx="8763000" cy="2308324"/>
          </a:xfrm>
          <a:prstGeom prst="rect">
            <a:avLst/>
          </a:prstGeom>
        </p:spPr>
        <p:txBody>
          <a:bodyPr wrap="square">
            <a:spAutoFit/>
          </a:bodyPr>
          <a:lstStyle/>
          <a:p>
            <a:pPr algn="ctr"/>
            <a:r>
              <a:rPr lang="en-US" sz="4800" b="1" dirty="0" smtClean="0">
                <a:solidFill>
                  <a:prstClr val="white"/>
                </a:solidFill>
                <a:effectLst>
                  <a:outerShdw blurRad="38100" dist="38100" dir="2700000" algn="tl">
                    <a:srgbClr val="000000">
                      <a:alpha val="43137"/>
                    </a:srgbClr>
                  </a:outerShdw>
                </a:effectLst>
              </a:rPr>
              <a:t>What types of human activity increase the effects of rainfall during the monsoon season?</a:t>
            </a:r>
            <a:endParaRPr lang="en-US" sz="4800" b="1" dirty="0">
              <a:solidFill>
                <a:prstClr val="white"/>
              </a:solidFill>
              <a:effectLst>
                <a:outerShdw blurRad="38100" dist="38100" dir="2700000" algn="tl">
                  <a:srgbClr val="000000">
                    <a:alpha val="43137"/>
                  </a:srgbClr>
                </a:outerShdw>
              </a:effectLst>
            </a:endParaRPr>
          </a:p>
        </p:txBody>
      </p:sp>
      <p:sp>
        <p:nvSpPr>
          <p:cNvPr id="6" name="Rectangle 5"/>
          <p:cNvSpPr/>
          <p:nvPr/>
        </p:nvSpPr>
        <p:spPr>
          <a:xfrm>
            <a:off x="247850" y="3810000"/>
            <a:ext cx="8419699" cy="2585323"/>
          </a:xfrm>
          <a:prstGeom prst="rect">
            <a:avLst/>
          </a:prstGeom>
        </p:spPr>
        <p:txBody>
          <a:bodyPr wrap="square">
            <a:spAutoFit/>
          </a:bodyPr>
          <a:lstStyle/>
          <a:p>
            <a:pPr algn="ctr"/>
            <a:r>
              <a:rPr lang="en-US" sz="5400" b="1" dirty="0" smtClean="0">
                <a:solidFill>
                  <a:prstClr val="white"/>
                </a:solidFill>
              </a:rPr>
              <a:t>Deforestation, Land Development, Removing Wetlands </a:t>
            </a:r>
            <a:endParaRPr lang="en-US" sz="5400" b="1" dirty="0">
              <a:solidFill>
                <a:prstClr val="white"/>
              </a:solidFill>
            </a:endParaRPr>
          </a:p>
        </p:txBody>
      </p:sp>
    </p:spTree>
    <p:extLst>
      <p:ext uri="{BB962C8B-B14F-4D97-AF65-F5344CB8AC3E}">
        <p14:creationId xmlns:p14="http://schemas.microsoft.com/office/powerpoint/2010/main" val="78671367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88528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28600"/>
            <a:ext cx="8610600" cy="1754326"/>
          </a:xfrm>
          <a:prstGeom prst="rect">
            <a:avLst/>
          </a:prstGeom>
          <a:noFill/>
        </p:spPr>
        <p:txBody>
          <a:bodyPr wrap="square" rtlCol="0">
            <a:spAutoFit/>
          </a:bodyPr>
          <a:lstStyle/>
          <a:p>
            <a:pPr algn="ctr"/>
            <a:r>
              <a:rPr lang="en-US" sz="5400" b="1" dirty="0" smtClean="0">
                <a:solidFill>
                  <a:schemeClr val="bg1"/>
                </a:solidFill>
              </a:rPr>
              <a:t>Human Activities that can Affect Flooding</a:t>
            </a:r>
            <a:endParaRPr lang="en-US" sz="5400" b="1" dirty="0">
              <a:solidFill>
                <a:schemeClr val="bg1"/>
              </a:solidFill>
            </a:endParaRPr>
          </a:p>
        </p:txBody>
      </p:sp>
    </p:spTree>
    <p:extLst>
      <p:ext uri="{BB962C8B-B14F-4D97-AF65-F5344CB8AC3E}">
        <p14:creationId xmlns:p14="http://schemas.microsoft.com/office/powerpoint/2010/main" val="269050978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3333</TotalTime>
  <Words>691</Words>
  <Application>Microsoft Office PowerPoint</Application>
  <PresentationFormat>On-screen Show (4:3)</PresentationFormat>
  <Paragraphs>62</Paragraphs>
  <Slides>25</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6" baseType="lpstr">
      <vt:lpstr>Albertus Extra Bold</vt:lpstr>
      <vt:lpstr>Arial</vt:lpstr>
      <vt:lpstr>Book Antiqua</vt:lpstr>
      <vt:lpstr>Calibri</vt:lpstr>
      <vt:lpstr>Lucida Sans</vt:lpstr>
      <vt:lpstr>Wingdings</vt:lpstr>
      <vt:lpstr>Wingdings 2</vt:lpstr>
      <vt:lpstr>Wingdings 3</vt:lpstr>
      <vt:lpstr>iRespondGraphMaster</vt:lpstr>
      <vt:lpstr>Apex</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Mcanear</dc:creator>
  <cp:lastModifiedBy>Patrice Mcbean</cp:lastModifiedBy>
  <cp:revision>72</cp:revision>
  <cp:lastPrinted>2019-03-19T21:55:25Z</cp:lastPrinted>
  <dcterms:created xsi:type="dcterms:W3CDTF">2014-02-28T17:44:19Z</dcterms:created>
  <dcterms:modified xsi:type="dcterms:W3CDTF">2019-03-19T21:56:42Z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