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6" r:id="rId5"/>
    <p:sldId id="264" r:id="rId6"/>
    <p:sldId id="265" r:id="rId7"/>
    <p:sldId id="317" r:id="rId8"/>
    <p:sldId id="369" r:id="rId9"/>
    <p:sldId id="373" r:id="rId10"/>
    <p:sldId id="374" r:id="rId11"/>
    <p:sldId id="366" r:id="rId12"/>
    <p:sldId id="336" r:id="rId13"/>
    <p:sldId id="332" r:id="rId14"/>
    <p:sldId id="380" r:id="rId15"/>
    <p:sldId id="340" r:id="rId16"/>
    <p:sldId id="337" r:id="rId17"/>
    <p:sldId id="333" r:id="rId18"/>
    <p:sldId id="338" r:id="rId19"/>
    <p:sldId id="375" r:id="rId20"/>
    <p:sldId id="334" r:id="rId21"/>
    <p:sldId id="335" r:id="rId22"/>
    <p:sldId id="377" r:id="rId23"/>
    <p:sldId id="339" r:id="rId24"/>
    <p:sldId id="361" r:id="rId25"/>
    <p:sldId id="378" r:id="rId26"/>
    <p:sldId id="319" r:id="rId27"/>
    <p:sldId id="342" r:id="rId28"/>
    <p:sldId id="365" r:id="rId29"/>
    <p:sldId id="350" r:id="rId30"/>
    <p:sldId id="364" r:id="rId31"/>
    <p:sldId id="351" r:id="rId32"/>
    <p:sldId id="353" r:id="rId33"/>
    <p:sldId id="354" r:id="rId34"/>
    <p:sldId id="263" r:id="rId35"/>
    <p:sldId id="367" r:id="rId36"/>
    <p:sldId id="266" r:id="rId37"/>
    <p:sldId id="358" r:id="rId38"/>
    <p:sldId id="322" r:id="rId39"/>
    <p:sldId id="329" r:id="rId40"/>
    <p:sldId id="357" r:id="rId41"/>
    <p:sldId id="324" r:id="rId42"/>
    <p:sldId id="326" r:id="rId43"/>
    <p:sldId id="273" r:id="rId44"/>
    <p:sldId id="330" r:id="rId45"/>
    <p:sldId id="328" r:id="rId46"/>
    <p:sldId id="323" r:id="rId47"/>
    <p:sldId id="327" r:id="rId48"/>
    <p:sldId id="320" r:id="rId49"/>
    <p:sldId id="343" r:id="rId50"/>
    <p:sldId id="368" r:id="rId51"/>
    <p:sldId id="347" r:id="rId52"/>
    <p:sldId id="344" r:id="rId53"/>
    <p:sldId id="348" r:id="rId54"/>
    <p:sldId id="345" r:id="rId55"/>
    <p:sldId id="349" r:id="rId56"/>
    <p:sldId id="346" r:id="rId57"/>
    <p:sldId id="318" r:id="rId58"/>
    <p:sldId id="355" r:id="rId59"/>
    <p:sldId id="362" r:id="rId60"/>
    <p:sldId id="341" r:id="rId61"/>
    <p:sldId id="352" r:id="rId62"/>
    <p:sldId id="363" r:id="rId63"/>
    <p:sldId id="356" r:id="rId64"/>
    <p:sldId id="36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1A1D"/>
    <a:srgbClr val="A5DEF1"/>
    <a:srgbClr val="AABB38"/>
    <a:srgbClr val="3B2314"/>
    <a:srgbClr val="0CA2A0"/>
    <a:srgbClr val="23408E"/>
    <a:srgbClr val="BAF6F4"/>
    <a:srgbClr val="FFCC25"/>
    <a:srgbClr val="F58322"/>
    <a:srgbClr val="D6D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66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75DAB3-BF39-4680-8AD9-6C129AC27D9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1999674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5DAB3-BF39-4680-8AD9-6C129AC27D9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188782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5DAB3-BF39-4680-8AD9-6C129AC27D9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315400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5DAB3-BF39-4680-8AD9-6C129AC27D9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364689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5DAB3-BF39-4680-8AD9-6C129AC27D92}"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70766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75DAB3-BF39-4680-8AD9-6C129AC27D92}"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46638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75DAB3-BF39-4680-8AD9-6C129AC27D92}"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12105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75DAB3-BF39-4680-8AD9-6C129AC27D92}"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7620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5DAB3-BF39-4680-8AD9-6C129AC27D92}"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55305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5DAB3-BF39-4680-8AD9-6C129AC27D92}"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4759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5DAB3-BF39-4680-8AD9-6C129AC27D92}"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F994-76C3-4803-BA58-DAC7BC034B96}" type="slidenum">
              <a:rPr lang="en-US" smtClean="0"/>
              <a:t>‹#›</a:t>
            </a:fld>
            <a:endParaRPr lang="en-US"/>
          </a:p>
        </p:txBody>
      </p:sp>
    </p:spTree>
    <p:extLst>
      <p:ext uri="{BB962C8B-B14F-4D97-AF65-F5344CB8AC3E}">
        <p14:creationId xmlns:p14="http://schemas.microsoft.com/office/powerpoint/2010/main" val="224979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5DAB3-BF39-4680-8AD9-6C129AC27D92}" type="datetimeFigureOut">
              <a:rPr lang="en-US" smtClean="0"/>
              <a:t>3/23/2021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8F994-76C3-4803-BA58-DAC7BC034B96}" type="slidenum">
              <a:rPr lang="en-US" smtClean="0"/>
              <a:t>‹#›</a:t>
            </a:fld>
            <a:endParaRPr lang="en-US"/>
          </a:p>
        </p:txBody>
      </p:sp>
    </p:spTree>
    <p:extLst>
      <p:ext uri="{BB962C8B-B14F-4D97-AF65-F5344CB8AC3E}">
        <p14:creationId xmlns:p14="http://schemas.microsoft.com/office/powerpoint/2010/main" val="1390454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1KWM7P1K1mU?feature=oembed" TargetMode="Externa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9XbpgtIl-hk?feature=oembed" TargetMode="Externa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HyCQDIwHlXY?feature=oembed"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LoQqxdAbRS0?feature=oembed" TargetMode="Externa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Lxq-RiLb-6M?feature=oembed" TargetMode="Externa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wFt_VGG0kJU?feature=oembed" TargetMode="Externa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9EICcU9oN-s?feature=oembed" TargetMode="Externa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bW_awN9uV6w?feature=oembed" TargetMode="Externa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lmV2Wd8bOcc?feature=oembed"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6"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12135" y="-228600"/>
            <a:ext cx="7972023" cy="7315200"/>
          </a:xfrm>
          <a:prstGeom prst="ellipse">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 y="5204693"/>
            <a:ext cx="12192000" cy="1200329"/>
          </a:xfrm>
          <a:prstGeom prst="rect">
            <a:avLst/>
          </a:prstGeom>
          <a:solidFill>
            <a:srgbClr val="A5DEF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93958" y="887671"/>
            <a:ext cx="7404078" cy="3785652"/>
          </a:xfrm>
          <a:prstGeom prst="rect">
            <a:avLst/>
          </a:prstGeom>
          <a:noFill/>
        </p:spPr>
        <p:txBody>
          <a:bodyPr wrap="none" lIns="91440" tIns="45720" rIns="91440" bIns="45720">
            <a:spAutoFit/>
          </a:bodyPr>
          <a:lstStyle/>
          <a:p>
            <a:pPr algn="ctr"/>
            <a:r>
              <a:rPr lang="en-US" sz="12000" b="1" cap="none" spc="0" dirty="0">
                <a:ln w="28575">
                  <a:solidFill>
                    <a:sysClr val="windowText" lastClr="000000"/>
                  </a:solidFill>
                  <a:prstDash val="solid"/>
                </a:ln>
                <a:solidFill>
                  <a:srgbClr val="A5DEF1"/>
                </a:solidFill>
                <a:effectLst>
                  <a:outerShdw blurRad="38100" dist="22860" dir="5400000" algn="tl" rotWithShape="0">
                    <a:srgbClr val="000000">
                      <a:alpha val="30000"/>
                    </a:srgbClr>
                  </a:outerShdw>
                </a:effectLst>
                <a:latin typeface="KG Second Chances Solid" panose="02000000000000000000" pitchFamily="2" charset="0"/>
              </a:rPr>
              <a:t>Asia’s</a:t>
            </a:r>
          </a:p>
          <a:p>
            <a:pPr algn="ctr"/>
            <a:r>
              <a:rPr lang="en-US" sz="12000" b="1" cap="none" spc="0" dirty="0">
                <a:ln w="28575">
                  <a:solidFill>
                    <a:sysClr val="windowText" lastClr="000000"/>
                  </a:solidFill>
                  <a:prstDash val="solid"/>
                </a:ln>
                <a:solidFill>
                  <a:srgbClr val="A5DEF1"/>
                </a:solidFill>
                <a:effectLst>
                  <a:outerShdw blurRad="38100" dist="22860" dir="5400000" algn="tl" rotWithShape="0">
                    <a:srgbClr val="000000">
                      <a:alpha val="30000"/>
                    </a:srgbClr>
                  </a:outerShdw>
                </a:effectLst>
                <a:latin typeface="KG Second Chances Solid" panose="02000000000000000000" pitchFamily="2" charset="0"/>
              </a:rPr>
              <a:t>Religions</a:t>
            </a:r>
          </a:p>
        </p:txBody>
      </p:sp>
      <p:sp>
        <p:nvSpPr>
          <p:cNvPr id="8" name="TextBox 7"/>
          <p:cNvSpPr txBox="1"/>
          <p:nvPr/>
        </p:nvSpPr>
        <p:spPr>
          <a:xfrm>
            <a:off x="-12" y="5266249"/>
            <a:ext cx="12192000" cy="1138773"/>
          </a:xfrm>
          <a:prstGeom prst="rect">
            <a:avLst/>
          </a:prstGeom>
          <a:noFill/>
        </p:spPr>
        <p:txBody>
          <a:bodyPr wrap="square" rtlCol="0">
            <a:spAutoFit/>
          </a:bodyPr>
          <a:lstStyle/>
          <a:p>
            <a:pPr algn="ctr"/>
            <a:r>
              <a:rPr lang="en-US" sz="3400" dirty="0">
                <a:latin typeface="KBScaredStraight" panose="02000603000000000000" pitchFamily="2" charset="0"/>
                <a:ea typeface="KBScaredStraight" panose="02000603000000000000" pitchFamily="2" charset="0"/>
              </a:rPr>
              <a:t>Buddhism, Hinduism, Islam, Shintoism, </a:t>
            </a:r>
          </a:p>
          <a:p>
            <a:pPr algn="ctr"/>
            <a:r>
              <a:rPr lang="en-US" sz="3400" dirty="0">
                <a:latin typeface="KBScaredStraight" panose="02000603000000000000" pitchFamily="2" charset="0"/>
                <a:ea typeface="KBScaredStraight" panose="02000603000000000000" pitchFamily="2" charset="0"/>
              </a:rPr>
              <a:t>&amp; the Philosophy of Confucianism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26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Basic Beliefs</a:t>
            </a:r>
          </a:p>
        </p:txBody>
      </p:sp>
      <p:sp>
        <p:nvSpPr>
          <p:cNvPr id="8" name="TextBox 7"/>
          <p:cNvSpPr txBox="1"/>
          <p:nvPr/>
        </p:nvSpPr>
        <p:spPr>
          <a:xfrm>
            <a:off x="895642" y="1311573"/>
            <a:ext cx="10283482" cy="5232202"/>
          </a:xfrm>
          <a:prstGeom prst="rect">
            <a:avLst/>
          </a:prstGeom>
          <a:noFill/>
        </p:spPr>
        <p:txBody>
          <a:bodyPr wrap="square" rtlCol="0">
            <a:spAutoFit/>
          </a:bodyPr>
          <a:lstStyle/>
          <a:p>
            <a:pPr marL="571500" indent="-571500">
              <a:buFont typeface="Arial" panose="020B0604020202020204" pitchFamily="34" charset="0"/>
              <a:buChar char="•"/>
            </a:pPr>
            <a:r>
              <a:rPr lang="en-US" sz="2400" dirty="0">
                <a:solidFill>
                  <a:srgbClr val="FF0000"/>
                </a:solidFill>
                <a:latin typeface="KBScaredStraight" panose="02000603000000000000" pitchFamily="2" charset="0"/>
                <a:ea typeface="KBScaredStraight" panose="02000603000000000000" pitchFamily="2" charset="0"/>
              </a:rPr>
              <a:t>Hinduism does not come from the teachings of one man</a:t>
            </a:r>
            <a:r>
              <a:rPr lang="en-US" sz="2400" dirty="0">
                <a:latin typeface="KBScaredStraight" panose="02000603000000000000" pitchFamily="2" charset="0"/>
                <a:ea typeface="KBScaredStraight" panose="02000603000000000000" pitchFamily="2" charset="0"/>
              </a:rPr>
              <a:t>.</a:t>
            </a:r>
          </a:p>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It is based on the religion practiced by the Aryans.</a:t>
            </a:r>
          </a:p>
          <a:p>
            <a:pPr marL="1028700" lvl="1"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Aryan priests followed complicated prayers, rituals, and hymns known as The Vedas.</a:t>
            </a:r>
          </a:p>
          <a:p>
            <a:pPr marL="1028700" lvl="1"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Today, there is </a:t>
            </a:r>
            <a:r>
              <a:rPr lang="en-US" sz="2400" dirty="0">
                <a:solidFill>
                  <a:srgbClr val="FF0000"/>
                </a:solidFill>
                <a:latin typeface="KBScaredStraight" panose="02000603000000000000" pitchFamily="2" charset="0"/>
                <a:ea typeface="KBScaredStraight" panose="02000603000000000000" pitchFamily="2" charset="0"/>
              </a:rPr>
              <a:t>not one single text that Hindus consider sacred, rather there are many like The Vedas </a:t>
            </a:r>
            <a:r>
              <a:rPr lang="en-US" sz="2400" dirty="0">
                <a:latin typeface="KBScaredStraight" panose="02000603000000000000" pitchFamily="2" charset="0"/>
                <a:ea typeface="KBScaredStraight" panose="02000603000000000000" pitchFamily="2" charset="0"/>
              </a:rPr>
              <a:t>that teach Hindus proper behavior.</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Hinduism is </a:t>
            </a:r>
            <a:r>
              <a:rPr lang="en-US" sz="2400" dirty="0">
                <a:solidFill>
                  <a:srgbClr val="FF0000"/>
                </a:solidFill>
                <a:latin typeface="KBScaredStraight" panose="02000603000000000000" pitchFamily="2" charset="0"/>
                <a:ea typeface="KBScaredStraight" panose="02000603000000000000" pitchFamily="2" charset="0"/>
              </a:rPr>
              <a:t>monotheistic, even though Hindus worship many gods and goddesses.</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Hindus believe that all living beings have souls (animals as well as people).</a:t>
            </a:r>
          </a:p>
          <a:p>
            <a:pPr marL="1028700" lvl="1"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Some animals, like the cow, are especially sacred, and many Hindus are vegetarians.</a:t>
            </a:r>
          </a:p>
          <a:p>
            <a:pPr marL="571500" indent="-571500">
              <a:buFont typeface="Arial" panose="020B0604020202020204" pitchFamily="34" charset="0"/>
              <a:buChar char="•"/>
            </a:pPr>
            <a:endParaRPr lang="en-US" sz="22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15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754326"/>
          </a:xfrm>
          <a:prstGeom prst="rect">
            <a:avLst/>
          </a:prstGeom>
          <a:noFill/>
        </p:spPr>
        <p:txBody>
          <a:bodyPr wrap="square" lIns="91440" tIns="45720" rIns="91440" bIns="45720">
            <a:spAutoFit/>
          </a:bodyPr>
          <a:lstStyle/>
          <a:p>
            <a:pPr algn="ctr"/>
            <a:r>
              <a:rPr lang="en-US" sz="54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Why Hinduism is considered Monotheistic</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Many gods, One logic">
            <a:hlinkClick r:id="" action="ppaction://media"/>
            <a:extLst>
              <a:ext uri="{FF2B5EF4-FFF2-40B4-BE49-F238E27FC236}">
                <a16:creationId xmlns:a16="http://schemas.microsoft.com/office/drawing/2014/main" id="{7A60DCD2-C9AE-41B9-B1E2-C4F8275DBF54}"/>
              </a:ext>
            </a:extLst>
          </p:cNvPr>
          <p:cNvPicPr>
            <a:picLocks noRot="1" noChangeAspect="1"/>
          </p:cNvPicPr>
          <p:nvPr>
            <a:videoFile r:link="rId1"/>
          </p:nvPr>
        </p:nvPicPr>
        <p:blipFill>
          <a:blip r:embed="rId4"/>
          <a:stretch>
            <a:fillRect/>
          </a:stretch>
        </p:blipFill>
        <p:spPr>
          <a:xfrm>
            <a:off x="1886552" y="1694397"/>
            <a:ext cx="8561344" cy="4837160"/>
          </a:xfrm>
          <a:prstGeom prst="rect">
            <a:avLst/>
          </a:prstGeom>
        </p:spPr>
      </p:pic>
    </p:spTree>
    <p:extLst>
      <p:ext uri="{BB962C8B-B14F-4D97-AF65-F5344CB8AC3E}">
        <p14:creationId xmlns:p14="http://schemas.microsoft.com/office/powerpoint/2010/main" val="32774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6469" y="0"/>
            <a:ext cx="7659061"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713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72" y="-2"/>
            <a:ext cx="10315456" cy="6858000"/>
          </a:xfrm>
          <a:prstGeom prst="rect">
            <a:avLst/>
          </a:prstGeom>
        </p:spPr>
      </p:pic>
      <p:sp>
        <p:nvSpPr>
          <p:cNvPr id="7" name="TextBox 6"/>
          <p:cNvSpPr txBox="1"/>
          <p:nvPr/>
        </p:nvSpPr>
        <p:spPr>
          <a:xfrm>
            <a:off x="1167618" y="0"/>
            <a:ext cx="9186203" cy="400110"/>
          </a:xfrm>
          <a:prstGeom prst="rect">
            <a:avLst/>
          </a:prstGeom>
          <a:noFill/>
        </p:spPr>
        <p:txBody>
          <a:bodyPr wrap="square" rtlCol="0">
            <a:spAutoFit/>
          </a:bodyPr>
          <a:lstStyle/>
          <a:p>
            <a:r>
              <a:rPr lang="en-US" sz="2000" dirty="0">
                <a:solidFill>
                  <a:schemeClr val="bg1"/>
                </a:solidFill>
                <a:latin typeface="KBScaredStraight" panose="02000603000000000000" pitchFamily="2" charset="0"/>
                <a:ea typeface="KBScaredStraight" panose="02000603000000000000" pitchFamily="2" charset="0"/>
              </a:rPr>
              <a:t>Diwali “Festival of Lights” – Hindu Celebration in India</a:t>
            </a:r>
          </a:p>
        </p:txBody>
      </p:sp>
    </p:spTree>
    <p:extLst>
      <p:ext uri="{BB962C8B-B14F-4D97-AF65-F5344CB8AC3E}">
        <p14:creationId xmlns:p14="http://schemas.microsoft.com/office/powerpoint/2010/main" val="29318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Reincarnation</a:t>
            </a:r>
          </a:p>
        </p:txBody>
      </p:sp>
      <p:sp>
        <p:nvSpPr>
          <p:cNvPr id="8" name="TextBox 7"/>
          <p:cNvSpPr txBox="1"/>
          <p:nvPr/>
        </p:nvSpPr>
        <p:spPr>
          <a:xfrm>
            <a:off x="895642" y="1311573"/>
            <a:ext cx="10283482" cy="5416868"/>
          </a:xfrm>
          <a:prstGeom prst="rect">
            <a:avLst/>
          </a:prstGeom>
          <a:noFill/>
        </p:spPr>
        <p:txBody>
          <a:bodyPr wrap="square" rtlCol="0">
            <a:spAutoFit/>
          </a:bodyPr>
          <a:lstStyle/>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All Hindus believe in </a:t>
            </a:r>
            <a:r>
              <a:rPr lang="en-US" sz="3100" dirty="0">
                <a:solidFill>
                  <a:srgbClr val="FF0000"/>
                </a:solidFill>
                <a:latin typeface="KBScaredStraight" panose="02000603000000000000" pitchFamily="2" charset="0"/>
                <a:ea typeface="KBScaredStraight" panose="02000603000000000000" pitchFamily="2" charset="0"/>
              </a:rPr>
              <a:t>reincarnation, the idea that the soul does not die with the body, but enters the body of another being (human or animal).</a:t>
            </a:r>
          </a:p>
          <a:p>
            <a:pPr marL="1028700" lvl="1"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The type of life a person leads determines what the next life will be like.</a:t>
            </a:r>
          </a:p>
          <a:p>
            <a:pPr marL="1028700" lvl="1"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A soul is reincarnated over and over again until it is good enough to achieve </a:t>
            </a:r>
            <a:r>
              <a:rPr lang="en-US" sz="3100" i="1" dirty="0">
                <a:solidFill>
                  <a:srgbClr val="FF0000"/>
                </a:solidFill>
                <a:latin typeface="KBScaredStraight" panose="02000603000000000000" pitchFamily="2" charset="0"/>
                <a:ea typeface="KBScaredStraight" panose="02000603000000000000" pitchFamily="2" charset="0"/>
              </a:rPr>
              <a:t>moksha</a:t>
            </a:r>
            <a:r>
              <a:rPr lang="en-US" sz="3100" dirty="0">
                <a:solidFill>
                  <a:srgbClr val="FF0000"/>
                </a:solidFill>
                <a:latin typeface="KBScaredStraight" panose="02000603000000000000" pitchFamily="2" charset="0"/>
                <a:ea typeface="KBScaredStraight" panose="02000603000000000000" pitchFamily="2" charset="0"/>
              </a:rPr>
              <a:t> (freedom from the cycle</a:t>
            </a:r>
            <a:r>
              <a:rPr lang="en-US" sz="3100" dirty="0">
                <a:latin typeface="KBScaredStraight" panose="02000603000000000000" pitchFamily="2" charset="0"/>
                <a:ea typeface="KBScaredStraight" panose="02000603000000000000" pitchFamily="2" charset="0"/>
              </a:rPr>
              <a:t>).</a:t>
            </a:r>
          </a:p>
          <a:p>
            <a:pPr marL="571500" indent="-571500">
              <a:buFont typeface="Arial" panose="020B0604020202020204" pitchFamily="34" charset="0"/>
              <a:buChar char="•"/>
            </a:pPr>
            <a:endParaRPr lang="en-US" sz="31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Hindus also believe that each person’s </a:t>
            </a:r>
            <a:r>
              <a:rPr lang="en-US" sz="3100" i="1" dirty="0">
                <a:solidFill>
                  <a:srgbClr val="FF0000"/>
                </a:solidFill>
                <a:latin typeface="KBScaredStraight" panose="02000603000000000000" pitchFamily="2" charset="0"/>
                <a:ea typeface="KBScaredStraight" panose="02000603000000000000" pitchFamily="2" charset="0"/>
              </a:rPr>
              <a:t>karma</a:t>
            </a:r>
            <a:r>
              <a:rPr lang="en-US" sz="3100" dirty="0">
                <a:solidFill>
                  <a:srgbClr val="FF0000"/>
                </a:solidFill>
                <a:latin typeface="KBScaredStraight" panose="02000603000000000000" pitchFamily="2" charset="0"/>
                <a:ea typeface="KBScaredStraight" panose="02000603000000000000" pitchFamily="2" charset="0"/>
              </a:rPr>
              <a:t>, or good or bad behavior, determines his fate.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4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995" y="-2"/>
            <a:ext cx="6938010" cy="68580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167618" y="0"/>
            <a:ext cx="10100604" cy="400110"/>
          </a:xfrm>
          <a:prstGeom prst="rect">
            <a:avLst/>
          </a:prstGeom>
          <a:noFill/>
        </p:spPr>
        <p:txBody>
          <a:bodyPr wrap="square" rtlCol="0">
            <a:spAutoFit/>
          </a:bodyPr>
          <a:lstStyle/>
          <a:p>
            <a:pPr algn="ctr"/>
            <a:r>
              <a:rPr lang="en-US" sz="2000" dirty="0">
                <a:latin typeface="KBScaredStraight" panose="02000603000000000000" pitchFamily="2" charset="0"/>
                <a:ea typeface="KBScaredStraight" panose="02000603000000000000" pitchFamily="2" charset="0"/>
              </a:rPr>
              <a:t>Statue of Shiva (Hindu Deity) – 65 Ft. Tall</a:t>
            </a:r>
          </a:p>
        </p:txBody>
      </p:sp>
    </p:spTree>
    <p:extLst>
      <p:ext uri="{BB962C8B-B14F-4D97-AF65-F5344CB8AC3E}">
        <p14:creationId xmlns:p14="http://schemas.microsoft.com/office/powerpoint/2010/main" val="51476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7399" y="-75654"/>
            <a:ext cx="10818796" cy="1018930"/>
          </a:xfrm>
          <a:prstGeom prst="rect">
            <a:avLst/>
          </a:prstGeom>
          <a:noFill/>
        </p:spPr>
        <p:txBody>
          <a:bodyPr wrap="square" lIns="91440" tIns="45720" rIns="91440" bIns="45720">
            <a:spAutoFit/>
          </a:bodyPr>
          <a:lstStyle/>
          <a:p>
            <a:pPr algn="ctr"/>
            <a:r>
              <a:rPr lang="en-US" sz="3600" b="1"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The Belief System Dharma, Karma, and  Moksha</a:t>
            </a:r>
            <a:r>
              <a:rPr lang="en-US" sz="6000" dirty="0"/>
              <a:t> </a:t>
            </a:r>
            <a:endParaRPr lang="en-US" sz="6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title="The Hindu Belief System  Dharma, Karma, and Moksha">
            <a:hlinkClick r:id="" action="ppaction://media"/>
            <a:extLst>
              <a:ext uri="{FF2B5EF4-FFF2-40B4-BE49-F238E27FC236}">
                <a16:creationId xmlns:a16="http://schemas.microsoft.com/office/drawing/2014/main" id="{82B67C3D-F835-4656-B015-DE56DBEA0E8B}"/>
              </a:ext>
            </a:extLst>
          </p:cNvPr>
          <p:cNvPicPr>
            <a:picLocks noRot="1" noChangeAspect="1"/>
          </p:cNvPicPr>
          <p:nvPr>
            <a:videoFile r:link="rId1"/>
          </p:nvPr>
        </p:nvPicPr>
        <p:blipFill>
          <a:blip r:embed="rId4"/>
          <a:stretch>
            <a:fillRect/>
          </a:stretch>
        </p:blipFill>
        <p:spPr>
          <a:xfrm>
            <a:off x="1655545" y="920143"/>
            <a:ext cx="9144000" cy="5166360"/>
          </a:xfrm>
          <a:prstGeom prst="rect">
            <a:avLst/>
          </a:prstGeom>
        </p:spPr>
      </p:pic>
    </p:spTree>
    <p:extLst>
      <p:ext uri="{BB962C8B-B14F-4D97-AF65-F5344CB8AC3E}">
        <p14:creationId xmlns:p14="http://schemas.microsoft.com/office/powerpoint/2010/main" val="2381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Caste System</a:t>
            </a:r>
          </a:p>
        </p:txBody>
      </p:sp>
      <p:sp>
        <p:nvSpPr>
          <p:cNvPr id="8" name="TextBox 7"/>
          <p:cNvSpPr txBox="1"/>
          <p:nvPr/>
        </p:nvSpPr>
        <p:spPr>
          <a:xfrm>
            <a:off x="895642" y="1311573"/>
            <a:ext cx="10283482" cy="4832092"/>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Hindus live by the </a:t>
            </a:r>
            <a:r>
              <a:rPr lang="en-US" sz="2800" dirty="0">
                <a:solidFill>
                  <a:srgbClr val="FF0000"/>
                </a:solidFill>
                <a:latin typeface="KBScaredStraight" panose="02000603000000000000" pitchFamily="2" charset="0"/>
                <a:ea typeface="KBScaredStraight" panose="02000603000000000000" pitchFamily="2" charset="0"/>
              </a:rPr>
              <a:t>caste system (a belief that social class is hereditary and does not change throughout a person’s life).</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only way to change castes is to be born into a different one in the next life.</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There are also divisions within each caste.</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Traditional families would not let their children marry someone from another caste.</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Many jobs in India are still awarded based on caste connections.</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3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Caste System</a:t>
            </a:r>
          </a:p>
        </p:txBody>
      </p:sp>
      <p:sp>
        <p:nvSpPr>
          <p:cNvPr id="8" name="TextBox 7"/>
          <p:cNvSpPr txBox="1"/>
          <p:nvPr/>
        </p:nvSpPr>
        <p:spPr>
          <a:xfrm>
            <a:off x="895642" y="1311573"/>
            <a:ext cx="10283482" cy="4955203"/>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 caste system divides people into 4 main classes:</a:t>
            </a:r>
          </a:p>
          <a:p>
            <a:pPr marL="1028700" lvl="1" indent="-571500">
              <a:buFont typeface="+mj-lt"/>
              <a:buAutoNum type="arabicPeriod"/>
            </a:pPr>
            <a:r>
              <a:rPr lang="en-US" sz="2800" dirty="0">
                <a:latin typeface="KBScaredStraight" panose="02000603000000000000" pitchFamily="2" charset="0"/>
                <a:ea typeface="KBScaredStraight" panose="02000603000000000000" pitchFamily="2" charset="0"/>
              </a:rPr>
              <a:t>Brahmans (priests and wise men) – highest class</a:t>
            </a:r>
          </a:p>
          <a:p>
            <a:pPr marL="1028700" lvl="1" indent="-571500">
              <a:buFont typeface="+mj-lt"/>
              <a:buAutoNum type="arabicPeriod"/>
            </a:pPr>
            <a:r>
              <a:rPr lang="en-US" sz="2800" dirty="0" err="1">
                <a:latin typeface="KBScaredStraight" panose="02000603000000000000" pitchFamily="2" charset="0"/>
                <a:ea typeface="KBScaredStraight" panose="02000603000000000000" pitchFamily="2" charset="0"/>
              </a:rPr>
              <a:t>Kashatriyas</a:t>
            </a:r>
            <a:r>
              <a:rPr lang="en-US" sz="2800" dirty="0">
                <a:latin typeface="KBScaredStraight" panose="02000603000000000000" pitchFamily="2" charset="0"/>
                <a:ea typeface="KBScaredStraight" panose="02000603000000000000" pitchFamily="2" charset="0"/>
              </a:rPr>
              <a:t> (warriors, rulers, soldiers) – next class</a:t>
            </a:r>
          </a:p>
          <a:p>
            <a:pPr marL="1028700" lvl="1" indent="-571500">
              <a:buFont typeface="+mj-lt"/>
              <a:buAutoNum type="arabicPeriod"/>
            </a:pPr>
            <a:r>
              <a:rPr lang="en-US" sz="2800" dirty="0" err="1">
                <a:latin typeface="KBScaredStraight" panose="02000603000000000000" pitchFamily="2" charset="0"/>
                <a:ea typeface="KBScaredStraight" panose="02000603000000000000" pitchFamily="2" charset="0"/>
              </a:rPr>
              <a:t>Vaishyas</a:t>
            </a:r>
            <a:r>
              <a:rPr lang="en-US" sz="2800" dirty="0">
                <a:latin typeface="KBScaredStraight" panose="02000603000000000000" pitchFamily="2" charset="0"/>
                <a:ea typeface="KBScaredStraight" panose="02000603000000000000" pitchFamily="2" charset="0"/>
              </a:rPr>
              <a:t> (merchants, traders, small farmers) – third</a:t>
            </a:r>
          </a:p>
          <a:p>
            <a:pPr marL="1028700" lvl="1" indent="-571500">
              <a:buFont typeface="+mj-lt"/>
              <a:buAutoNum type="arabicPeriod"/>
            </a:pPr>
            <a:r>
              <a:rPr lang="en-US" sz="2800" dirty="0" err="1">
                <a:latin typeface="KBScaredStraight" panose="02000603000000000000" pitchFamily="2" charset="0"/>
                <a:ea typeface="KBScaredStraight" panose="02000603000000000000" pitchFamily="2" charset="0"/>
              </a:rPr>
              <a:t>Shudras</a:t>
            </a:r>
            <a:r>
              <a:rPr lang="en-US" sz="2800" dirty="0">
                <a:latin typeface="KBScaredStraight" panose="02000603000000000000" pitchFamily="2" charset="0"/>
                <a:ea typeface="KBScaredStraight" panose="02000603000000000000" pitchFamily="2" charset="0"/>
              </a:rPr>
              <a:t> (peasants and field workers) – last class</a:t>
            </a:r>
          </a:p>
          <a:p>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A fifth caste is considered even lower, the untouchables or pariahs, who do work that no one else would do.</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21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Caste System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Is India's Caste System Still Alive?">
            <a:hlinkClick r:id="" action="ppaction://media"/>
            <a:extLst>
              <a:ext uri="{FF2B5EF4-FFF2-40B4-BE49-F238E27FC236}">
                <a16:creationId xmlns:a16="http://schemas.microsoft.com/office/drawing/2014/main" id="{7B63063A-BF9A-43CB-9115-98DA8B9A73F8}"/>
              </a:ext>
            </a:extLst>
          </p:cNvPr>
          <p:cNvPicPr>
            <a:picLocks noRot="1" noChangeAspect="1"/>
          </p:cNvPicPr>
          <p:nvPr>
            <a:videoFile r:link="rId1"/>
          </p:nvPr>
        </p:nvPicPr>
        <p:blipFill>
          <a:blip r:embed="rId4"/>
          <a:stretch>
            <a:fillRect/>
          </a:stretch>
        </p:blipFill>
        <p:spPr>
          <a:xfrm>
            <a:off x="1524000" y="1311573"/>
            <a:ext cx="9266905" cy="5235801"/>
          </a:xfrm>
          <a:prstGeom prst="rect">
            <a:avLst/>
          </a:prstGeom>
        </p:spPr>
      </p:pic>
    </p:spTree>
    <p:extLst>
      <p:ext uri="{BB962C8B-B14F-4D97-AF65-F5344CB8AC3E}">
        <p14:creationId xmlns:p14="http://schemas.microsoft.com/office/powerpoint/2010/main" val="92635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Ethnic Group</a:t>
            </a:r>
          </a:p>
        </p:txBody>
      </p:sp>
      <p:sp>
        <p:nvSpPr>
          <p:cNvPr id="8" name="TextBox 7"/>
          <p:cNvSpPr txBox="1"/>
          <p:nvPr/>
        </p:nvSpPr>
        <p:spPr>
          <a:xfrm>
            <a:off x="895642" y="1201499"/>
            <a:ext cx="10283482" cy="3262432"/>
          </a:xfrm>
          <a:prstGeom prst="rect">
            <a:avLst/>
          </a:prstGeom>
          <a:noFill/>
        </p:spPr>
        <p:txBody>
          <a:bodyPr wrap="square" rtlCol="0">
            <a:spAutoFit/>
          </a:bodyPr>
          <a:lstStyle/>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A group of people who share a common culture and have a similar language.</a:t>
            </a:r>
          </a:p>
          <a:p>
            <a:pPr marL="1028700" lvl="1" indent="-5715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Ethnic groups can have many things in common:</a:t>
            </a:r>
          </a:p>
          <a:p>
            <a:pPr marL="1028700" lvl="1"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Shared history, common ancestry, language, religion, traditions, beliefs, holidays, food, etc.</a:t>
            </a:r>
          </a:p>
          <a:p>
            <a:pPr lvl="1"/>
            <a:endParaRPr lang="en-US" sz="31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726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829" y="0"/>
            <a:ext cx="7292341"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4988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4485" y="0"/>
            <a:ext cx="9443029" cy="6858000"/>
          </a:xfrm>
          <a:prstGeom prst="rect">
            <a:avLst/>
          </a:prstGeom>
          <a:ln>
            <a:solidFill>
              <a:schemeClr val="tx1"/>
            </a:solidFill>
          </a:ln>
          <a:effectLst>
            <a:outerShdw blurRad="292100" dist="139700" dir="2700000" algn="tl" rotWithShape="0">
              <a:srgbClr val="333333">
                <a:alpha val="65000"/>
              </a:srgbClr>
            </a:outerShdw>
          </a:effectLst>
        </p:spPr>
      </p:pic>
      <p:sp>
        <p:nvSpPr>
          <p:cNvPr id="10" name="TextBox 9"/>
          <p:cNvSpPr txBox="1"/>
          <p:nvPr/>
        </p:nvSpPr>
        <p:spPr>
          <a:xfrm>
            <a:off x="1167618" y="0"/>
            <a:ext cx="10100604" cy="400110"/>
          </a:xfrm>
          <a:prstGeom prst="rect">
            <a:avLst/>
          </a:prstGeom>
          <a:noFill/>
        </p:spPr>
        <p:txBody>
          <a:bodyPr wrap="square" rtlCol="0">
            <a:spAutoFit/>
          </a:bodyPr>
          <a:lstStyle/>
          <a:p>
            <a:r>
              <a:rPr lang="en-US" sz="2000" dirty="0">
                <a:latin typeface="KBScaredStraight" panose="02000603000000000000" pitchFamily="2" charset="0"/>
                <a:ea typeface="KBScaredStraight" panose="02000603000000000000" pitchFamily="2" charset="0"/>
              </a:rPr>
              <a:t>             School of Untouchables – Early 1900s</a:t>
            </a:r>
          </a:p>
        </p:txBody>
      </p:sp>
    </p:spTree>
    <p:extLst>
      <p:ext uri="{BB962C8B-B14F-4D97-AF65-F5344CB8AC3E}">
        <p14:creationId xmlns:p14="http://schemas.microsoft.com/office/powerpoint/2010/main" val="2305401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5643" y="-75654"/>
            <a:ext cx="10400713" cy="1107996"/>
          </a:xfrm>
          <a:prstGeom prst="rect">
            <a:avLst/>
          </a:prstGeom>
          <a:noFill/>
        </p:spPr>
        <p:txBody>
          <a:bodyPr wrap="square" lIns="91440" tIns="45720" rIns="91440" bIns="45720">
            <a:spAutoFit/>
          </a:bodyPr>
          <a:lstStyle/>
          <a:p>
            <a:pPr algn="ctr"/>
            <a:r>
              <a:rPr lang="en-US" sz="66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Gandhi and the Caste System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CFBE27-2ACF-435D-B0D6-B5764F7ED3BC}"/>
              </a:ext>
            </a:extLst>
          </p:cNvPr>
          <p:cNvSpPr txBox="1"/>
          <p:nvPr/>
        </p:nvSpPr>
        <p:spPr>
          <a:xfrm>
            <a:off x="6756934" y="1393676"/>
            <a:ext cx="4138864" cy="5539978"/>
          </a:xfrm>
          <a:prstGeom prst="rect">
            <a:avLst/>
          </a:prstGeom>
          <a:noFill/>
        </p:spPr>
        <p:txBody>
          <a:bodyPr wrap="square" rtlCol="0">
            <a:spAutoFit/>
          </a:bodyPr>
          <a:lstStyle/>
          <a:p>
            <a:r>
              <a:rPr lang="en-US" sz="2400" dirty="0"/>
              <a:t>Mahatma Gandhi rose to prominence in the early 1900s as the leader of India’s independence movement from Great Britain. He channeled Hindu principles to lead non-violent protests like hunger strikes and marches across the country. He also campaigned against the caste system for the way it oppressed those outcast from society, known as Dalits, before he was assassinated in 1948. </a:t>
            </a:r>
          </a:p>
          <a:p>
            <a:endParaRPr lang="en-US" dirty="0"/>
          </a:p>
        </p:txBody>
      </p:sp>
      <p:pic>
        <p:nvPicPr>
          <p:cNvPr id="13" name="Picture 12">
            <a:extLst>
              <a:ext uri="{FF2B5EF4-FFF2-40B4-BE49-F238E27FC236}">
                <a16:creationId xmlns:a16="http://schemas.microsoft.com/office/drawing/2014/main" id="{D906F1A7-42E1-413A-9B78-802634B96170}"/>
              </a:ext>
            </a:extLst>
          </p:cNvPr>
          <p:cNvPicPr>
            <a:picLocks noChangeAspect="1"/>
          </p:cNvPicPr>
          <p:nvPr/>
        </p:nvPicPr>
        <p:blipFill>
          <a:blip r:embed="rId3"/>
          <a:stretch>
            <a:fillRect/>
          </a:stretch>
        </p:blipFill>
        <p:spPr>
          <a:xfrm>
            <a:off x="1746368" y="1215543"/>
            <a:ext cx="4164530" cy="5266311"/>
          </a:xfrm>
          <a:prstGeom prst="rect">
            <a:avLst/>
          </a:prstGeom>
        </p:spPr>
      </p:pic>
    </p:spTree>
    <p:extLst>
      <p:ext uri="{BB962C8B-B14F-4D97-AF65-F5344CB8AC3E}">
        <p14:creationId xmlns:p14="http://schemas.microsoft.com/office/powerpoint/2010/main" val="82002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4683" y="2228671"/>
            <a:ext cx="9862636" cy="2400657"/>
          </a:xfrm>
          <a:prstGeom prst="rect">
            <a:avLst/>
          </a:prstGeom>
          <a:noFill/>
        </p:spPr>
        <p:txBody>
          <a:bodyPr wrap="none" lIns="91440" tIns="45720" rIns="91440" bIns="45720">
            <a:spAutoFit/>
          </a:bodyPr>
          <a:lstStyle/>
          <a:p>
            <a:pPr algn="ctr"/>
            <a:r>
              <a:rPr lang="en-US" sz="15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Shintoism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60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Watch</a:t>
            </a:r>
            <a:endPar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8" name="TextBox 7"/>
          <p:cNvSpPr txBox="1"/>
          <p:nvPr/>
        </p:nvSpPr>
        <p:spPr>
          <a:xfrm>
            <a:off x="895642" y="1311573"/>
            <a:ext cx="10283482" cy="646331"/>
          </a:xfrm>
          <a:prstGeom prst="rect">
            <a:avLst/>
          </a:prstGeom>
          <a:noFill/>
        </p:spPr>
        <p:txBody>
          <a:bodyPr wrap="square" rtlCol="0">
            <a:spAutoFit/>
          </a:bodyPr>
          <a:lstStyle/>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title="What Is The Ancient Japanese Religion Shinto?">
            <a:hlinkClick r:id="" action="ppaction://media"/>
            <a:extLst>
              <a:ext uri="{FF2B5EF4-FFF2-40B4-BE49-F238E27FC236}">
                <a16:creationId xmlns:a16="http://schemas.microsoft.com/office/drawing/2014/main" id="{1D1B1E00-DCF4-459B-9C60-136917DA3105}"/>
              </a:ext>
            </a:extLst>
          </p:cNvPr>
          <p:cNvPicPr>
            <a:picLocks noRot="1" noChangeAspect="1"/>
          </p:cNvPicPr>
          <p:nvPr>
            <a:videoFile r:link="rId1"/>
          </p:nvPr>
        </p:nvPicPr>
        <p:blipFill>
          <a:blip r:embed="rId4"/>
          <a:stretch>
            <a:fillRect/>
          </a:stretch>
        </p:blipFill>
        <p:spPr>
          <a:xfrm>
            <a:off x="1425962" y="1311573"/>
            <a:ext cx="9222841" cy="5210905"/>
          </a:xfrm>
          <a:prstGeom prst="rect">
            <a:avLst/>
          </a:prstGeom>
        </p:spPr>
      </p:pic>
    </p:spTree>
    <p:extLst>
      <p:ext uri="{BB962C8B-B14F-4D97-AF65-F5344CB8AC3E}">
        <p14:creationId xmlns:p14="http://schemas.microsoft.com/office/powerpoint/2010/main" val="55898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283482"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Shinto is the earliest religion in Japan.</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It is </a:t>
            </a:r>
            <a:r>
              <a:rPr lang="en-US" sz="3600" dirty="0">
                <a:solidFill>
                  <a:srgbClr val="FF0000"/>
                </a:solidFill>
                <a:latin typeface="KBScaredStraight" panose="02000603000000000000" pitchFamily="2" charset="0"/>
                <a:ea typeface="KBScaredStraight" panose="02000603000000000000" pitchFamily="2" charset="0"/>
              </a:rPr>
              <a:t>unique to Japan </a:t>
            </a:r>
            <a:r>
              <a:rPr lang="en-US" sz="3600" dirty="0">
                <a:latin typeface="KBScaredStraight" panose="02000603000000000000" pitchFamily="2" charset="0"/>
                <a:ea typeface="KBScaredStraight" panose="02000603000000000000" pitchFamily="2" charset="0"/>
              </a:rPr>
              <a:t>and has not spread to other parts of the world.</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solidFill>
                  <a:srgbClr val="FF0000"/>
                </a:solidFill>
                <a:latin typeface="KBScaredStraight" panose="02000603000000000000" pitchFamily="2" charset="0"/>
                <a:ea typeface="KBScaredStraight" panose="02000603000000000000" pitchFamily="2" charset="0"/>
              </a:rPr>
              <a:t>Shinto means the “way of the gods”. </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It was once the state religion of Japan and is still widely honored among the Japanese.</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401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Beliefs</a:t>
            </a:r>
          </a:p>
        </p:txBody>
      </p:sp>
      <p:sp>
        <p:nvSpPr>
          <p:cNvPr id="8" name="TextBox 7"/>
          <p:cNvSpPr txBox="1"/>
          <p:nvPr/>
        </p:nvSpPr>
        <p:spPr>
          <a:xfrm>
            <a:off x="895642" y="1311573"/>
            <a:ext cx="10283482" cy="5078313"/>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Shintoism has </a:t>
            </a:r>
            <a:r>
              <a:rPr lang="en-US" sz="3600" dirty="0">
                <a:solidFill>
                  <a:srgbClr val="FF0000"/>
                </a:solidFill>
                <a:latin typeface="KBScaredStraight" panose="02000603000000000000" pitchFamily="2" charset="0"/>
                <a:ea typeface="KBScaredStraight" panose="02000603000000000000" pitchFamily="2" charset="0"/>
              </a:rPr>
              <a:t>no rules for moral living and no concepts of a single ruling god.</a:t>
            </a:r>
          </a:p>
          <a:p>
            <a:pPr marL="1028700" lvl="1" indent="-571500">
              <a:buFont typeface="Arial" panose="020B0604020202020204" pitchFamily="34" charset="0"/>
              <a:buChar char="•"/>
            </a:pPr>
            <a:r>
              <a:rPr lang="en-US" sz="3600" dirty="0">
                <a:solidFill>
                  <a:srgbClr val="FF0000"/>
                </a:solidFill>
                <a:latin typeface="KBScaredStraight" panose="02000603000000000000" pitchFamily="2" charset="0"/>
                <a:ea typeface="KBScaredStraight" panose="02000603000000000000" pitchFamily="2" charset="0"/>
              </a:rPr>
              <a:t>There is no single text that is followed.</a:t>
            </a:r>
          </a:p>
          <a:p>
            <a:pPr marL="1028700" lvl="1"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It centers on the reverence of the </a:t>
            </a:r>
            <a:r>
              <a:rPr lang="en-US" sz="3600" i="1" dirty="0">
                <a:solidFill>
                  <a:srgbClr val="FF0000"/>
                </a:solidFill>
                <a:latin typeface="KBScaredStraight" panose="02000603000000000000" pitchFamily="2" charset="0"/>
                <a:ea typeface="KBScaredStraight" panose="02000603000000000000" pitchFamily="2" charset="0"/>
              </a:rPr>
              <a:t>kami</a:t>
            </a:r>
            <a:r>
              <a:rPr lang="en-US" sz="3600" dirty="0">
                <a:solidFill>
                  <a:srgbClr val="FF0000"/>
                </a:solidFill>
                <a:latin typeface="KBScaredStraight" panose="02000603000000000000" pitchFamily="2" charset="0"/>
                <a:ea typeface="KBScaredStraight" panose="02000603000000000000" pitchFamily="2" charset="0"/>
              </a:rPr>
              <a:t> (divine spirits that live in nature).</a:t>
            </a:r>
          </a:p>
          <a:p>
            <a:pPr marL="1028700" lvl="1"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Many Japanese believe that the mountains and rivers in Japan are home to these kami and are considered very sacred.</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90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905" y="-2"/>
            <a:ext cx="9144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1345810" y="-23594"/>
            <a:ext cx="9144000" cy="584775"/>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Mt. Fuji – Sacred to Shintoism</a:t>
            </a:r>
          </a:p>
        </p:txBody>
      </p:sp>
    </p:spTree>
    <p:extLst>
      <p:ext uri="{BB962C8B-B14F-4D97-AF65-F5344CB8AC3E}">
        <p14:creationId xmlns:p14="http://schemas.microsoft.com/office/powerpoint/2010/main" val="2993595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Beliefs</a:t>
            </a:r>
          </a:p>
        </p:txBody>
      </p:sp>
      <p:sp>
        <p:nvSpPr>
          <p:cNvPr id="8" name="TextBox 7"/>
          <p:cNvSpPr txBox="1"/>
          <p:nvPr/>
        </p:nvSpPr>
        <p:spPr>
          <a:xfrm>
            <a:off x="895642" y="1311573"/>
            <a:ext cx="10283482" cy="6186309"/>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Shintoists offer prayers and perform rituals to honor and please the kami.</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Most Japanese households have a </a:t>
            </a:r>
            <a:r>
              <a:rPr lang="en-US" sz="2800" dirty="0">
                <a:solidFill>
                  <a:srgbClr val="FF0000"/>
                </a:solidFill>
                <a:latin typeface="KBScaredStraight" panose="02000603000000000000" pitchFamily="2" charset="0"/>
                <a:ea typeface="KBScaredStraight" panose="02000603000000000000" pitchFamily="2" charset="0"/>
              </a:rPr>
              <a:t>small altar where the family will offer prayers for the spirits</a:t>
            </a:r>
            <a:r>
              <a:rPr lang="en-US" sz="2800" dirty="0">
                <a:latin typeface="KBScaredStraight" panose="02000603000000000000" pitchFamily="2" charset="0"/>
                <a:ea typeface="KBScaredStraight" panose="02000603000000000000" pitchFamily="2" charset="0"/>
              </a:rPr>
              <a:t> they hope will bless and protect them.</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Many worship their ancestors who they believe became kami when they died.</a:t>
            </a:r>
          </a:p>
          <a:p>
            <a:pPr marL="1028700" lvl="1"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Shintoism stresses the virtue of cleanliness and teaches physical purity.</a:t>
            </a:r>
          </a:p>
          <a:p>
            <a:pPr marL="571500"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Since Shinto offers no ideas of a moral code, a god, or life after death, </a:t>
            </a:r>
            <a:r>
              <a:rPr lang="en-US" sz="2800" dirty="0">
                <a:solidFill>
                  <a:srgbClr val="FF0000"/>
                </a:solidFill>
                <a:latin typeface="KBScaredStraight" panose="02000603000000000000" pitchFamily="2" charset="0"/>
                <a:ea typeface="KBScaredStraight" panose="02000603000000000000" pitchFamily="2" charset="0"/>
              </a:rPr>
              <a:t>many people who practice Shinto also practice another religion as well.</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567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280" y="-2"/>
            <a:ext cx="9144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85225" y="1548856"/>
            <a:ext cx="2250831" cy="3539430"/>
          </a:xfrm>
          <a:prstGeom prst="rect">
            <a:avLst/>
          </a:prstGeom>
          <a:noFill/>
        </p:spPr>
        <p:txBody>
          <a:bodyPr wrap="square" rtlCol="0">
            <a:spAutoFit/>
          </a:bodyPr>
          <a:lstStyle/>
          <a:p>
            <a:pPr algn="ctr"/>
            <a:r>
              <a:rPr lang="en-US" sz="2800" dirty="0">
                <a:latin typeface="KBScaredStraight" panose="02000603000000000000" pitchFamily="2" charset="0"/>
                <a:ea typeface="KBScaredStraight" panose="02000603000000000000" pitchFamily="2" charset="0"/>
              </a:rPr>
              <a:t>Torri gates mark the separation between the human world and the world of the kami.</a:t>
            </a:r>
          </a:p>
        </p:txBody>
      </p:sp>
      <p:sp>
        <p:nvSpPr>
          <p:cNvPr id="7" name="TextBox 6"/>
          <p:cNvSpPr txBox="1"/>
          <p:nvPr/>
        </p:nvSpPr>
        <p:spPr>
          <a:xfrm>
            <a:off x="2621280" y="6020972"/>
            <a:ext cx="9144000" cy="584775"/>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Torri Gates Outside of a Shinto Shrine</a:t>
            </a:r>
          </a:p>
        </p:txBody>
      </p:sp>
    </p:spTree>
    <p:extLst>
      <p:ext uri="{BB962C8B-B14F-4D97-AF65-F5344CB8AC3E}">
        <p14:creationId xmlns:p14="http://schemas.microsoft.com/office/powerpoint/2010/main" val="147159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Religious Group</a:t>
            </a:r>
          </a:p>
        </p:txBody>
      </p:sp>
      <p:sp>
        <p:nvSpPr>
          <p:cNvPr id="8" name="TextBox 7"/>
          <p:cNvSpPr txBox="1"/>
          <p:nvPr/>
        </p:nvSpPr>
        <p:spPr>
          <a:xfrm>
            <a:off x="895642" y="1201499"/>
            <a:ext cx="10283482" cy="3416320"/>
          </a:xfrm>
          <a:prstGeom prst="rect">
            <a:avLst/>
          </a:prstGeom>
          <a:noFill/>
        </p:spPr>
        <p:txBody>
          <a:bodyPr wrap="square" rtlCol="0">
            <a:spAutoFit/>
          </a:bodyPr>
          <a:lstStyle/>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This is a group of people who share a common belief in a religious claim.</a:t>
            </a:r>
          </a:p>
          <a:p>
            <a:pPr marL="1028700" lvl="1"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They believe in the same god (or gods) and have common sacred text with a specific set of rules about how to live.</a:t>
            </a:r>
          </a:p>
          <a:p>
            <a:pPr lvl="1"/>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A religious group can have members with different cultures, languages, and races and is usually spread over an entire region or many countries.</a:t>
            </a:r>
          </a:p>
          <a:p>
            <a:pPr marL="1028700" lvl="1"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People from different ethnic groups may share the same religion; however, they may be from different cultures.</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124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26" y="-2"/>
            <a:ext cx="10261347"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4600136" y="6350038"/>
            <a:ext cx="5528603" cy="553998"/>
          </a:xfrm>
          <a:prstGeom prst="rect">
            <a:avLst/>
          </a:prstGeom>
          <a:noFill/>
        </p:spPr>
        <p:txBody>
          <a:bodyPr wrap="square" rtlCol="0">
            <a:spAutoFit/>
          </a:bodyPr>
          <a:lstStyle/>
          <a:p>
            <a:r>
              <a:rPr lang="en-US" sz="3000" dirty="0">
                <a:latin typeface="KBScaredStraight" panose="02000603000000000000" pitchFamily="2" charset="0"/>
                <a:ea typeface="KBScaredStraight" panose="02000603000000000000" pitchFamily="2" charset="0"/>
              </a:rPr>
              <a:t>Shinto Shrine</a:t>
            </a:r>
          </a:p>
        </p:txBody>
      </p:sp>
    </p:spTree>
    <p:extLst>
      <p:ext uri="{BB962C8B-B14F-4D97-AF65-F5344CB8AC3E}">
        <p14:creationId xmlns:p14="http://schemas.microsoft.com/office/powerpoint/2010/main" val="1012706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65803" y="2228671"/>
            <a:ext cx="9860393" cy="2400657"/>
          </a:xfrm>
          <a:prstGeom prst="rect">
            <a:avLst/>
          </a:prstGeom>
          <a:noFill/>
        </p:spPr>
        <p:txBody>
          <a:bodyPr wrap="none" lIns="91440" tIns="45720" rIns="91440" bIns="45720">
            <a:spAutoFit/>
          </a:bodyPr>
          <a:lstStyle/>
          <a:p>
            <a:pPr algn="ctr"/>
            <a:r>
              <a:rPr lang="en-US" sz="15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Buddhism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20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83099" y="0"/>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Watch</a:t>
            </a:r>
            <a:endPar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Introduction to Buddhism | Belief | Oprah Winfrey Network">
            <a:hlinkClick r:id="" action="ppaction://media"/>
            <a:extLst>
              <a:ext uri="{FF2B5EF4-FFF2-40B4-BE49-F238E27FC236}">
                <a16:creationId xmlns:a16="http://schemas.microsoft.com/office/drawing/2014/main" id="{CAD3B54B-D421-4A7C-91F8-F3DB6950EE80}"/>
              </a:ext>
            </a:extLst>
          </p:cNvPr>
          <p:cNvPicPr>
            <a:picLocks noRot="1" noChangeAspect="1"/>
          </p:cNvPicPr>
          <p:nvPr>
            <a:videoFile r:link="rId1"/>
          </p:nvPr>
        </p:nvPicPr>
        <p:blipFill>
          <a:blip r:embed="rId4"/>
          <a:stretch>
            <a:fillRect/>
          </a:stretch>
        </p:blipFill>
        <p:spPr>
          <a:xfrm>
            <a:off x="1571772" y="1386365"/>
            <a:ext cx="9277203" cy="5241620"/>
          </a:xfrm>
          <a:prstGeom prst="rect">
            <a:avLst/>
          </a:prstGeom>
        </p:spPr>
      </p:pic>
    </p:spTree>
    <p:extLst>
      <p:ext uri="{BB962C8B-B14F-4D97-AF65-F5344CB8AC3E}">
        <p14:creationId xmlns:p14="http://schemas.microsoft.com/office/powerpoint/2010/main" val="129706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283482"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Buddhism originated in </a:t>
            </a:r>
            <a:r>
              <a:rPr lang="en-US" sz="3600" dirty="0">
                <a:solidFill>
                  <a:srgbClr val="FF0000"/>
                </a:solidFill>
                <a:latin typeface="KBScaredStraight" panose="02000603000000000000" pitchFamily="2" charset="0"/>
                <a:ea typeface="KBScaredStraight" panose="02000603000000000000" pitchFamily="2" charset="0"/>
              </a:rPr>
              <a:t>India around 500 BCE.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About 6% of the world’s population is Buddhist.</a:t>
            </a:r>
          </a:p>
          <a:p>
            <a:pPr marL="1028700" lvl="1"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It is the </a:t>
            </a:r>
            <a:r>
              <a:rPr lang="en-US" sz="3600" dirty="0">
                <a:solidFill>
                  <a:srgbClr val="FF0000"/>
                </a:solidFill>
                <a:latin typeface="KBScaredStraight" panose="02000603000000000000" pitchFamily="2" charset="0"/>
                <a:ea typeface="KBScaredStraight" panose="02000603000000000000" pitchFamily="2" charset="0"/>
              </a:rPr>
              <a:t>fourth largest religion in the world</a:t>
            </a:r>
            <a:r>
              <a:rPr lang="en-US" sz="3600" dirty="0">
                <a:latin typeface="KBScaredStraight" panose="02000603000000000000" pitchFamily="2" charset="0"/>
                <a:ea typeface="KBScaredStraight" panose="02000603000000000000" pitchFamily="2" charset="0"/>
              </a:rPr>
              <a:t>.</a:t>
            </a:r>
          </a:p>
          <a:p>
            <a:pPr marL="1028700" lvl="1" indent="-571500">
              <a:buFont typeface="Arial" panose="020B0604020202020204" pitchFamily="34" charset="0"/>
              <a:buChar char="•"/>
            </a:pPr>
            <a:r>
              <a:rPr lang="en-US" sz="3600" dirty="0">
                <a:solidFill>
                  <a:srgbClr val="FF0000"/>
                </a:solidFill>
                <a:latin typeface="KBScaredStraight" panose="02000603000000000000" pitchFamily="2" charset="0"/>
                <a:ea typeface="KBScaredStraight" panose="02000603000000000000" pitchFamily="2" charset="0"/>
              </a:rPr>
              <a:t>Southern and Eastern Asia are where the largest numbers of followers are.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892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601"/>
            <a:ext cx="12192000" cy="5646420"/>
          </a:xfrm>
          <a:prstGeom prst="rect">
            <a:avLst/>
          </a:prstGeom>
        </p:spPr>
      </p:pic>
      <p:sp>
        <p:nvSpPr>
          <p:cNvPr id="6" name="TextBox 5"/>
          <p:cNvSpPr txBox="1"/>
          <p:nvPr/>
        </p:nvSpPr>
        <p:spPr>
          <a:xfrm>
            <a:off x="1073834" y="116847"/>
            <a:ext cx="10044332" cy="584775"/>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Distribution of Buddhists Around the World</a:t>
            </a:r>
          </a:p>
        </p:txBody>
      </p:sp>
    </p:spTree>
    <p:extLst>
      <p:ext uri="{BB962C8B-B14F-4D97-AF65-F5344CB8AC3E}">
        <p14:creationId xmlns:p14="http://schemas.microsoft.com/office/powerpoint/2010/main" val="101834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323439"/>
          </a:xfrm>
          <a:prstGeom prst="rect">
            <a:avLst/>
          </a:prstGeom>
          <a:noFill/>
        </p:spPr>
        <p:txBody>
          <a:bodyPr wrap="square" lIns="91440" tIns="45720" rIns="91440" bIns="45720">
            <a:spAutoFit/>
          </a:bodyPr>
          <a:lstStyle/>
          <a:p>
            <a:pPr algn="ctr"/>
            <a:r>
              <a:rPr lang="en-US" sz="8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Buddha</a:t>
            </a:r>
          </a:p>
        </p:txBody>
      </p:sp>
      <p:sp>
        <p:nvSpPr>
          <p:cNvPr id="8" name="TextBox 7"/>
          <p:cNvSpPr txBox="1"/>
          <p:nvPr/>
        </p:nvSpPr>
        <p:spPr>
          <a:xfrm>
            <a:off x="895642" y="1311573"/>
            <a:ext cx="10283482" cy="4739759"/>
          </a:xfrm>
          <a:prstGeom prst="rect">
            <a:avLst/>
          </a:prstGeom>
          <a:noFill/>
        </p:spPr>
        <p:txBody>
          <a:bodyPr wrap="square" rtlCol="0">
            <a:spAutoFit/>
          </a:bodyPr>
          <a:lstStyle/>
          <a:p>
            <a:pPr marL="571500" indent="-571500">
              <a:buFont typeface="Arial" panose="020B0604020202020204" pitchFamily="34" charset="0"/>
              <a:buChar char="•"/>
            </a:pPr>
            <a:r>
              <a:rPr lang="en-US" sz="2700" dirty="0">
                <a:latin typeface="KBScaredStraight" panose="02000603000000000000" pitchFamily="2" charset="0"/>
                <a:ea typeface="KBScaredStraight" panose="02000603000000000000" pitchFamily="2" charset="0"/>
              </a:rPr>
              <a:t>Siddhartha Guatama was a rich man; however, he was troubled by the poverty and suffering that he saw around him.</a:t>
            </a:r>
          </a:p>
          <a:p>
            <a:pPr marL="1028700" lvl="1" indent="-571500">
              <a:buFont typeface="Arial" panose="020B0604020202020204" pitchFamily="34" charset="0"/>
              <a:buChar char="•"/>
            </a:pPr>
            <a:r>
              <a:rPr lang="en-US" sz="2700" dirty="0">
                <a:latin typeface="KBScaredStraight" panose="02000603000000000000" pitchFamily="2" charset="0"/>
                <a:ea typeface="KBScaredStraight" panose="02000603000000000000" pitchFamily="2" charset="0"/>
              </a:rPr>
              <a:t>He became a monk and traveled around India for years, hoping to find out why people had to suffer.</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700" dirty="0">
                <a:latin typeface="KBScaredStraight" panose="02000603000000000000" pitchFamily="2" charset="0"/>
                <a:ea typeface="KBScaredStraight" panose="02000603000000000000" pitchFamily="2" charset="0"/>
              </a:rPr>
              <a:t>After meditating about the unhappiness of man, he finally thought he understood what had to be done.</a:t>
            </a:r>
          </a:p>
          <a:p>
            <a:pPr marL="1028700" lvl="1" indent="-571500">
              <a:buFont typeface="Arial" panose="020B0604020202020204" pitchFamily="34" charset="0"/>
              <a:buChar char="•"/>
            </a:pPr>
            <a:r>
              <a:rPr lang="en-US" sz="2700" dirty="0">
                <a:latin typeface="KBScaredStraight" panose="02000603000000000000" pitchFamily="2" charset="0"/>
                <a:ea typeface="KBScaredStraight" panose="02000603000000000000" pitchFamily="2" charset="0"/>
              </a:rPr>
              <a:t>He felt that people could find peace only if they could reject greed and desire.</a:t>
            </a:r>
          </a:p>
          <a:p>
            <a:pPr marL="1028700" lvl="1"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700" dirty="0">
                <a:latin typeface="KBScaredStraight" panose="02000603000000000000" pitchFamily="2" charset="0"/>
                <a:ea typeface="KBScaredStraight" panose="02000603000000000000" pitchFamily="2" charset="0"/>
              </a:rPr>
              <a:t>He traveled all over India to share his enlightenment with others and he was called Buddha, or “The Enlightened One”.</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860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853" y="0"/>
            <a:ext cx="414003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6096000" y="633046"/>
            <a:ext cx="5552049" cy="1569660"/>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One of the earliest statues of Buddha – circa 1</a:t>
            </a:r>
            <a:r>
              <a:rPr lang="en-US" sz="3200" baseline="30000" dirty="0">
                <a:latin typeface="KBScaredStraight" panose="02000603000000000000" pitchFamily="2" charset="0"/>
                <a:ea typeface="KBScaredStraight" panose="02000603000000000000" pitchFamily="2" charset="0"/>
              </a:rPr>
              <a:t>st</a:t>
            </a:r>
            <a:r>
              <a:rPr lang="en-US" sz="3200" dirty="0">
                <a:latin typeface="KBScaredStraight" panose="02000603000000000000" pitchFamily="2" charset="0"/>
                <a:ea typeface="KBScaredStraight" panose="02000603000000000000" pitchFamily="2" charset="0"/>
              </a:rPr>
              <a:t>-2</a:t>
            </a:r>
            <a:r>
              <a:rPr lang="en-US" sz="3200" baseline="30000" dirty="0">
                <a:latin typeface="KBScaredStraight" panose="02000603000000000000" pitchFamily="2" charset="0"/>
                <a:ea typeface="KBScaredStraight" panose="02000603000000000000" pitchFamily="2" charset="0"/>
              </a:rPr>
              <a:t>nd</a:t>
            </a:r>
            <a:r>
              <a:rPr lang="en-US" sz="3200" dirty="0">
                <a:latin typeface="KBScaredStraight" panose="02000603000000000000" pitchFamily="2" charset="0"/>
                <a:ea typeface="KBScaredStraight" panose="02000603000000000000" pitchFamily="2" charset="0"/>
              </a:rPr>
              <a:t> century CE.</a:t>
            </a:r>
          </a:p>
        </p:txBody>
      </p:sp>
    </p:spTree>
    <p:extLst>
      <p:ext uri="{BB962C8B-B14F-4D97-AF65-F5344CB8AC3E}">
        <p14:creationId xmlns:p14="http://schemas.microsoft.com/office/powerpoint/2010/main" val="1427922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283" y="-2"/>
            <a:ext cx="10293433" cy="6858000"/>
          </a:xfrm>
          <a:prstGeom prst="rect">
            <a:avLst/>
          </a:prstGeom>
        </p:spPr>
      </p:pic>
      <p:sp>
        <p:nvSpPr>
          <p:cNvPr id="6" name="TextBox 5"/>
          <p:cNvSpPr txBox="1"/>
          <p:nvPr/>
        </p:nvSpPr>
        <p:spPr>
          <a:xfrm>
            <a:off x="1524000" y="0"/>
            <a:ext cx="9718716" cy="523220"/>
          </a:xfrm>
          <a:prstGeom prst="rect">
            <a:avLst/>
          </a:prstGeom>
          <a:noFill/>
        </p:spPr>
        <p:txBody>
          <a:bodyPr wrap="square" rtlCol="0">
            <a:spAutoFit/>
          </a:bodyPr>
          <a:lstStyle/>
          <a:p>
            <a:r>
              <a:rPr lang="en-US" sz="2800" dirty="0" err="1">
                <a:latin typeface="KBScaredStraight" panose="02000603000000000000" pitchFamily="2" charset="0"/>
                <a:ea typeface="KBScaredStraight" panose="02000603000000000000" pitchFamily="2" charset="0"/>
              </a:rPr>
              <a:t>Sarnath</a:t>
            </a:r>
            <a:r>
              <a:rPr lang="en-US" sz="2800" dirty="0">
                <a:latin typeface="KBScaredStraight" panose="02000603000000000000" pitchFamily="2" charset="0"/>
                <a:ea typeface="KBScaredStraight" panose="02000603000000000000" pitchFamily="2" charset="0"/>
              </a:rPr>
              <a:t> – where Buddha gave his first sermon.</a:t>
            </a:r>
          </a:p>
        </p:txBody>
      </p:sp>
    </p:spTree>
    <p:extLst>
      <p:ext uri="{BB962C8B-B14F-4D97-AF65-F5344CB8AC3E}">
        <p14:creationId xmlns:p14="http://schemas.microsoft.com/office/powerpoint/2010/main" val="312736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Basic Beliefs</a:t>
            </a:r>
          </a:p>
        </p:txBody>
      </p:sp>
      <p:sp>
        <p:nvSpPr>
          <p:cNvPr id="8" name="TextBox 7"/>
          <p:cNvSpPr txBox="1"/>
          <p:nvPr/>
        </p:nvSpPr>
        <p:spPr>
          <a:xfrm>
            <a:off x="895642" y="1311573"/>
            <a:ext cx="10283482" cy="5539978"/>
          </a:xfrm>
          <a:prstGeom prst="rect">
            <a:avLst/>
          </a:prstGeom>
          <a:noFill/>
        </p:spPr>
        <p:txBody>
          <a:bodyPr wrap="square" rtlCol="0">
            <a:spAutoFit/>
          </a:bodyPr>
          <a:lstStyle/>
          <a:p>
            <a:pPr marL="571500" indent="-571500">
              <a:buFont typeface="Arial" panose="020B0604020202020204" pitchFamily="34" charset="0"/>
              <a:buChar char="•"/>
            </a:pPr>
            <a:r>
              <a:rPr lang="en-US" sz="2700" dirty="0">
                <a:latin typeface="KBScaredStraight" panose="02000603000000000000" pitchFamily="2" charset="0"/>
                <a:ea typeface="KBScaredStraight" panose="02000603000000000000" pitchFamily="2" charset="0"/>
              </a:rPr>
              <a:t>Buddha taught that there were Four Noble Truths in life (basic instructions that teach suffering exists in the world and humans must reach enlightenment to rise above it).</a:t>
            </a:r>
          </a:p>
          <a:p>
            <a:pPr marL="1028700" lvl="1"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700" dirty="0">
                <a:solidFill>
                  <a:srgbClr val="FF0000"/>
                </a:solidFill>
                <a:latin typeface="KBScaredStraight" panose="02000603000000000000" pitchFamily="2" charset="0"/>
                <a:ea typeface="KBScaredStraight" panose="02000603000000000000" pitchFamily="2" charset="0"/>
              </a:rPr>
              <a:t>Nirvana is the ultimate goal of Buddhists.</a:t>
            </a:r>
          </a:p>
          <a:p>
            <a:pPr marL="1028700" lvl="1" indent="-571500">
              <a:buFont typeface="Arial" panose="020B0604020202020204" pitchFamily="34" charset="0"/>
              <a:buChar char="•"/>
            </a:pPr>
            <a:r>
              <a:rPr lang="en-US" sz="2700" dirty="0">
                <a:solidFill>
                  <a:srgbClr val="FF0000"/>
                </a:solidFill>
                <a:latin typeface="KBScaredStraight" panose="02000603000000000000" pitchFamily="2" charset="0"/>
                <a:ea typeface="KBScaredStraight" panose="02000603000000000000" pitchFamily="2" charset="0"/>
              </a:rPr>
              <a:t>It is a state of enlightenment where one can have happiness and peace.</a:t>
            </a:r>
          </a:p>
          <a:p>
            <a:pPr marL="1028700" lvl="1" indent="-571500">
              <a:buFont typeface="Arial" panose="020B0604020202020204" pitchFamily="34" charset="0"/>
              <a:buChar char="•"/>
            </a:pPr>
            <a:r>
              <a:rPr lang="en-US" sz="2700" dirty="0">
                <a:latin typeface="KBScaredStraight" panose="02000603000000000000" pitchFamily="2" charset="0"/>
                <a:ea typeface="KBScaredStraight" panose="02000603000000000000" pitchFamily="2" charset="0"/>
              </a:rPr>
              <a:t>In order to achieve Nirvana, a person must </a:t>
            </a:r>
            <a:r>
              <a:rPr lang="en-US" sz="2700" dirty="0">
                <a:solidFill>
                  <a:srgbClr val="FF0000"/>
                </a:solidFill>
                <a:latin typeface="KBScaredStraight" panose="02000603000000000000" pitchFamily="2" charset="0"/>
                <a:ea typeface="KBScaredStraight" panose="02000603000000000000" pitchFamily="2" charset="0"/>
              </a:rPr>
              <a:t>follow The Middle Way (Eightfold Path – 8 rules for conduct).</a:t>
            </a:r>
          </a:p>
          <a:p>
            <a:pPr marL="1028700" lvl="1"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700" dirty="0">
                <a:latin typeface="KBScaredStraight" panose="02000603000000000000" pitchFamily="2" charset="0"/>
                <a:ea typeface="KBScaredStraight" panose="02000603000000000000" pitchFamily="2" charset="0"/>
              </a:rPr>
              <a:t>Buddhists also believe in </a:t>
            </a:r>
            <a:r>
              <a:rPr lang="en-US" sz="2700" dirty="0">
                <a:solidFill>
                  <a:srgbClr val="FF0000"/>
                </a:solidFill>
                <a:latin typeface="KBScaredStraight" panose="02000603000000000000" pitchFamily="2" charset="0"/>
                <a:ea typeface="KBScaredStraight" panose="02000603000000000000" pitchFamily="2" charset="0"/>
              </a:rPr>
              <a:t>reincarnation, a cycle of birth and rebirth,</a:t>
            </a:r>
            <a:r>
              <a:rPr lang="en-US" sz="2700" dirty="0">
                <a:latin typeface="KBScaredStraight" panose="02000603000000000000" pitchFamily="2" charset="0"/>
                <a:ea typeface="KBScaredStraight" panose="02000603000000000000" pitchFamily="2" charset="0"/>
              </a:rPr>
              <a:t> where one’s behavior in this life determines what one becomes in the next life.</a:t>
            </a:r>
          </a:p>
          <a:p>
            <a:pPr marL="571500" indent="-571500">
              <a:buFont typeface="Arial" panose="020B0604020202020204" pitchFamily="34" charset="0"/>
              <a:buChar char="•"/>
            </a:pPr>
            <a:endParaRPr lang="en-US" sz="25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593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The Middle Way</a:t>
            </a:r>
          </a:p>
        </p:txBody>
      </p:sp>
      <p:sp>
        <p:nvSpPr>
          <p:cNvPr id="8" name="TextBox 7"/>
          <p:cNvSpPr txBox="1"/>
          <p:nvPr/>
        </p:nvSpPr>
        <p:spPr>
          <a:xfrm>
            <a:off x="895642" y="1311573"/>
            <a:ext cx="10283482" cy="5955476"/>
          </a:xfrm>
          <a:prstGeom prst="rect">
            <a:avLst/>
          </a:prstGeom>
          <a:noFill/>
        </p:spPr>
        <p:txBody>
          <a:bodyPr wrap="square" rtlCol="0">
            <a:spAutoFit/>
          </a:bodyPr>
          <a:lstStyle/>
          <a:p>
            <a:pPr marL="571500" indent="-571500">
              <a:buFont typeface="+mj-lt"/>
              <a:buAutoNum type="arabicPeriod"/>
            </a:pPr>
            <a:r>
              <a:rPr lang="en-US" sz="2800" dirty="0">
                <a:latin typeface="KBScaredStraight" panose="02000603000000000000" pitchFamily="2" charset="0"/>
                <a:ea typeface="KBScaredStraight" panose="02000603000000000000" pitchFamily="2" charset="0"/>
              </a:rPr>
              <a:t>Try to recognize the truth</a:t>
            </a:r>
          </a:p>
          <a:p>
            <a:pPr marL="571500" indent="-571500">
              <a:buFont typeface="+mj-lt"/>
              <a:buAutoNum type="arabicPeriod"/>
            </a:pPr>
            <a:r>
              <a:rPr lang="en-US" sz="2800" dirty="0">
                <a:latin typeface="KBScaredStraight" panose="02000603000000000000" pitchFamily="2" charset="0"/>
                <a:ea typeface="KBScaredStraight" panose="02000603000000000000" pitchFamily="2" charset="0"/>
              </a:rPr>
              <a:t>Try to avoid evil actions and bad people</a:t>
            </a:r>
          </a:p>
          <a:p>
            <a:pPr marL="571500" indent="-571500">
              <a:buFont typeface="+mj-lt"/>
              <a:buAutoNum type="arabicPeriod"/>
            </a:pPr>
            <a:r>
              <a:rPr lang="en-US" sz="2800" dirty="0">
                <a:latin typeface="KBScaredStraight" panose="02000603000000000000" pitchFamily="2" charset="0"/>
                <a:ea typeface="KBScaredStraight" panose="02000603000000000000" pitchFamily="2" charset="0"/>
              </a:rPr>
              <a:t>Do not say things that hurt others</a:t>
            </a:r>
          </a:p>
          <a:p>
            <a:pPr marL="571500" indent="-571500">
              <a:buFont typeface="+mj-lt"/>
              <a:buAutoNum type="arabicPeriod"/>
            </a:pPr>
            <a:r>
              <a:rPr lang="en-US" sz="2800" dirty="0">
                <a:latin typeface="KBScaredStraight" panose="02000603000000000000" pitchFamily="2" charset="0"/>
                <a:ea typeface="KBScaredStraight" panose="02000603000000000000" pitchFamily="2" charset="0"/>
              </a:rPr>
              <a:t>Respect other people and their belongings</a:t>
            </a:r>
          </a:p>
          <a:p>
            <a:pPr marL="571500" indent="-571500">
              <a:buFont typeface="+mj-lt"/>
              <a:buAutoNum type="arabicPeriod"/>
            </a:pPr>
            <a:r>
              <a:rPr lang="en-US" sz="2800" dirty="0">
                <a:latin typeface="KBScaredStraight" panose="02000603000000000000" pitchFamily="2" charset="0"/>
                <a:ea typeface="KBScaredStraight" panose="02000603000000000000" pitchFamily="2" charset="0"/>
              </a:rPr>
              <a:t>Choose a job that does no harm to others</a:t>
            </a:r>
          </a:p>
          <a:p>
            <a:pPr marL="571500" indent="-571500">
              <a:buFont typeface="+mj-lt"/>
              <a:buAutoNum type="arabicPeriod"/>
            </a:pPr>
            <a:r>
              <a:rPr lang="en-US" sz="2800" dirty="0">
                <a:latin typeface="KBScaredStraight" panose="02000603000000000000" pitchFamily="2" charset="0"/>
                <a:ea typeface="KBScaredStraight" panose="02000603000000000000" pitchFamily="2" charset="0"/>
              </a:rPr>
              <a:t>Do not think evil thoughts</a:t>
            </a:r>
          </a:p>
          <a:p>
            <a:pPr marL="571500" indent="-571500">
              <a:buFont typeface="+mj-lt"/>
              <a:buAutoNum type="arabicPeriod"/>
            </a:pPr>
            <a:r>
              <a:rPr lang="en-US" sz="2800" dirty="0">
                <a:latin typeface="KBScaredStraight" panose="02000603000000000000" pitchFamily="2" charset="0"/>
                <a:ea typeface="KBScaredStraight" panose="02000603000000000000" pitchFamily="2" charset="0"/>
              </a:rPr>
              <a:t>Avoid excitement or anger</a:t>
            </a:r>
          </a:p>
          <a:p>
            <a:pPr marL="571500" indent="-571500">
              <a:buFont typeface="+mj-lt"/>
              <a:buAutoNum type="arabicPeriod"/>
            </a:pPr>
            <a:r>
              <a:rPr lang="en-US" sz="2800" dirty="0">
                <a:latin typeface="KBScaredStraight" panose="02000603000000000000" pitchFamily="2" charset="0"/>
                <a:ea typeface="KBScaredStraight" panose="02000603000000000000" pitchFamily="2" charset="0"/>
              </a:rPr>
              <a:t>Work at meditation, thinking carefully about what matters in life</a:t>
            </a:r>
          </a:p>
          <a:p>
            <a:pPr marL="571500" indent="-571500">
              <a:buFont typeface="Arial" panose="020B0604020202020204" pitchFamily="34" charset="0"/>
              <a:buChar char="•"/>
            </a:pPr>
            <a:endParaRPr lang="en-US" sz="2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Buddha did not recognize gods because he felt man alone could change evil into good if he followed the Eightfold Path of the Middle Way.</a:t>
            </a:r>
          </a:p>
          <a:p>
            <a:pPr marL="571500" indent="-571500">
              <a:buFont typeface="Arial" panose="020B0604020202020204" pitchFamily="34" charset="0"/>
              <a:buChar char="•"/>
            </a:pPr>
            <a:endParaRPr lang="en-US" sz="25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71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03050" y="2228671"/>
            <a:ext cx="9385903" cy="2400657"/>
          </a:xfrm>
          <a:prstGeom prst="rect">
            <a:avLst/>
          </a:prstGeom>
          <a:noFill/>
        </p:spPr>
        <p:txBody>
          <a:bodyPr wrap="none" lIns="91440" tIns="45720" rIns="91440" bIns="45720">
            <a:spAutoFit/>
          </a:bodyPr>
          <a:lstStyle/>
          <a:p>
            <a:pPr algn="ctr"/>
            <a:r>
              <a:rPr lang="en-US" sz="15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Hinduism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326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865" y="0"/>
            <a:ext cx="6732270" cy="6858000"/>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a:xfrm>
            <a:off x="323557" y="309489"/>
            <a:ext cx="2053883" cy="1569660"/>
          </a:xfrm>
          <a:prstGeom prst="rect">
            <a:avLst/>
          </a:prstGeom>
          <a:noFill/>
        </p:spPr>
        <p:txBody>
          <a:bodyPr wrap="square" rtlCol="0">
            <a:spAutoFit/>
          </a:bodyPr>
          <a:lstStyle/>
          <a:p>
            <a:pPr algn="ctr"/>
            <a:r>
              <a:rPr lang="en-US" sz="2400" dirty="0">
                <a:latin typeface="KBScaredStraight" panose="02000603000000000000" pitchFamily="2" charset="0"/>
                <a:ea typeface="KBScaredStraight" panose="02000603000000000000" pitchFamily="2" charset="0"/>
              </a:rPr>
              <a:t>Painting of Buddha Surrounded By Monks </a:t>
            </a:r>
          </a:p>
        </p:txBody>
      </p:sp>
    </p:spTree>
    <p:extLst>
      <p:ext uri="{BB962C8B-B14F-4D97-AF65-F5344CB8AC3E}">
        <p14:creationId xmlns:p14="http://schemas.microsoft.com/office/powerpoint/2010/main" val="3437733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262" y="-2"/>
            <a:ext cx="8735475"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856935" y="-2"/>
            <a:ext cx="8468751" cy="461665"/>
          </a:xfrm>
          <a:prstGeom prst="rect">
            <a:avLst/>
          </a:prstGeom>
          <a:noFill/>
        </p:spPr>
        <p:txBody>
          <a:bodyPr wrap="square" rtlCol="0">
            <a:spAutoFit/>
          </a:bodyPr>
          <a:lstStyle/>
          <a:p>
            <a:pPr algn="ctr"/>
            <a:r>
              <a:rPr lang="en-US" sz="2400" dirty="0">
                <a:solidFill>
                  <a:schemeClr val="bg1"/>
                </a:solidFill>
                <a:latin typeface="KBScaredStraight" panose="02000603000000000000" pitchFamily="2" charset="0"/>
                <a:ea typeface="KBScaredStraight" panose="02000603000000000000" pitchFamily="2" charset="0"/>
              </a:rPr>
              <a:t>Buddha Tooth Relic Temple - Singapore</a:t>
            </a:r>
          </a:p>
        </p:txBody>
      </p:sp>
    </p:spTree>
    <p:extLst>
      <p:ext uri="{BB962C8B-B14F-4D97-AF65-F5344CB8AC3E}">
        <p14:creationId xmlns:p14="http://schemas.microsoft.com/office/powerpoint/2010/main" val="326589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
            <a:ext cx="51435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7329268" y="436098"/>
            <a:ext cx="4206240" cy="2554545"/>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Mahabodhi temple in India - Where Buddha attained nirvana under the Bodhi tree.</a:t>
            </a:r>
          </a:p>
        </p:txBody>
      </p:sp>
    </p:spTree>
    <p:extLst>
      <p:ext uri="{BB962C8B-B14F-4D97-AF65-F5344CB8AC3E}">
        <p14:creationId xmlns:p14="http://schemas.microsoft.com/office/powerpoint/2010/main" val="1856892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Sacred Text</a:t>
            </a:r>
          </a:p>
        </p:txBody>
      </p:sp>
      <p:sp>
        <p:nvSpPr>
          <p:cNvPr id="8" name="TextBox 7"/>
          <p:cNvSpPr txBox="1"/>
          <p:nvPr/>
        </p:nvSpPr>
        <p:spPr>
          <a:xfrm>
            <a:off x="895642" y="1311573"/>
            <a:ext cx="10283482" cy="341632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Buddhists’ holy book is called the </a:t>
            </a:r>
            <a:r>
              <a:rPr lang="en-US" sz="3600" dirty="0">
                <a:solidFill>
                  <a:srgbClr val="FF0000"/>
                </a:solidFill>
                <a:latin typeface="KBScaredStraight" panose="02000603000000000000" pitchFamily="2" charset="0"/>
                <a:ea typeface="KBScaredStraight" panose="02000603000000000000" pitchFamily="2" charset="0"/>
              </a:rPr>
              <a:t>Tripitaka</a:t>
            </a:r>
            <a:r>
              <a:rPr lang="en-US" sz="3600" dirty="0">
                <a:latin typeface="KBScaredStraight" panose="02000603000000000000" pitchFamily="2" charset="0"/>
                <a:ea typeface="KBScaredStraight" panose="02000603000000000000" pitchFamily="2" charset="0"/>
              </a:rPr>
              <a:t>.</a:t>
            </a:r>
          </a:p>
          <a:p>
            <a:pPr marL="1028700" lvl="1"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It contains all of Buddha’s teachings.</a:t>
            </a:r>
          </a:p>
          <a:p>
            <a:pPr marL="1028700" lvl="1"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solidFill>
                  <a:srgbClr val="FF0000"/>
                </a:solidFill>
                <a:latin typeface="KBScaredStraight" panose="02000603000000000000" pitchFamily="2" charset="0"/>
                <a:ea typeface="KBScaredStraight" panose="02000603000000000000" pitchFamily="2" charset="0"/>
              </a:rPr>
              <a:t>Buddhists do not worship a god but rather Buddha by thanking him for his teachings </a:t>
            </a:r>
            <a:r>
              <a:rPr lang="en-US" sz="3600" dirty="0">
                <a:latin typeface="KBScaredStraight" panose="02000603000000000000" pitchFamily="2" charset="0"/>
                <a:ea typeface="KBScaredStraight" panose="02000603000000000000" pitchFamily="2" charset="0"/>
              </a:rPr>
              <a:t>and reading the Tripitaka to become more enlightened.</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239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0" y="-2"/>
            <a:ext cx="8384344" cy="461665"/>
          </a:xfrm>
          <a:prstGeom prst="rect">
            <a:avLst/>
          </a:prstGeom>
          <a:noFill/>
        </p:spPr>
        <p:txBody>
          <a:bodyPr wrap="square" rtlCol="0">
            <a:spAutoFit/>
          </a:bodyPr>
          <a:lstStyle/>
          <a:p>
            <a:pPr algn="ctr"/>
            <a:r>
              <a:rPr lang="en-US" sz="2400" dirty="0">
                <a:latin typeface="KBScaredStraight" panose="02000603000000000000" pitchFamily="2" charset="0"/>
                <a:ea typeface="KBScaredStraight" panose="02000603000000000000" pitchFamily="2" charset="0"/>
              </a:rPr>
              <a:t>Buddha Memorial Center - Taiwan</a:t>
            </a:r>
          </a:p>
        </p:txBody>
      </p:sp>
    </p:spTree>
    <p:extLst>
      <p:ext uri="{BB962C8B-B14F-4D97-AF65-F5344CB8AC3E}">
        <p14:creationId xmlns:p14="http://schemas.microsoft.com/office/powerpoint/2010/main" val="3622161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8791" y="3115093"/>
            <a:ext cx="10514417" cy="1785104"/>
          </a:xfrm>
          <a:prstGeom prst="rect">
            <a:avLst/>
          </a:prstGeom>
          <a:noFill/>
        </p:spPr>
        <p:txBody>
          <a:bodyPr wrap="none" lIns="91440" tIns="45720" rIns="91440" bIns="45720">
            <a:spAutoFit/>
          </a:bodyPr>
          <a:lstStyle/>
          <a:p>
            <a:pPr algn="ctr"/>
            <a:r>
              <a:rPr lang="en-US" sz="11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Confucianism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40522" y="2081192"/>
            <a:ext cx="8510954" cy="1015663"/>
          </a:xfrm>
          <a:prstGeom prst="rect">
            <a:avLst/>
          </a:prstGeom>
          <a:noFill/>
        </p:spPr>
        <p:txBody>
          <a:bodyPr wrap="square" rtlCol="0">
            <a:spAutoFit/>
          </a:bodyPr>
          <a:lstStyle/>
          <a:p>
            <a:pPr algn="ctr"/>
            <a:r>
              <a:rPr lang="en-US" sz="6000" dirty="0">
                <a:latin typeface="KBScaredStraight" panose="02000603000000000000" pitchFamily="2" charset="0"/>
                <a:ea typeface="KBScaredStraight" panose="02000603000000000000" pitchFamily="2" charset="0"/>
              </a:rPr>
              <a:t>The Philosophy of</a:t>
            </a:r>
          </a:p>
        </p:txBody>
      </p:sp>
    </p:spTree>
    <p:extLst>
      <p:ext uri="{BB962C8B-B14F-4D97-AF65-F5344CB8AC3E}">
        <p14:creationId xmlns:p14="http://schemas.microsoft.com/office/powerpoint/2010/main" val="1095844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Watch</a:t>
            </a:r>
            <a:endPar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8" name="TextBox 7"/>
          <p:cNvSpPr txBox="1"/>
          <p:nvPr/>
        </p:nvSpPr>
        <p:spPr>
          <a:xfrm>
            <a:off x="895642" y="1311573"/>
            <a:ext cx="10283482" cy="1200329"/>
          </a:xfrm>
          <a:prstGeom prst="rect">
            <a:avLst/>
          </a:prstGeom>
          <a:noFill/>
        </p:spPr>
        <p:txBody>
          <a:bodyPr wrap="square" rtlCol="0">
            <a:spAutoFit/>
          </a:bodyPr>
          <a:lstStyle/>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Who was Confucius? - Bryan W. Van Norden">
            <a:hlinkClick r:id="" action="ppaction://media"/>
            <a:extLst>
              <a:ext uri="{FF2B5EF4-FFF2-40B4-BE49-F238E27FC236}">
                <a16:creationId xmlns:a16="http://schemas.microsoft.com/office/drawing/2014/main" id="{DB7D8FB4-08F7-486D-AFFA-49877207F3DF}"/>
              </a:ext>
            </a:extLst>
          </p:cNvPr>
          <p:cNvPicPr>
            <a:picLocks noRot="1" noChangeAspect="1"/>
          </p:cNvPicPr>
          <p:nvPr>
            <a:videoFile r:link="rId1"/>
          </p:nvPr>
        </p:nvPicPr>
        <p:blipFill>
          <a:blip r:embed="rId4"/>
          <a:stretch>
            <a:fillRect/>
          </a:stretch>
        </p:blipFill>
        <p:spPr>
          <a:xfrm>
            <a:off x="1524000" y="1311573"/>
            <a:ext cx="9184882" cy="5189458"/>
          </a:xfrm>
          <a:prstGeom prst="rect">
            <a:avLst/>
          </a:prstGeom>
        </p:spPr>
      </p:pic>
    </p:spTree>
    <p:extLst>
      <p:ext uri="{BB962C8B-B14F-4D97-AF65-F5344CB8AC3E}">
        <p14:creationId xmlns:p14="http://schemas.microsoft.com/office/powerpoint/2010/main" val="21579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283482" cy="5816977"/>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Confucianism is not a religion but rather a philosophy that is often said to be the foundation of </a:t>
            </a:r>
            <a:r>
              <a:rPr lang="en-US" sz="2800" dirty="0">
                <a:solidFill>
                  <a:srgbClr val="FF0000"/>
                </a:solidFill>
                <a:latin typeface="KBScaredStraight" panose="02000603000000000000" pitchFamily="2" charset="0"/>
                <a:ea typeface="KBScaredStraight" panose="02000603000000000000" pitchFamily="2" charset="0"/>
              </a:rPr>
              <a:t>modern Chinese culture.</a:t>
            </a:r>
          </a:p>
          <a:p>
            <a:pPr marL="571500" indent="-571500">
              <a:buFont typeface="Arial" panose="020B0604020202020204" pitchFamily="34" charset="0"/>
              <a:buChar char="•"/>
            </a:pPr>
            <a:endParaRPr lang="en-US" sz="1600" dirty="0">
              <a:solidFill>
                <a:srgbClr val="FF0000"/>
              </a:solidFill>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Confucianism was declared the official guiding practice for the Chinese government in 121 BCE.</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It has continued to have great influence on Chinese government for over 2000 years.</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Many people in China still support the teaching of Confucius and his emphasis on dealing with others fairly.</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Confucianism is also practiced by others in </a:t>
            </a:r>
            <a:r>
              <a:rPr lang="en-US" sz="2800" dirty="0">
                <a:solidFill>
                  <a:srgbClr val="FF0000"/>
                </a:solidFill>
                <a:latin typeface="KBScaredStraight" panose="02000603000000000000" pitchFamily="2" charset="0"/>
                <a:ea typeface="KBScaredStraight" panose="02000603000000000000" pitchFamily="2" charset="0"/>
              </a:rPr>
              <a:t>East Asia.</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51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216" y="0"/>
            <a:ext cx="8873567"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50255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Confucius</a:t>
            </a:r>
          </a:p>
        </p:txBody>
      </p:sp>
      <p:sp>
        <p:nvSpPr>
          <p:cNvPr id="8" name="TextBox 7"/>
          <p:cNvSpPr txBox="1"/>
          <p:nvPr/>
        </p:nvSpPr>
        <p:spPr>
          <a:xfrm>
            <a:off x="895642" y="1311573"/>
            <a:ext cx="10283482" cy="5201424"/>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Confucius was born in 550 BCE, a time when the government was having trouble keeping order and warlords controlled much of the land.</a:t>
            </a:r>
          </a:p>
          <a:p>
            <a:pPr marL="571500" indent="-5715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He believed he knew how to bring peace to ancient China – the key was for people to behave with good character and virtue.</a:t>
            </a:r>
          </a:p>
          <a:p>
            <a:pPr marL="571500" indent="-5715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rgbClr val="FF0000"/>
                </a:solidFill>
                <a:latin typeface="KBScaredStraight" panose="02000603000000000000" pitchFamily="2" charset="0"/>
                <a:ea typeface="KBScaredStraight" panose="02000603000000000000" pitchFamily="2" charset="0"/>
              </a:rPr>
              <a:t>Confucius created a moral structure for social life and politics that every person should follow.</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solidFill>
                  <a:srgbClr val="FF0000"/>
                </a:solidFill>
                <a:latin typeface="KBScaredStraight" panose="02000603000000000000" pitchFamily="2" charset="0"/>
                <a:ea typeface="KBScaredStraight" panose="02000603000000000000" pitchFamily="2" charset="0"/>
              </a:rPr>
              <a:t>Confucius was not a religious prophet or leader; he saw himself as a teacher.</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876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 Intro to Hinduism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Introduction to Hindusim | Belief | Oprah Winfrey Network">
            <a:hlinkClick r:id="" action="ppaction://media"/>
            <a:extLst>
              <a:ext uri="{FF2B5EF4-FFF2-40B4-BE49-F238E27FC236}">
                <a16:creationId xmlns:a16="http://schemas.microsoft.com/office/drawing/2014/main" id="{839F7777-0E66-4752-9F48-20300A19CF1F}"/>
              </a:ext>
            </a:extLst>
          </p:cNvPr>
          <p:cNvPicPr>
            <a:picLocks noRot="1" noChangeAspect="1"/>
          </p:cNvPicPr>
          <p:nvPr>
            <a:videoFile r:link="rId1"/>
          </p:nvPr>
        </p:nvPicPr>
        <p:blipFill>
          <a:blip r:embed="rId4"/>
          <a:stretch>
            <a:fillRect/>
          </a:stretch>
        </p:blipFill>
        <p:spPr>
          <a:xfrm>
            <a:off x="1406767" y="1234583"/>
            <a:ext cx="9244898" cy="5223367"/>
          </a:xfrm>
          <a:prstGeom prst="rect">
            <a:avLst/>
          </a:prstGeom>
        </p:spPr>
      </p:pic>
    </p:spTree>
    <p:extLst>
      <p:ext uri="{BB962C8B-B14F-4D97-AF65-F5344CB8AC3E}">
        <p14:creationId xmlns:p14="http://schemas.microsoft.com/office/powerpoint/2010/main" val="267629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5662" y="0"/>
            <a:ext cx="5400675"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8304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Basic Beliefs</a:t>
            </a:r>
          </a:p>
        </p:txBody>
      </p:sp>
      <p:sp>
        <p:nvSpPr>
          <p:cNvPr id="8" name="TextBox 7"/>
          <p:cNvSpPr txBox="1"/>
          <p:nvPr/>
        </p:nvSpPr>
        <p:spPr>
          <a:xfrm>
            <a:off x="895642" y="1311573"/>
            <a:ext cx="10283482" cy="4739759"/>
          </a:xfrm>
          <a:prstGeom prst="rect">
            <a:avLst/>
          </a:prstGeom>
          <a:noFill/>
        </p:spPr>
        <p:txBody>
          <a:bodyPr wrap="square" rtlCol="0">
            <a:spAutoFit/>
          </a:bodyPr>
          <a:lstStyle/>
          <a:p>
            <a:pPr marL="571500"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Confucianism is thought of as a philosophy or </a:t>
            </a:r>
            <a:r>
              <a:rPr lang="en-US" sz="2600" dirty="0">
                <a:solidFill>
                  <a:srgbClr val="FF0000"/>
                </a:solidFill>
                <a:latin typeface="KBScaredStraight" panose="02000603000000000000" pitchFamily="2" charset="0"/>
                <a:ea typeface="KBScaredStraight" panose="02000603000000000000" pitchFamily="2" charset="0"/>
              </a:rPr>
              <a:t>ethical system based on good deeds</a:t>
            </a:r>
            <a:r>
              <a:rPr lang="en-US" sz="2600" dirty="0">
                <a:latin typeface="KBScaredStraight" panose="02000603000000000000" pitchFamily="2" charset="0"/>
                <a:ea typeface="KBScaredStraight" panose="02000603000000000000" pitchFamily="2" charset="0"/>
              </a:rPr>
              <a:t> and morality rather than a religion.</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Confucius believed there were five basic relationships among men: ruler and subject, father and son, husband and wife, older brother and younger brother, &amp; friend and friend.</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He believed that if each relationship were based on kindness, there would be peace and harmony in the country.</a:t>
            </a:r>
          </a:p>
          <a:p>
            <a:pPr marL="1028700" lvl="1" indent="-571500">
              <a:buFont typeface="Arial" panose="020B0604020202020204" pitchFamily="34" charset="0"/>
              <a:buChar char="•"/>
            </a:pPr>
            <a:r>
              <a:rPr lang="en-US" sz="2600" dirty="0">
                <a:latin typeface="KBScaredStraight" panose="02000603000000000000" pitchFamily="2" charset="0"/>
                <a:ea typeface="KBScaredStraight" panose="02000603000000000000" pitchFamily="2" charset="0"/>
              </a:rPr>
              <a:t>His </a:t>
            </a:r>
            <a:r>
              <a:rPr lang="en-US" sz="2600" dirty="0">
                <a:solidFill>
                  <a:srgbClr val="FF0000"/>
                </a:solidFill>
                <a:latin typeface="KBScaredStraight" panose="02000603000000000000" pitchFamily="2" charset="0"/>
                <a:ea typeface="KBScaredStraight" panose="02000603000000000000" pitchFamily="2" charset="0"/>
              </a:rPr>
              <a:t>Golden Rule of Behavior was “What you do not like when done unto yourself, do not unto others.”</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09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609" y="-2"/>
            <a:ext cx="10312782"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798277" y="98474"/>
            <a:ext cx="7454114" cy="830997"/>
          </a:xfrm>
          <a:prstGeom prst="rect">
            <a:avLst/>
          </a:prstGeom>
          <a:noFill/>
        </p:spPr>
        <p:txBody>
          <a:bodyPr wrap="square" rtlCol="0">
            <a:spAutoFit/>
          </a:bodyPr>
          <a:lstStyle/>
          <a:p>
            <a:pPr algn="ctr"/>
            <a:r>
              <a:rPr lang="en-US" sz="2400" dirty="0">
                <a:latin typeface="KBScaredStraight" panose="02000603000000000000" pitchFamily="2" charset="0"/>
                <a:ea typeface="KBScaredStraight" panose="02000603000000000000" pitchFamily="2" charset="0"/>
              </a:rPr>
              <a:t>Temple &amp; Cemetery of Confucius in his Hometown</a:t>
            </a:r>
          </a:p>
        </p:txBody>
      </p:sp>
    </p:spTree>
    <p:extLst>
      <p:ext uri="{BB962C8B-B14F-4D97-AF65-F5344CB8AC3E}">
        <p14:creationId xmlns:p14="http://schemas.microsoft.com/office/powerpoint/2010/main" val="1213942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Sacred Text</a:t>
            </a:r>
            <a:endPar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8" name="TextBox 7"/>
          <p:cNvSpPr txBox="1"/>
          <p:nvPr/>
        </p:nvSpPr>
        <p:spPr>
          <a:xfrm>
            <a:off x="895642" y="1311573"/>
            <a:ext cx="10283482" cy="5170646"/>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 </a:t>
            </a:r>
            <a:r>
              <a:rPr lang="en-US" sz="3600" dirty="0">
                <a:solidFill>
                  <a:srgbClr val="FF0000"/>
                </a:solidFill>
                <a:latin typeface="KBScaredStraight" panose="02000603000000000000" pitchFamily="2" charset="0"/>
                <a:ea typeface="KBScaredStraight" panose="02000603000000000000" pitchFamily="2" charset="0"/>
              </a:rPr>
              <a:t>Four Books and Five Classics are the authoritative books on Confucianism written before 300 BCE</a:t>
            </a:r>
            <a:r>
              <a:rPr lang="en-US" sz="3600" dirty="0">
                <a:latin typeface="KBScaredStraight" panose="02000603000000000000" pitchFamily="2" charset="0"/>
                <a:ea typeface="KBScaredStraight" panose="02000603000000000000" pitchFamily="2" charset="0"/>
              </a:rPr>
              <a:t>.</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These are texts that illustrate the core value and belief systems in Confucianism.</a:t>
            </a:r>
          </a:p>
          <a:p>
            <a:pPr marL="571500" indent="-571500">
              <a:buFont typeface="Arial" panose="020B0604020202020204" pitchFamily="34" charset="0"/>
              <a:buChar char="•"/>
            </a:pPr>
            <a:endParaRPr lang="en-US" sz="2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2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2307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0363" y="766763"/>
            <a:ext cx="11071274" cy="5486400"/>
          </a:xfrm>
          <a:prstGeom prst="ellipse">
            <a:avLst/>
          </a:prstGeom>
          <a:solidFill>
            <a:srgbClr val="A5DEF1">
              <a:alpha val="95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313829" y="2228671"/>
            <a:ext cx="5564344" cy="2400657"/>
          </a:xfrm>
          <a:prstGeom prst="rect">
            <a:avLst/>
          </a:prstGeom>
          <a:noFill/>
        </p:spPr>
        <p:txBody>
          <a:bodyPr wrap="none" lIns="91440" tIns="45720" rIns="91440" bIns="45720">
            <a:spAutoFit/>
          </a:bodyPr>
          <a:lstStyle/>
          <a:p>
            <a:pPr algn="ctr"/>
            <a:r>
              <a:rPr lang="en-US" sz="15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Islam</a:t>
            </a: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26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400714" cy="5893921"/>
          </a:xfrm>
          <a:prstGeom prst="rect">
            <a:avLst/>
          </a:prstGeom>
          <a:noFill/>
        </p:spPr>
        <p:txBody>
          <a:bodyPr wrap="square" rtlCol="0">
            <a:spAutoFit/>
          </a:bodyPr>
          <a:lstStyle/>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Islam is usually known as the religion of the Middle East, but it is also widely practiced in Southern and Eastern Asia.</a:t>
            </a:r>
          </a:p>
          <a:p>
            <a:pPr marL="1028700" lvl="1"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The largest Islamic nation in the world, Indonesia, is located here (204 million Muslims).</a:t>
            </a:r>
          </a:p>
          <a:p>
            <a:pPr marL="571500" indent="-571500">
              <a:buFont typeface="Arial" panose="020B0604020202020204" pitchFamily="34" charset="0"/>
              <a:buChar char="•"/>
            </a:pPr>
            <a:endParaRPr lang="en-US" sz="31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Islam began in the 7</a:t>
            </a:r>
            <a:r>
              <a:rPr lang="en-US" sz="3100" baseline="30000" dirty="0">
                <a:latin typeface="KBScaredStraight" panose="02000603000000000000" pitchFamily="2" charset="0"/>
                <a:ea typeface="KBScaredStraight" panose="02000603000000000000" pitchFamily="2" charset="0"/>
              </a:rPr>
              <a:t>th</a:t>
            </a:r>
            <a:r>
              <a:rPr lang="en-US" sz="3100" dirty="0">
                <a:latin typeface="KBScaredStraight" panose="02000603000000000000" pitchFamily="2" charset="0"/>
                <a:ea typeface="KBScaredStraight" panose="02000603000000000000" pitchFamily="2" charset="0"/>
              </a:rPr>
              <a:t> century in the Arabian Peninsula.</a:t>
            </a:r>
          </a:p>
          <a:p>
            <a:pPr marL="571500" indent="-571500">
              <a:buFont typeface="Arial" panose="020B0604020202020204" pitchFamily="34" charset="0"/>
              <a:buChar char="•"/>
            </a:pPr>
            <a:endParaRPr lang="en-US" sz="31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100" dirty="0">
                <a:latin typeface="KBScaredStraight" panose="02000603000000000000" pitchFamily="2" charset="0"/>
                <a:ea typeface="KBScaredStraight" panose="02000603000000000000" pitchFamily="2" charset="0"/>
              </a:rPr>
              <a:t>Today, Islam is the second largest religion in the world and has spread worldwide.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3135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32852" y="154110"/>
            <a:ext cx="3798277" cy="584775"/>
          </a:xfrm>
          <a:prstGeom prst="rect">
            <a:avLst/>
          </a:prstGeom>
          <a:noFill/>
        </p:spPr>
        <p:txBody>
          <a:bodyPr wrap="square" rtlCol="0">
            <a:spAutoFit/>
          </a:bodyPr>
          <a:lstStyle/>
          <a:p>
            <a:pPr algn="ctr"/>
            <a:r>
              <a:rPr lang="en-US" sz="3200" dirty="0">
                <a:effectLst/>
                <a:latin typeface="KBScaredStraight" panose="02000603000000000000" pitchFamily="2" charset="0"/>
                <a:ea typeface="KBScaredStraight" panose="02000603000000000000" pitchFamily="2" charset="0"/>
              </a:rPr>
              <a:t>Islam by Country</a:t>
            </a:r>
            <a:endParaRPr lang="en-US" sz="3200" dirty="0">
              <a:latin typeface="KBScaredStraight" panose="02000603000000000000" pitchFamily="2" charset="0"/>
              <a:ea typeface="KBScaredStraight" panose="02000603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8345"/>
            <a:ext cx="12192000" cy="562051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0952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Basic Beliefs</a:t>
            </a:r>
          </a:p>
        </p:txBody>
      </p:sp>
      <p:sp>
        <p:nvSpPr>
          <p:cNvPr id="8" name="TextBox 7"/>
          <p:cNvSpPr txBox="1"/>
          <p:nvPr/>
        </p:nvSpPr>
        <p:spPr>
          <a:xfrm>
            <a:off x="895642" y="1311573"/>
            <a:ext cx="10283482" cy="7171194"/>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Islam is based on the teachings of the prophet Muhammad.</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Muslims consider him to be the greatest prophet of their God, Allah.</a:t>
            </a:r>
          </a:p>
          <a:p>
            <a:pPr marL="1028700" lvl="1"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Muslims are monotheistic (believe in only one god). </a:t>
            </a:r>
          </a:p>
          <a:p>
            <a:pPr marL="571500"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They have a holy book called The Quran, which they believe is the word of Allah handed down by the angel Gabriel.</a:t>
            </a:r>
          </a:p>
          <a:p>
            <a:pPr marL="571500" indent="-5715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There are two types of Muslims: Sunni and Shi’ite.</a:t>
            </a:r>
          </a:p>
          <a:p>
            <a:pPr marL="1028700" lvl="1"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They disagree on the basic teachings of Islam and are often in conflict with one another.</a:t>
            </a:r>
          </a:p>
          <a:p>
            <a:pPr marL="1028700" lvl="1"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328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744" y="-2"/>
            <a:ext cx="8056256"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337625" y="731520"/>
            <a:ext cx="2686929" cy="2062103"/>
          </a:xfrm>
          <a:prstGeom prst="rect">
            <a:avLst/>
          </a:prstGeom>
          <a:noFill/>
        </p:spPr>
        <p:txBody>
          <a:bodyPr wrap="square" rtlCol="0">
            <a:spAutoFit/>
          </a:bodyPr>
          <a:lstStyle/>
          <a:p>
            <a:pPr algn="ctr"/>
            <a:r>
              <a:rPr lang="en-US" sz="3200" dirty="0">
                <a:latin typeface="KBScaredStraight" panose="02000603000000000000" pitchFamily="2" charset="0"/>
                <a:ea typeface="KBScaredStraight" panose="02000603000000000000" pitchFamily="2" charset="0"/>
              </a:rPr>
              <a:t>Muslim Men Reciting The Quran in Indonesia.</a:t>
            </a:r>
          </a:p>
        </p:txBody>
      </p:sp>
    </p:spTree>
    <p:extLst>
      <p:ext uri="{BB962C8B-B14F-4D97-AF65-F5344CB8AC3E}">
        <p14:creationId xmlns:p14="http://schemas.microsoft.com/office/powerpoint/2010/main" val="2028107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2500" y="0"/>
            <a:ext cx="10287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4205654" y="0"/>
            <a:ext cx="7033846" cy="523220"/>
          </a:xfrm>
          <a:prstGeom prst="rect">
            <a:avLst/>
          </a:prstGeom>
          <a:noFill/>
        </p:spPr>
        <p:txBody>
          <a:bodyPr wrap="square" rtlCol="0">
            <a:spAutoFit/>
          </a:bodyPr>
          <a:lstStyle/>
          <a:p>
            <a:pPr algn="ctr"/>
            <a:r>
              <a:rPr lang="en-US" sz="2800" dirty="0" err="1">
                <a:effectLst/>
                <a:latin typeface="KBScaredStraight" panose="02000603000000000000" pitchFamily="2" charset="0"/>
                <a:ea typeface="KBScaredStraight" panose="02000603000000000000" pitchFamily="2" charset="0"/>
              </a:rPr>
              <a:t>Jama</a:t>
            </a:r>
            <a:r>
              <a:rPr lang="en-US" sz="2800" dirty="0">
                <a:effectLst/>
                <a:latin typeface="KBScaredStraight" panose="02000603000000000000" pitchFamily="2" charset="0"/>
                <a:ea typeface="KBScaredStraight" panose="02000603000000000000" pitchFamily="2" charset="0"/>
              </a:rPr>
              <a:t> Masjid - India’s Largest Mosque</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13097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1" y="-5406"/>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4" y="105981"/>
            <a:ext cx="10400713" cy="830997"/>
          </a:xfrm>
          <a:prstGeom prst="rect">
            <a:avLst/>
          </a:prstGeom>
          <a:noFill/>
        </p:spPr>
        <p:txBody>
          <a:bodyPr wrap="square" lIns="91440" tIns="45720" rIns="91440" bIns="45720">
            <a:spAutoFit/>
          </a:bodyPr>
          <a:lstStyle/>
          <a:p>
            <a:pPr algn="ctr"/>
            <a:r>
              <a:rPr lang="en-US" sz="4800" b="1"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Creation Story &amp; Ganges Significance</a:t>
            </a:r>
            <a:endParaRPr lang="en-US" sz="4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nline Media 5" title="The Hindu Interpretation of Creation | The Story of God">
            <a:hlinkClick r:id="" action="ppaction://media"/>
            <a:extLst>
              <a:ext uri="{FF2B5EF4-FFF2-40B4-BE49-F238E27FC236}">
                <a16:creationId xmlns:a16="http://schemas.microsoft.com/office/drawing/2014/main" id="{AB0B81FB-9CCA-4141-B9C8-CA6229CC0A0C}"/>
              </a:ext>
            </a:extLst>
          </p:cNvPr>
          <p:cNvPicPr>
            <a:picLocks noRot="1" noChangeAspect="1"/>
          </p:cNvPicPr>
          <p:nvPr>
            <a:videoFile r:link="rId1"/>
          </p:nvPr>
        </p:nvPicPr>
        <p:blipFill>
          <a:blip r:embed="rId4"/>
          <a:stretch>
            <a:fillRect/>
          </a:stretch>
        </p:blipFill>
        <p:spPr>
          <a:xfrm>
            <a:off x="1848248" y="1446866"/>
            <a:ext cx="8495501" cy="4799958"/>
          </a:xfrm>
          <a:prstGeom prst="rect">
            <a:avLst/>
          </a:prstGeom>
        </p:spPr>
      </p:pic>
    </p:spTree>
    <p:extLst>
      <p:ext uri="{BB962C8B-B14F-4D97-AF65-F5344CB8AC3E}">
        <p14:creationId xmlns:p14="http://schemas.microsoft.com/office/powerpoint/2010/main" val="233783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323439"/>
          </a:xfrm>
          <a:prstGeom prst="rect">
            <a:avLst/>
          </a:prstGeom>
          <a:noFill/>
        </p:spPr>
        <p:txBody>
          <a:bodyPr wrap="square" lIns="91440" tIns="45720" rIns="91440" bIns="45720">
            <a:spAutoFit/>
          </a:bodyPr>
          <a:lstStyle/>
          <a:p>
            <a:pPr algn="ctr"/>
            <a:r>
              <a:rPr lang="en-US" sz="80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Five Pillars of Faith</a:t>
            </a:r>
          </a:p>
        </p:txBody>
      </p:sp>
      <p:sp>
        <p:nvSpPr>
          <p:cNvPr id="8" name="TextBox 7"/>
          <p:cNvSpPr txBox="1"/>
          <p:nvPr/>
        </p:nvSpPr>
        <p:spPr>
          <a:xfrm>
            <a:off x="895642" y="1311573"/>
            <a:ext cx="10283482" cy="5816977"/>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KBScaredStraight" panose="02000603000000000000" pitchFamily="2" charset="0"/>
                <a:ea typeface="KBScaredStraight" panose="02000603000000000000" pitchFamily="2" charset="0"/>
              </a:rPr>
              <a:t>Muslims practice what is known as the Five Pillars of Islam, which are obligations that each Muslim must follow.</a:t>
            </a:r>
          </a:p>
          <a:p>
            <a:pPr marL="571500" indent="-5715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a:p>
            <a:pPr marL="742950" indent="-742950">
              <a:buFont typeface="+mj-lt"/>
              <a:buAutoNum type="arabicPeriod"/>
            </a:pPr>
            <a:r>
              <a:rPr lang="en-US" sz="2800" dirty="0">
                <a:latin typeface="KBScaredStraight" panose="02000603000000000000" pitchFamily="2" charset="0"/>
                <a:ea typeface="KBScaredStraight" panose="02000603000000000000" pitchFamily="2" charset="0"/>
              </a:rPr>
              <a:t>Profession of faith – there is only one god and Muhammad is his messenger</a:t>
            </a:r>
          </a:p>
          <a:p>
            <a:pPr marL="742950" indent="-742950">
              <a:buFont typeface="+mj-lt"/>
              <a:buAutoNum type="arabicPeriod"/>
            </a:pPr>
            <a:r>
              <a:rPr lang="en-US" sz="2800" dirty="0">
                <a:latin typeface="KBScaredStraight" panose="02000603000000000000" pitchFamily="2" charset="0"/>
                <a:ea typeface="KBScaredStraight" panose="02000603000000000000" pitchFamily="2" charset="0"/>
              </a:rPr>
              <a:t>Pray five times a day facing the direction of Mecca (birthplace of Muhammad)</a:t>
            </a:r>
          </a:p>
          <a:p>
            <a:pPr marL="742950" indent="-742950">
              <a:buFont typeface="+mj-lt"/>
              <a:buAutoNum type="arabicPeriod"/>
            </a:pPr>
            <a:r>
              <a:rPr lang="en-US" sz="2800" dirty="0">
                <a:latin typeface="KBScaredStraight" panose="02000603000000000000" pitchFamily="2" charset="0"/>
                <a:ea typeface="KBScaredStraight" panose="02000603000000000000" pitchFamily="2" charset="0"/>
              </a:rPr>
              <a:t>Charity to the poor</a:t>
            </a:r>
          </a:p>
          <a:p>
            <a:pPr marL="742950" indent="-742950">
              <a:buFont typeface="+mj-lt"/>
              <a:buAutoNum type="arabicPeriod"/>
            </a:pPr>
            <a:r>
              <a:rPr lang="en-US" sz="2800" dirty="0">
                <a:latin typeface="KBScaredStraight" panose="02000603000000000000" pitchFamily="2" charset="0"/>
                <a:ea typeface="KBScaredStraight" panose="02000603000000000000" pitchFamily="2" charset="0"/>
              </a:rPr>
              <a:t>Fasting during the holy month of Ramadan</a:t>
            </a:r>
          </a:p>
          <a:p>
            <a:pPr marL="742950" indent="-742950">
              <a:buFont typeface="+mj-lt"/>
              <a:buAutoNum type="arabicPeriod"/>
            </a:pPr>
            <a:r>
              <a:rPr lang="en-US" sz="2800" dirty="0">
                <a:latin typeface="KBScaredStraight" panose="02000603000000000000" pitchFamily="2" charset="0"/>
                <a:ea typeface="KBScaredStraight" panose="02000603000000000000" pitchFamily="2" charset="0"/>
              </a:rPr>
              <a:t>Pilgrimage to Mecca at least once in a person’s lifetime</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734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8" name="Rectangle 7"/>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0575" y="0"/>
            <a:ext cx="9170849"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632852" y="154110"/>
            <a:ext cx="3798277" cy="1384995"/>
          </a:xfrm>
          <a:prstGeom prst="rect">
            <a:avLst/>
          </a:prstGeom>
          <a:noFill/>
        </p:spPr>
        <p:txBody>
          <a:bodyPr wrap="square" rtlCol="0">
            <a:spAutoFit/>
          </a:bodyPr>
          <a:lstStyle/>
          <a:p>
            <a:pPr algn="ctr"/>
            <a:r>
              <a:rPr lang="en-US" sz="2800" dirty="0">
                <a:effectLst/>
                <a:latin typeface="KBScaredStraight" panose="02000603000000000000" pitchFamily="2" charset="0"/>
                <a:ea typeface="KBScaredStraight" panose="02000603000000000000" pitchFamily="2" charset="0"/>
              </a:rPr>
              <a:t>The Kaaba, located in Mecca, is the center of Islam. </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16043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3"/>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Hist</a:t>
            </a:r>
            <a:r>
              <a:rPr lang="en-US" sz="8800" b="1"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ory of Hinduism</a:t>
            </a:r>
            <a:endPar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4" title="What Is The History of Hinduism?">
            <a:hlinkClick r:id="" action="ppaction://media"/>
            <a:extLst>
              <a:ext uri="{FF2B5EF4-FFF2-40B4-BE49-F238E27FC236}">
                <a16:creationId xmlns:a16="http://schemas.microsoft.com/office/drawing/2014/main" id="{B6EC2C6D-92EE-4798-9F5C-13774EA47042}"/>
              </a:ext>
            </a:extLst>
          </p:cNvPr>
          <p:cNvPicPr>
            <a:picLocks noRot="1" noChangeAspect="1"/>
          </p:cNvPicPr>
          <p:nvPr>
            <a:videoFile r:link="rId1"/>
          </p:nvPr>
        </p:nvPicPr>
        <p:blipFill>
          <a:blip r:embed="rId4"/>
          <a:stretch>
            <a:fillRect/>
          </a:stretch>
        </p:blipFill>
        <p:spPr>
          <a:xfrm>
            <a:off x="1876926" y="1370896"/>
            <a:ext cx="8955688" cy="5056904"/>
          </a:xfrm>
          <a:prstGeom prst="rect">
            <a:avLst/>
          </a:prstGeom>
        </p:spPr>
      </p:pic>
    </p:spTree>
    <p:extLst>
      <p:ext uri="{BB962C8B-B14F-4D97-AF65-F5344CB8AC3E}">
        <p14:creationId xmlns:p14="http://schemas.microsoft.com/office/powerpoint/2010/main" val="206361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332" y="-1"/>
            <a:ext cx="10396025" cy="6858001"/>
          </a:xfrm>
          <a:prstGeom prst="rect">
            <a:avLst/>
          </a:prstGeom>
          <a:solidFill>
            <a:srgbClr val="A5DEF1">
              <a:alpha val="97000"/>
            </a:srgb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95643" y="-75654"/>
            <a:ext cx="10400713" cy="1446550"/>
          </a:xfrm>
          <a:prstGeom prst="rect">
            <a:avLst/>
          </a:prstGeom>
          <a:noFill/>
        </p:spPr>
        <p:txBody>
          <a:bodyPr wrap="square" lIns="91440" tIns="45720" rIns="91440" bIns="45720">
            <a:spAutoFit/>
          </a:bodyPr>
          <a:lstStyle/>
          <a:p>
            <a:pPr algn="ctr"/>
            <a:r>
              <a:rPr lang="en-US" sz="8800" b="1" cap="none" spc="0" dirty="0">
                <a:ln w="28575">
                  <a:solidFill>
                    <a:sysClr val="windowText" lastClr="000000"/>
                  </a:solidFill>
                  <a:prstDash val="solid"/>
                </a:ln>
                <a:solidFill>
                  <a:srgbClr val="931A1D"/>
                </a:solidFill>
                <a:effectLst>
                  <a:outerShdw blurRad="38100" dist="22860" dir="5400000" algn="tl" rotWithShape="0">
                    <a:srgbClr val="000000">
                      <a:alpha val="30000"/>
                    </a:srgbClr>
                  </a:outerShdw>
                </a:effectLst>
                <a:latin typeface="KG Second Chances Solid" panose="02000000000000000000" pitchFamily="2" charset="0"/>
              </a:rPr>
              <a:t>Location</a:t>
            </a:r>
          </a:p>
        </p:txBody>
      </p:sp>
      <p:sp>
        <p:nvSpPr>
          <p:cNvPr id="8" name="TextBox 7"/>
          <p:cNvSpPr txBox="1"/>
          <p:nvPr/>
        </p:nvSpPr>
        <p:spPr>
          <a:xfrm>
            <a:off x="895642" y="1311573"/>
            <a:ext cx="10283482" cy="446276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Hinduism developed in </a:t>
            </a:r>
            <a:r>
              <a:rPr lang="en-US" sz="3600" dirty="0">
                <a:solidFill>
                  <a:srgbClr val="FF0000"/>
                </a:solidFill>
                <a:latin typeface="KBScaredStraight" panose="02000603000000000000" pitchFamily="2" charset="0"/>
                <a:ea typeface="KBScaredStraight" panose="02000603000000000000" pitchFamily="2" charset="0"/>
              </a:rPr>
              <a:t>India around 1500 BCE</a:t>
            </a:r>
            <a:r>
              <a:rPr lang="en-US" sz="3600" dirty="0">
                <a:latin typeface="KBScaredStraight" panose="02000603000000000000" pitchFamily="2" charset="0"/>
                <a:ea typeface="KBScaredStraight" panose="02000603000000000000" pitchFamily="2" charset="0"/>
              </a:rPr>
              <a:t>.</a:t>
            </a:r>
          </a:p>
          <a:p>
            <a:pPr marL="1028700" lvl="1"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It is one of the oldest religions in the world.</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Today, Hinduism is </a:t>
            </a:r>
            <a:r>
              <a:rPr lang="en-US" sz="3600" dirty="0">
                <a:solidFill>
                  <a:srgbClr val="FF0000"/>
                </a:solidFill>
                <a:latin typeface="KBScaredStraight" panose="02000603000000000000" pitchFamily="2" charset="0"/>
                <a:ea typeface="KBScaredStraight" panose="02000603000000000000" pitchFamily="2" charset="0"/>
              </a:rPr>
              <a:t>largely practiced in India </a:t>
            </a:r>
            <a:r>
              <a:rPr lang="en-US" sz="3600" dirty="0">
                <a:latin typeface="KBScaredStraight" panose="02000603000000000000" pitchFamily="2" charset="0"/>
                <a:ea typeface="KBScaredStraight" panose="02000603000000000000" pitchFamily="2" charset="0"/>
              </a:rPr>
              <a:t>where over 80% of Indians claim to be Hindu.</a:t>
            </a:r>
          </a:p>
          <a:p>
            <a:pPr marL="571500" indent="-5715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BScaredStraight" panose="02000603000000000000" pitchFamily="2" charset="0"/>
                <a:ea typeface="KBScaredStraight" panose="02000603000000000000" pitchFamily="2" charset="0"/>
              </a:rPr>
              <a:t>Hinduism is the </a:t>
            </a:r>
            <a:r>
              <a:rPr lang="en-US" sz="3600" dirty="0">
                <a:solidFill>
                  <a:srgbClr val="FF0000"/>
                </a:solidFill>
                <a:latin typeface="KBScaredStraight" panose="02000603000000000000" pitchFamily="2" charset="0"/>
                <a:ea typeface="KBScaredStraight" panose="02000603000000000000" pitchFamily="2" charset="0"/>
              </a:rPr>
              <a:t>third largest religion in the world</a:t>
            </a:r>
            <a:r>
              <a:rPr lang="en-US" sz="3600" dirty="0">
                <a:latin typeface="KBScaredStraight" panose="02000603000000000000" pitchFamily="2" charset="0"/>
                <a:ea typeface="KBScaredStraight" panose="02000603000000000000" pitchFamily="2" charset="0"/>
              </a:rPr>
              <a:t>, behind Christianity and Islam.</a:t>
            </a:r>
          </a:p>
          <a:p>
            <a:pPr marL="571500" indent="-571500">
              <a:buFont typeface="Arial" panose="020B0604020202020204" pitchFamily="34" charset="0"/>
              <a:buChar char="•"/>
            </a:pPr>
            <a:endParaRPr lang="en-US" sz="3600" dirty="0">
              <a:latin typeface="KBScaredStraight" panose="02000603000000000000" pitchFamily="2" charset="0"/>
              <a:ea typeface="KBScaredStraight" panose="02000603000000000000" pitchFamily="2" charset="0"/>
            </a:endParaRPr>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25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0" y="-1"/>
            <a:ext cx="12192000" cy="6858001"/>
          </a:xfrm>
          <a:prstGeom prst="rect">
            <a:avLst/>
          </a:prstGeom>
          <a:solidFill>
            <a:srgbClr val="931A1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68580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2493" y="0"/>
            <a:ext cx="9144000"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1674055" y="182880"/>
            <a:ext cx="9186203" cy="400110"/>
          </a:xfrm>
          <a:prstGeom prst="rect">
            <a:avLst/>
          </a:prstGeom>
          <a:noFill/>
        </p:spPr>
        <p:txBody>
          <a:bodyPr wrap="square" rtlCol="0">
            <a:spAutoFit/>
          </a:bodyPr>
          <a:lstStyle/>
          <a:p>
            <a:pPr algn="ctr"/>
            <a:r>
              <a:rPr lang="en-US" sz="2000" dirty="0">
                <a:latin typeface="KBScaredStraight" panose="02000603000000000000" pitchFamily="2" charset="0"/>
                <a:ea typeface="KBScaredStraight" panose="02000603000000000000" pitchFamily="2" charset="0"/>
              </a:rPr>
              <a:t>Akshardham Temple in Delhi – World’s Largest Hindu Temple</a:t>
            </a:r>
          </a:p>
        </p:txBody>
      </p:sp>
    </p:spTree>
    <p:extLst>
      <p:ext uri="{BB962C8B-B14F-4D97-AF65-F5344CB8AC3E}">
        <p14:creationId xmlns:p14="http://schemas.microsoft.com/office/powerpoint/2010/main" val="247950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f2d99d9e-4c67-41ea-ae20-43a7d969a0e9" xsi:nil="true"/>
    <Owner xmlns="f2d99d9e-4c67-41ea-ae20-43a7d969a0e9">
      <UserInfo>
        <DisplayName/>
        <AccountId xsi:nil="true"/>
        <AccountType/>
      </UserInfo>
    </Owner>
    <Students xmlns="f2d99d9e-4c67-41ea-ae20-43a7d969a0e9">
      <UserInfo>
        <DisplayName/>
        <AccountId xsi:nil="true"/>
        <AccountType/>
      </UserInfo>
    </Students>
    <Is_Collaboration_Space_Locked xmlns="f2d99d9e-4c67-41ea-ae20-43a7d969a0e9" xsi:nil="true"/>
    <CultureName xmlns="f2d99d9e-4c67-41ea-ae20-43a7d969a0e9" xsi:nil="true"/>
    <Distribution_Groups xmlns="f2d99d9e-4c67-41ea-ae20-43a7d969a0e9" xsi:nil="true"/>
    <Invited_Teachers xmlns="f2d99d9e-4c67-41ea-ae20-43a7d969a0e9" xsi:nil="true"/>
    <Invited_Students xmlns="f2d99d9e-4c67-41ea-ae20-43a7d969a0e9" xsi:nil="true"/>
    <Math_Settings xmlns="f2d99d9e-4c67-41ea-ae20-43a7d969a0e9" xsi:nil="true"/>
    <Teachers xmlns="f2d99d9e-4c67-41ea-ae20-43a7d969a0e9">
      <UserInfo>
        <DisplayName/>
        <AccountId xsi:nil="true"/>
        <AccountType/>
      </UserInfo>
    </Teachers>
    <TeamsChannelId xmlns="f2d99d9e-4c67-41ea-ae20-43a7d969a0e9" xsi:nil="true"/>
    <Self_Registration_Enabled xmlns="f2d99d9e-4c67-41ea-ae20-43a7d969a0e9" xsi:nil="true"/>
    <FolderType xmlns="f2d99d9e-4c67-41ea-ae20-43a7d969a0e9" xsi:nil="true"/>
    <AppVersion xmlns="f2d99d9e-4c67-41ea-ae20-43a7d969a0e9" xsi:nil="true"/>
    <LMS_Mappings xmlns="f2d99d9e-4c67-41ea-ae20-43a7d969a0e9" xsi:nil="true"/>
    <Templates xmlns="f2d99d9e-4c67-41ea-ae20-43a7d969a0e9" xsi:nil="true"/>
    <NotebookType xmlns="f2d99d9e-4c67-41ea-ae20-43a7d969a0e9" xsi:nil="true"/>
    <Student_Groups xmlns="f2d99d9e-4c67-41ea-ae20-43a7d969a0e9">
      <UserInfo>
        <DisplayName/>
        <AccountId xsi:nil="true"/>
        <AccountType/>
      </UserInfo>
    </Student_Groups>
    <IsNotebookLocked xmlns="f2d99d9e-4c67-41ea-ae20-43a7d969a0e9" xsi:nil="true"/>
    <DefaultSectionNames xmlns="f2d99d9e-4c67-41ea-ae20-43a7d969a0e9" xsi:nil="true"/>
    <Teams_Channel_Section_Location xmlns="f2d99d9e-4c67-41ea-ae20-43a7d969a0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7200C4137C7F488A03F7F4C393C69C" ma:contentTypeVersion="32" ma:contentTypeDescription="Create a new document." ma:contentTypeScope="" ma:versionID="c6717a9dc3c65bf6498273630563dcce">
  <xsd:schema xmlns:xsd="http://www.w3.org/2001/XMLSchema" xmlns:xs="http://www.w3.org/2001/XMLSchema" xmlns:p="http://schemas.microsoft.com/office/2006/metadata/properties" xmlns:ns2="f2d99d9e-4c67-41ea-ae20-43a7d969a0e9" xmlns:ns3="dc982109-1560-4ec2-a8e3-1f18f1f4ebfd" targetNamespace="http://schemas.microsoft.com/office/2006/metadata/properties" ma:root="true" ma:fieldsID="b94c08fe019c7b77919e6551cb08ec4f" ns2:_="" ns3:_="">
    <xsd:import namespace="f2d99d9e-4c67-41ea-ae20-43a7d969a0e9"/>
    <xsd:import namespace="dc982109-1560-4ec2-a8e3-1f18f1f4eb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d99d9e-4c67-41ea-ae20-43a7d969a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982109-1560-4ec2-a8e3-1f18f1f4eb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D9073C-1C7F-4B70-92AD-205DDDE3A6FE}">
  <ds:schemaRefs>
    <ds:schemaRef ds:uri="http://purl.org/dc/dcmitype/"/>
    <ds:schemaRef ds:uri="http://purl.org/dc/terms/"/>
    <ds:schemaRef ds:uri="http://schemas.microsoft.com/office/2006/metadata/properties"/>
    <ds:schemaRef ds:uri="http://schemas.microsoft.com/office/2006/documentManagement/types"/>
    <ds:schemaRef ds:uri="dc982109-1560-4ec2-a8e3-1f18f1f4ebfd"/>
    <ds:schemaRef ds:uri="f2d99d9e-4c67-41ea-ae20-43a7d969a0e9"/>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92797DD-FCE4-41F2-9430-493E5C666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d99d9e-4c67-41ea-ae20-43a7d969a0e9"/>
    <ds:schemaRef ds:uri="dc982109-1560-4ec2-a8e3-1f18f1f4eb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C30F0-0604-4B7C-9BBF-3337BA2BDB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4290</TotalTime>
  <Words>1946</Words>
  <Application>Microsoft Office PowerPoint</Application>
  <PresentationFormat>Widescreen</PresentationFormat>
  <Paragraphs>210</Paragraphs>
  <Slides>61</Slides>
  <Notes>0</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Calibri Light</vt:lpstr>
      <vt:lpstr>KBScaredStraight</vt:lpstr>
      <vt:lpstr>KG Second Chances Solid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Mary Denney</cp:lastModifiedBy>
  <cp:revision>110</cp:revision>
  <dcterms:created xsi:type="dcterms:W3CDTF">2013-10-28T01:52:50Z</dcterms:created>
  <dcterms:modified xsi:type="dcterms:W3CDTF">2021-03-23T23:26:24Z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0x0101009E7200C4137C7F488A03F7F4C393C69C</vt:lpwstr>
  </property>
</Properties>
</file>