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8" r:id="rId4"/>
    <p:sldId id="260" r:id="rId5"/>
    <p:sldId id="257" r:id="rId6"/>
    <p:sldId id="259" r:id="rId7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3DD3-56F8-4D6F-9AEF-F425743FAAAB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E1C4-4AE9-49A5-BDEC-B667AF858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2E84-63BA-4E3B-9364-8B2AD0ECA5A7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1149350"/>
            <a:ext cx="551815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D1C1-EBC3-43CA-A3BE-77B6E78F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88336E9-42AB-4BF1-8B97-564E78F529C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F982DF-E765-4F74-8FC7-3BF8023F3F38}" type="slidenum">
              <a:rPr lang="en-US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267"/>
            <a:ext cx="103632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BEFC3-D89B-4E9C-B1F9-56773D33C6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1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47F99-62A1-4370-AD1A-B925D9CFEF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0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4406265"/>
            <a:ext cx="103632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930" y="2906078"/>
            <a:ext cx="103632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B9EA7-5542-4401-92F0-0A04C1E770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2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0248"/>
            <a:ext cx="509016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0" y="1980248"/>
            <a:ext cx="509016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A661C-12FE-42BC-B580-9954DD337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6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478"/>
            <a:ext cx="5387340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558"/>
            <a:ext cx="5387340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56" y="1534478"/>
            <a:ext cx="5389244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56" y="2174558"/>
            <a:ext cx="5389244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C266B-E553-44D5-9BF7-33F788DD0D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29DFE-4E6C-4F27-A8EA-6156C75B23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0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9EE0B-E9DB-49C3-AA1D-D640EA08E8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83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2892"/>
            <a:ext cx="4011930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11" y="272892"/>
            <a:ext cx="6816090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465"/>
            <a:ext cx="4011930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98215-0234-4F8E-824B-A726019CED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7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70" y="4800600"/>
            <a:ext cx="73152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70" y="612934"/>
            <a:ext cx="73152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70" y="5367814"/>
            <a:ext cx="73152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6AB14-AF1F-46B1-B9DF-38F99FB57C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6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343ED-641F-49D1-B6D1-A94C0E6CBB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0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8648"/>
            <a:ext cx="2590800" cy="54878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8648"/>
            <a:ext cx="7589520" cy="54878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E6E1F-77BF-4534-9F79-16977EC700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6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3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9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A4B3-75C6-488E-98DC-7A792CE77671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49F4-20F4-4838-8274-4658A510A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8648"/>
            <a:ext cx="103632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0248"/>
            <a:ext cx="103632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7925"/>
            <a:ext cx="2541270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6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330" y="6247925"/>
            <a:ext cx="3863340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6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330" y="6247925"/>
            <a:ext cx="2543176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6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8BC0C-DD4F-4981-9363-4A2979EAE9A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Parliamentary &amp; Presidential</a:t>
            </a:r>
            <a:br>
              <a:rPr lang="en-US" dirty="0" smtClean="0"/>
            </a:br>
            <a:r>
              <a:rPr lang="en-US" dirty="0" smtClean="0"/>
              <a:t>DEMOCRACIES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we the people choose</a:t>
            </a:r>
          </a:p>
          <a:p>
            <a:r>
              <a:rPr lang="en-US" dirty="0" smtClean="0"/>
              <a:t>Legislatures and Executive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29765" y="441338"/>
            <a:ext cx="8332470" cy="109870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5040" b="1" u="sng" dirty="0">
                <a:solidFill>
                  <a:srgbClr val="04617B"/>
                </a:solidFill>
                <a:latin typeface="Arial" panose="020B0604020202020204" pitchFamily="34" charset="0"/>
              </a:rPr>
              <a:t>Presidential Democracy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021205" y="1635868"/>
            <a:ext cx="8149590" cy="11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2610" dirty="0">
                <a:solidFill>
                  <a:srgbClr val="000000"/>
                </a:solidFill>
                <a:latin typeface="Arial" panose="020B0604020202020204" pitchFamily="34" charset="0"/>
              </a:rPr>
              <a:t>Democratic form of government where the head of government </a:t>
            </a:r>
            <a:r>
              <a:rPr lang="en-US" altLang="en-US" sz="2610" dirty="0" smtClean="0">
                <a:solidFill>
                  <a:srgbClr val="000000"/>
                </a:solidFill>
                <a:latin typeface="Arial" panose="020B0604020202020204" pitchFamily="34" charset="0"/>
              </a:rPr>
              <a:t>(executive leader) is </a:t>
            </a:r>
            <a:r>
              <a:rPr lang="en-US" altLang="en-US" sz="2610" dirty="0">
                <a:solidFill>
                  <a:srgbClr val="000000"/>
                </a:solidFill>
                <a:latin typeface="Arial" panose="020B0604020202020204" pitchFamily="34" charset="0"/>
              </a:rPr>
              <a:t>directly elected and legislators are chosen in a different election.</a:t>
            </a:r>
          </a:p>
        </p:txBody>
      </p:sp>
      <p:pic>
        <p:nvPicPr>
          <p:cNvPr id="33797" name="Picture 6" descr="C:\Users\mvl15294\AppData\Local\Microsoft\Windows\Temporary Internet Files\Content.IE5\3YGYK12P\MC90014950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80" y="2880360"/>
            <a:ext cx="356616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2920" y="3291840"/>
            <a:ext cx="4286250" cy="1724108"/>
          </a:xfrm>
          <a:prstGeom prst="left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Separate </a:t>
            </a:r>
            <a:r>
              <a:rPr lang="en-US" sz="25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branches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(separate elections)</a:t>
            </a:r>
            <a:endParaRPr lang="en-US" sz="252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6959" y="5760720"/>
            <a:ext cx="2614613" cy="590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President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dirty="0" smtClean="0">
                <a:solidFill>
                  <a:srgbClr val="000000"/>
                </a:solidFill>
              </a:rPr>
              <a:t>Donald Trump</a:t>
            </a:r>
            <a:endParaRPr lang="en-US" sz="162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154" y="5969318"/>
            <a:ext cx="2614613" cy="72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Legislature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60" dirty="0">
                <a:solidFill>
                  <a:srgbClr val="000000"/>
                </a:solidFill>
              </a:rPr>
              <a:t>House of Representatives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60" dirty="0">
                <a:solidFill>
                  <a:srgbClr val="000000"/>
                </a:solidFill>
              </a:rPr>
              <a:t>Senate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041" y="3108730"/>
            <a:ext cx="192040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14400" y="229586"/>
            <a:ext cx="10363200" cy="1143000"/>
          </a:xfrm>
        </p:spPr>
        <p:txBody>
          <a:bodyPr/>
          <a:lstStyle/>
          <a:p>
            <a:r>
              <a:rPr lang="en-US" altLang="en-US" b="1" dirty="0" smtClean="0"/>
              <a:t>Presidential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6" y="1146962"/>
            <a:ext cx="7849590" cy="4114800"/>
          </a:xfrm>
        </p:spPr>
        <p:txBody>
          <a:bodyPr/>
          <a:lstStyle/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Is a </a:t>
            </a:r>
            <a:r>
              <a:rPr lang="en-US" altLang="en-US" sz="2600" b="1" dirty="0" smtClean="0">
                <a:solidFill>
                  <a:schemeClr val="accent3">
                    <a:lumMod val="10000"/>
                  </a:schemeClr>
                </a:solidFill>
              </a:rPr>
              <a:t>________________________________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(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citizens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vote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for people who do our voting for us)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Has a </a:t>
            </a:r>
            <a:r>
              <a:rPr lang="en-US" altLang="en-US" sz="2600" b="1" dirty="0" smtClean="0">
                <a:solidFill>
                  <a:schemeClr val="accent3">
                    <a:lumMod val="10000"/>
                  </a:schemeClr>
                </a:solidFill>
              </a:rPr>
              <a:t>________________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(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written set of laws)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Answers to the people (people have the power)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_________________ (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President) is elected by the </a:t>
            </a:r>
            <a:r>
              <a:rPr lang="en-US" altLang="en-US" sz="2600" u="sng" dirty="0" smtClean="0">
                <a:solidFill>
                  <a:schemeClr val="accent3">
                    <a:lumMod val="10000"/>
                  </a:schemeClr>
                </a:solidFill>
              </a:rPr>
              <a:t>___________</a:t>
            </a:r>
            <a:endParaRPr lang="en-US" altLang="en-US" sz="2600" u="sng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legislature has no part in selecting the executive leader (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</a:t>
            </a:r>
            <a:r>
              <a:rPr lang="en-US" altLang="en-US" sz="2600" b="1" dirty="0" smtClean="0">
                <a:solidFill>
                  <a:schemeClr val="accent3">
                    <a:lumMod val="10000"/>
                  </a:schemeClr>
                </a:solidFill>
              </a:rPr>
              <a:t>__________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choose the president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, </a:t>
            </a:r>
            <a:r>
              <a:rPr lang="en-US" altLang="en-US" sz="2600" b="1" dirty="0" smtClean="0">
                <a:solidFill>
                  <a:schemeClr val="accent3">
                    <a:lumMod val="10000"/>
                  </a:schemeClr>
                </a:solidFill>
              </a:rPr>
              <a:t>________________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)</a:t>
            </a:r>
            <a:endParaRPr lang="en-US" altLang="en-US" sz="26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</a:t>
            </a:r>
            <a:r>
              <a:rPr lang="en-US" altLang="en-US" sz="2600" b="1" dirty="0" smtClean="0">
                <a:solidFill>
                  <a:schemeClr val="accent3">
                    <a:lumMod val="10000"/>
                  </a:schemeClr>
                </a:solidFill>
              </a:rPr>
              <a:t>___________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 leader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can be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from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either party</a:t>
            </a:r>
          </a:p>
          <a:p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The citizens vote </a:t>
            </a:r>
            <a:r>
              <a:rPr lang="en-US" altLang="en-US" sz="2600" b="1" u="sng" dirty="0" smtClean="0">
                <a:solidFill>
                  <a:schemeClr val="accent3">
                    <a:lumMod val="10000"/>
                  </a:schemeClr>
                </a:solidFill>
              </a:rPr>
              <a:t>________</a:t>
            </a:r>
            <a:r>
              <a:rPr lang="en-US" altLang="en-US" sz="26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600" dirty="0" smtClean="0">
                <a:solidFill>
                  <a:schemeClr val="accent3">
                    <a:lumMod val="10000"/>
                  </a:schemeClr>
                </a:solidFill>
              </a:rPr>
              <a:t>(once for Executive and once for Legislative)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7904018" y="2002972"/>
            <a:ext cx="1447800" cy="4699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Executive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9885218" y="2002972"/>
            <a:ext cx="1600200" cy="457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Legislative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9047018" y="5279572"/>
            <a:ext cx="1295400" cy="4699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Citizens</a:t>
            </a: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 flipV="1">
            <a:off x="9732818" y="2536372"/>
            <a:ext cx="838200" cy="27432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 flipH="1" flipV="1">
            <a:off x="8666018" y="2536372"/>
            <a:ext cx="1066800" cy="27432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 rot="-25996494">
            <a:off x="9443100" y="3283292"/>
            <a:ext cx="112871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Elect</a:t>
            </a: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 rot="4247942">
            <a:off x="8945419" y="3399973"/>
            <a:ext cx="7524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Elect</a:t>
            </a:r>
          </a:p>
        </p:txBody>
      </p:sp>
    </p:spTree>
    <p:extLst>
      <p:ext uri="{BB962C8B-B14F-4D97-AF65-F5344CB8AC3E}">
        <p14:creationId xmlns:p14="http://schemas.microsoft.com/office/powerpoint/2010/main" val="17558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29765" y="555785"/>
            <a:ext cx="8332470" cy="109870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5040" b="1" u="sng">
                <a:solidFill>
                  <a:srgbClr val="04617B"/>
                </a:solidFill>
                <a:latin typeface="Arial" panose="020B0604020202020204" pitchFamily="34" charset="0"/>
              </a:rPr>
              <a:t>Parliamentary Democracy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998345" y="1760220"/>
            <a:ext cx="8149590" cy="140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Democratic form of government where the political party with the greatest representation in the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parliament (legislature)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forms the government. Its leader becomes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executive leader.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45" y="3444717"/>
            <a:ext cx="3686175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31932" y="5623560"/>
            <a:ext cx="2614613" cy="5909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Prime Minister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smtClean="0">
                <a:solidFill>
                  <a:srgbClr val="000000"/>
                </a:solidFill>
              </a:rPr>
              <a:t>Theresa May</a:t>
            </a:r>
            <a:endParaRPr lang="en-US" sz="162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820478"/>
            <a:ext cx="3669030" cy="1173861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Citizens vote for Parliament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Parliament </a:t>
            </a:r>
            <a:r>
              <a:rPr lang="en-US" sz="16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chooses Prime Minister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4127" y="6323647"/>
            <a:ext cx="2614613" cy="3416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20" b="1" dirty="0">
                <a:solidFill>
                  <a:srgbClr val="000000"/>
                </a:solidFill>
              </a:rPr>
              <a:t>Parliament</a:t>
            </a:r>
            <a:endParaRPr lang="en-US" sz="162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36" y="3128591"/>
            <a:ext cx="1932599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14400" y="291937"/>
            <a:ext cx="10363200" cy="1143000"/>
          </a:xfrm>
        </p:spPr>
        <p:txBody>
          <a:bodyPr/>
          <a:lstStyle/>
          <a:p>
            <a:r>
              <a:rPr lang="en-US" altLang="en-US" b="1" dirty="0" smtClean="0"/>
              <a:t>Parliamentary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244928"/>
            <a:ext cx="8348354" cy="4114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Is a Representative Democracy (the </a:t>
            </a:r>
            <a:r>
              <a:rPr lang="en-US" altLang="en-US" sz="2800" b="1" dirty="0" smtClean="0">
                <a:solidFill>
                  <a:schemeClr val="accent3">
                    <a:lumMod val="10000"/>
                  </a:schemeClr>
                </a:solidFill>
              </a:rPr>
              <a:t>__________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for </a:t>
            </a:r>
            <a:r>
              <a:rPr lang="en-US" altLang="en-US" sz="2800" b="1" dirty="0" smtClean="0">
                <a:solidFill>
                  <a:schemeClr val="accent3">
                    <a:lumMod val="10000"/>
                  </a:schemeClr>
                </a:solidFill>
              </a:rPr>
              <a:t>__________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who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do our voting for us)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Has a constitution (written set of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_________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  <a:endParaRPr lang="en-US" altLang="en-US" sz="28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Answers to the people (people have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the </a:t>
            </a:r>
            <a:r>
              <a:rPr lang="en-US" altLang="en-US" sz="2800" b="1" dirty="0" smtClean="0">
                <a:solidFill>
                  <a:schemeClr val="accent3">
                    <a:lumMod val="10000"/>
                  </a:schemeClr>
                </a:solidFill>
              </a:rPr>
              <a:t>______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  <a:endParaRPr lang="en-US" altLang="en-US" sz="2800" dirty="0" smtClean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____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political party (the executive leader and the legislature are from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the </a:t>
            </a:r>
            <a:r>
              <a:rPr lang="en-US" altLang="en-US" sz="2800" b="1" dirty="0" smtClean="0">
                <a:solidFill>
                  <a:schemeClr val="accent3">
                    <a:lumMod val="10000"/>
                  </a:schemeClr>
                </a:solidFill>
              </a:rPr>
              <a:t>_______	_______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party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)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The</a:t>
            </a:r>
            <a:r>
              <a:rPr lang="en-US" altLang="en-US" sz="2800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b="1" dirty="0" smtClean="0">
                <a:solidFill>
                  <a:schemeClr val="accent3">
                    <a:lumMod val="10000"/>
                  </a:schemeClr>
                </a:solidFill>
              </a:rPr>
              <a:t>_________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Leader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is from the majority party</a:t>
            </a:r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Executive leader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(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_____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called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a____________),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is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selected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by the legislature,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____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accent3">
                    <a:lumMod val="10000"/>
                  </a:schemeClr>
                </a:solidFill>
              </a:rPr>
              <a:t>by the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people</a:t>
            </a:r>
          </a:p>
          <a:p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The citizens vote </a:t>
            </a:r>
            <a:r>
              <a:rPr lang="en-US" altLang="en-US" sz="2800" u="sng" dirty="0" smtClean="0">
                <a:solidFill>
                  <a:schemeClr val="accent3">
                    <a:lumMod val="10000"/>
                  </a:schemeClr>
                </a:solidFill>
              </a:rPr>
              <a:t>________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altLang="en-US" sz="2800" dirty="0" smtClean="0">
                <a:solidFill>
                  <a:schemeClr val="accent3">
                    <a:lumMod val="10000"/>
                  </a:schemeClr>
                </a:solidFill>
              </a:rPr>
              <a:t>(for the legislature)</a:t>
            </a: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sz="2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dirty="0" smtClean="0">
              <a:solidFill>
                <a:schemeClr val="accent3">
                  <a:lumMod val="10000"/>
                </a:schemeClr>
              </a:solidFill>
            </a:endParaRPr>
          </a:p>
          <a:p>
            <a:endParaRPr lang="en-US" altLang="en-US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9601200" y="5072743"/>
            <a:ext cx="1371600" cy="457200"/>
          </a:xfrm>
          <a:prstGeom prst="rect">
            <a:avLst/>
          </a:prstGeom>
          <a:solidFill>
            <a:schemeClr val="hlink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Citizens</a:t>
            </a: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9601200" y="3472543"/>
            <a:ext cx="1676400" cy="457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Legislative</a:t>
            </a: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9601200" y="1796143"/>
            <a:ext cx="1600200" cy="457200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Executive</a:t>
            </a: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flipV="1">
            <a:off x="10287000" y="4082143"/>
            <a:ext cx="0" cy="9144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10287000" y="2329543"/>
            <a:ext cx="0" cy="1066800"/>
          </a:xfrm>
          <a:prstGeom prst="line">
            <a:avLst/>
          </a:prstGeom>
          <a:noFill/>
          <a:ln w="12700" cap="sq">
            <a:solidFill>
              <a:schemeClr val="accent5">
                <a:lumMod val="10000"/>
              </a:schemeClr>
            </a:solidFill>
            <a:miter lim="800000"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8383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 rot="16200000">
            <a:off x="9685338" y="4226606"/>
            <a:ext cx="838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Elect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 rot="16200000">
            <a:off x="9304338" y="2397806"/>
            <a:ext cx="14478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3331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243</Words>
  <Application>Microsoft Office PowerPoint</Application>
  <PresentationFormat>Widescreen</PresentationFormat>
  <Paragraphs>53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Default Design</vt:lpstr>
      <vt:lpstr>Parliamentary &amp; Presidential DEMOCRACIES</vt:lpstr>
      <vt:lpstr>Presidential Democracy</vt:lpstr>
      <vt:lpstr>Presidential Democracy</vt:lpstr>
      <vt:lpstr>Parliamentary Democracy</vt:lpstr>
      <vt:lpstr>Parliamentary Democracy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Mcanear</dc:creator>
  <cp:lastModifiedBy>Patrice Mcbean</cp:lastModifiedBy>
  <cp:revision>10</cp:revision>
  <cp:lastPrinted>2015-10-23T15:58:11Z</cp:lastPrinted>
  <dcterms:created xsi:type="dcterms:W3CDTF">2015-10-23T15:16:27Z</dcterms:created>
  <dcterms:modified xsi:type="dcterms:W3CDTF">2017-11-09T18:28:45Z</dcterms:modified>
</cp:coreProperties>
</file>