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5" r:id="rId3"/>
    <p:sldId id="279" r:id="rId4"/>
    <p:sldId id="257" r:id="rId5"/>
    <p:sldId id="258" r:id="rId6"/>
    <p:sldId id="259" r:id="rId7"/>
    <p:sldId id="260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67" r:id="rId16"/>
    <p:sldId id="275" r:id="rId17"/>
    <p:sldId id="273" r:id="rId18"/>
    <p:sldId id="274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75" d="100"/>
          <a:sy n="75" d="100"/>
        </p:scale>
        <p:origin x="90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51E87-4BE6-4A4E-A01D-571D9A3DD118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AF294-85C8-7140-9551-9CD7FEAE0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7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294-85C8-7140-9551-9CD7FEAE08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8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Kim_Il-sung_bibliography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reallifevillains.miraheze.org/wiki/Syngman_Rhe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-nocookie.com/embed/D8J4GtYSYbo?autoplay=1&amp;iv_load_policy=3&amp;loop=1&amp;modestbranding=1&amp;playlist=D8J4GtYSYb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-nocookie.com/embed/xuLHJzDINP8?autoplay=1&amp;iv_load_policy=3&amp;loop=1&amp;modestbranding=1&amp;playlist=xuLHJzDINP8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-nocookie.com/embed/7WapJczNfw8?autoplay=1&amp;iv_load_policy=3&amp;loop=1&amp;modestbranding=1&amp;playlist=7WapJczNfw8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ocialstudies/ushistory/koreanwa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-nocookie.com/embed/lo6x4eulY9g?autoplay=1&amp;iv_load_policy=3&amp;loop=1&amp;modestbranding=1&amp;playlist=lo6x4eulY9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ommons.wikimedia.org/wiki/File:Domino_theory.pn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foto.wuestenigel.com/domino-effec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5-29 at 4.10.4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38" y="2811718"/>
            <a:ext cx="6041650" cy="3388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117"/>
            <a:ext cx="7342188" cy="1021186"/>
          </a:xfrm>
        </p:spPr>
        <p:txBody>
          <a:bodyPr/>
          <a:lstStyle/>
          <a:p>
            <a:r>
              <a:rPr lang="en-US" dirty="0"/>
              <a:t>The Korean War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914400" y="1862667"/>
            <a:ext cx="7191218" cy="649771"/>
          </a:xfrm>
          <a:prstGeom prst="wedgeRectCallout">
            <a:avLst>
              <a:gd name="adj1" fmla="val 32883"/>
              <a:gd name="adj2" fmla="val 12955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American Typewriter"/>
                <a:cs typeface="American Typewriter"/>
              </a:rPr>
              <a:t>Understanding the Causes &amp; Outcomes</a:t>
            </a:r>
          </a:p>
        </p:txBody>
      </p:sp>
    </p:spTree>
    <p:extLst>
      <p:ext uri="{BB962C8B-B14F-4D97-AF65-F5344CB8AC3E}">
        <p14:creationId xmlns:p14="http://schemas.microsoft.com/office/powerpoint/2010/main" val="1849338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94378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caused the Korean War?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139" y="1331128"/>
            <a:ext cx="4092155" cy="5237958"/>
          </a:xfrm>
          <a:prstGeom prst="rect">
            <a:avLst/>
          </a:prstGeom>
          <a:ln>
            <a:solidFill>
              <a:srgbClr val="4B5A60"/>
            </a:solidFill>
          </a:ln>
        </p:spPr>
      </p:pic>
      <p:sp>
        <p:nvSpPr>
          <p:cNvPr id="5" name="Rectangular Callout 4"/>
          <p:cNvSpPr/>
          <p:nvPr/>
        </p:nvSpPr>
        <p:spPr>
          <a:xfrm>
            <a:off x="4956912" y="1495219"/>
            <a:ext cx="3711994" cy="943181"/>
          </a:xfrm>
          <a:prstGeom prst="wedgeRectCallout">
            <a:avLst>
              <a:gd name="adj1" fmla="val -63893"/>
              <a:gd name="adj2" fmla="val 86702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As expected (thanks to the Soviets), </a:t>
            </a:r>
            <a:r>
              <a:rPr lang="en-US" sz="1700" b="1" u="sng" dirty="0">
                <a:solidFill>
                  <a:srgbClr val="FF0000"/>
                </a:solidFill>
              </a:rPr>
              <a:t>Communism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0090"/>
                </a:solidFill>
              </a:rPr>
              <a:t>took hold in North Korea while. . . 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5382420" y="3577547"/>
            <a:ext cx="3286486" cy="704401"/>
          </a:xfrm>
          <a:prstGeom prst="wedgeRectCallout">
            <a:avLst>
              <a:gd name="adj1" fmla="val -62863"/>
              <a:gd name="adj2" fmla="val 82669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the United States supported </a:t>
            </a:r>
            <a:r>
              <a:rPr lang="en-US" sz="1700" b="1" u="sng" dirty="0">
                <a:solidFill>
                  <a:srgbClr val="FF0000"/>
                </a:solidFill>
              </a:rPr>
              <a:t>Capitalism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0090"/>
                </a:solidFill>
              </a:rPr>
              <a:t>in South Korea.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50630" y="1952602"/>
            <a:ext cx="3017844" cy="1087693"/>
          </a:xfrm>
          <a:prstGeom prst="wedgeRectCallout">
            <a:avLst>
              <a:gd name="adj1" fmla="val 64291"/>
              <a:gd name="adj2" fmla="val 47917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The Communist </a:t>
            </a:r>
            <a:r>
              <a:rPr lang="en-US" sz="1700" b="1" u="sng" dirty="0">
                <a:solidFill>
                  <a:srgbClr val="FF0000"/>
                </a:solidFill>
              </a:rPr>
              <a:t>dictator</a:t>
            </a:r>
            <a:r>
              <a:rPr lang="en-US" sz="1700" dirty="0">
                <a:solidFill>
                  <a:srgbClr val="000090"/>
                </a:solidFill>
              </a:rPr>
              <a:t>, Kim Il Sung, was loved and well </a:t>
            </a:r>
            <a:r>
              <a:rPr lang="en-US" sz="1700" b="1" u="sng" dirty="0">
                <a:solidFill>
                  <a:srgbClr val="FF0000"/>
                </a:solidFill>
              </a:rPr>
              <a:t>supported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0090"/>
                </a:solidFill>
              </a:rPr>
              <a:t>by the Soviets.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641804" y="4343394"/>
            <a:ext cx="3207878" cy="914856"/>
          </a:xfrm>
          <a:prstGeom prst="wedgeRectCallout">
            <a:avLst>
              <a:gd name="adj1" fmla="val 69399"/>
              <a:gd name="adj2" fmla="val 37469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The US supported </a:t>
            </a:r>
            <a:r>
              <a:rPr lang="en-US" sz="1700" b="1" u="sng" dirty="0" err="1">
                <a:solidFill>
                  <a:srgbClr val="FF0000"/>
                </a:solidFill>
              </a:rPr>
              <a:t>Syngman</a:t>
            </a:r>
            <a:r>
              <a:rPr lang="en-US" sz="1700" b="1" u="sng" dirty="0">
                <a:solidFill>
                  <a:srgbClr val="FF0000"/>
                </a:solidFill>
              </a:rPr>
              <a:t> Rhee </a:t>
            </a:r>
            <a:r>
              <a:rPr lang="en-US" sz="1700" dirty="0">
                <a:solidFill>
                  <a:srgbClr val="000090"/>
                </a:solidFill>
              </a:rPr>
              <a:t>to lead South Korea, despite his ineffectiveness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1173213" y="5790771"/>
            <a:ext cx="6859565" cy="780511"/>
          </a:xfrm>
          <a:prstGeom prst="wedgeRectCallout">
            <a:avLst>
              <a:gd name="adj1" fmla="val -1986"/>
              <a:gd name="adj2" fmla="val -96798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Rhee acted like an </a:t>
            </a:r>
            <a:r>
              <a:rPr lang="en-US" sz="1700" b="1" u="sng" dirty="0">
                <a:solidFill>
                  <a:srgbClr val="FF0000"/>
                </a:solidFill>
              </a:rPr>
              <a:t>authoritarian</a:t>
            </a:r>
            <a:r>
              <a:rPr lang="en-US" sz="1700" dirty="0">
                <a:solidFill>
                  <a:srgbClr val="000090"/>
                </a:solidFill>
              </a:rPr>
              <a:t>, frequently </a:t>
            </a:r>
            <a:r>
              <a:rPr lang="en-US" sz="1700" b="1" u="sng" dirty="0">
                <a:solidFill>
                  <a:srgbClr val="FF0000"/>
                </a:solidFill>
              </a:rPr>
              <a:t>provoked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0090"/>
                </a:solidFill>
              </a:rPr>
              <a:t>the North Koreans, and did little to help the war-torn South Koreans. So, why did the US stay with him?  </a:t>
            </a:r>
            <a:r>
              <a:rPr lang="en-US" sz="1700" b="1" u="sng" dirty="0">
                <a:solidFill>
                  <a:srgbClr val="000090"/>
                </a:solidFill>
              </a:rPr>
              <a:t>He was an </a:t>
            </a:r>
            <a:r>
              <a:rPr lang="en-US" sz="1700" b="1" u="sng" dirty="0">
                <a:solidFill>
                  <a:srgbClr val="FF0000"/>
                </a:solidFill>
              </a:rPr>
              <a:t>ardent</a:t>
            </a:r>
            <a:r>
              <a:rPr lang="en-US" sz="1700" b="1" u="sng" dirty="0">
                <a:solidFill>
                  <a:srgbClr val="000090"/>
                </a:solidFill>
              </a:rPr>
              <a:t> anti-Communist!</a:t>
            </a:r>
            <a:endParaRPr lang="en-US" sz="1700" dirty="0">
              <a:solidFill>
                <a:srgbClr val="00009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F3B750-E60F-4D33-9FDD-D7FFAAB41C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71562" y="2684449"/>
            <a:ext cx="1600012" cy="19684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9B5073-F603-49D6-9267-C365DB5D2E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043539" y="2547583"/>
            <a:ext cx="1526479" cy="18906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BBDEED-726C-4A1E-9D4A-62943E0BD816}"/>
              </a:ext>
            </a:extLst>
          </p:cNvPr>
          <p:cNvSpPr txBox="1"/>
          <p:nvPr/>
        </p:nvSpPr>
        <p:spPr>
          <a:xfrm>
            <a:off x="5891641" y="7017302"/>
            <a:ext cx="14488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en.wikipedia.org/wiki/Kim_Il-sung_bibliography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465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94378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caused the Korean War?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557" y="1517956"/>
            <a:ext cx="4092155" cy="5237958"/>
          </a:xfrm>
          <a:prstGeom prst="rect">
            <a:avLst/>
          </a:prstGeom>
          <a:ln>
            <a:solidFill>
              <a:srgbClr val="4B5A60"/>
            </a:solidFill>
          </a:ln>
        </p:spPr>
      </p:pic>
      <p:sp>
        <p:nvSpPr>
          <p:cNvPr id="5" name="Rectangular Callout 4"/>
          <p:cNvSpPr/>
          <p:nvPr/>
        </p:nvSpPr>
        <p:spPr>
          <a:xfrm>
            <a:off x="5104846" y="1368936"/>
            <a:ext cx="3711994" cy="662201"/>
          </a:xfrm>
          <a:prstGeom prst="wedgeRectCallout">
            <a:avLst>
              <a:gd name="adj1" fmla="val -47573"/>
              <a:gd name="adj2" fmla="val 85226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And then, on </a:t>
            </a:r>
            <a:r>
              <a:rPr lang="en-US" sz="1700" b="1" u="sng" dirty="0">
                <a:solidFill>
                  <a:srgbClr val="FF0000"/>
                </a:solidFill>
              </a:rPr>
              <a:t>June 25</a:t>
            </a:r>
            <a:r>
              <a:rPr lang="en-US" sz="1700" dirty="0">
                <a:solidFill>
                  <a:srgbClr val="000090"/>
                </a:solidFill>
              </a:rPr>
              <a:t>, 1950, North Korean forces invaded South Korea</a:t>
            </a:r>
            <a:r>
              <a:rPr lang="is-IS" sz="1700" dirty="0">
                <a:solidFill>
                  <a:srgbClr val="000090"/>
                </a:solidFill>
              </a:rPr>
              <a:t>…</a:t>
            </a:r>
            <a:endParaRPr lang="en-US" sz="1700" dirty="0">
              <a:solidFill>
                <a:srgbClr val="00009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50630" y="3495566"/>
            <a:ext cx="3017844" cy="1228910"/>
          </a:xfrm>
          <a:prstGeom prst="wedgeRectCallout">
            <a:avLst>
              <a:gd name="adj1" fmla="val 61577"/>
              <a:gd name="adj2" fmla="val 13344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b="1" u="sng" dirty="0">
                <a:solidFill>
                  <a:srgbClr val="FF0000"/>
                </a:solidFill>
              </a:rPr>
              <a:t>Border skirmishes </a:t>
            </a:r>
            <a:r>
              <a:rPr lang="en-US" sz="1700" dirty="0">
                <a:solidFill>
                  <a:srgbClr val="000090"/>
                </a:solidFill>
              </a:rPr>
              <a:t>were common along the 38</a:t>
            </a:r>
            <a:r>
              <a:rPr lang="en-US" sz="1700" baseline="30000" dirty="0">
                <a:solidFill>
                  <a:srgbClr val="000090"/>
                </a:solidFill>
              </a:rPr>
              <a:t>th</a:t>
            </a:r>
            <a:r>
              <a:rPr lang="en-US" sz="1700" dirty="0">
                <a:solidFill>
                  <a:srgbClr val="000090"/>
                </a:solidFill>
              </a:rPr>
              <a:t> parallel before war was official -- as many as </a:t>
            </a:r>
            <a:r>
              <a:rPr lang="en-US" sz="1700" b="1" u="sng" dirty="0">
                <a:solidFill>
                  <a:srgbClr val="FF0000"/>
                </a:solidFill>
              </a:rPr>
              <a:t>10,000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0090"/>
                </a:solidFill>
              </a:rPr>
              <a:t>soldiers were killed prior to 1950.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820" y="3772330"/>
            <a:ext cx="438567" cy="624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068" y="3612512"/>
            <a:ext cx="438567" cy="624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87" y="3495566"/>
            <a:ext cx="438567" cy="624436"/>
          </a:xfrm>
          <a:prstGeom prst="rect">
            <a:avLst/>
          </a:prstGeom>
        </p:spPr>
      </p:pic>
      <p:sp>
        <p:nvSpPr>
          <p:cNvPr id="19" name="Striped Right Arrow 18"/>
          <p:cNvSpPr/>
          <p:nvPr/>
        </p:nvSpPr>
        <p:spPr>
          <a:xfrm rot="4086005" flipV="1">
            <a:off x="3321484" y="3876267"/>
            <a:ext cx="1467169" cy="487470"/>
          </a:xfrm>
          <a:prstGeom prst="stripedRightArrow">
            <a:avLst>
              <a:gd name="adj1" fmla="val 35221"/>
              <a:gd name="adj2" fmla="val 8182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riped Right Arrow 19"/>
          <p:cNvSpPr/>
          <p:nvPr/>
        </p:nvSpPr>
        <p:spPr>
          <a:xfrm rot="4086005" flipV="1">
            <a:off x="3760050" y="3709184"/>
            <a:ext cx="1467169" cy="487470"/>
          </a:xfrm>
          <a:prstGeom prst="stripedRightArrow">
            <a:avLst>
              <a:gd name="adj1" fmla="val 35221"/>
              <a:gd name="adj2" fmla="val 8182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ular Callout 20"/>
          <p:cNvSpPr/>
          <p:nvPr/>
        </p:nvSpPr>
        <p:spPr>
          <a:xfrm>
            <a:off x="6085675" y="4529741"/>
            <a:ext cx="2731165" cy="1404229"/>
          </a:xfrm>
          <a:prstGeom prst="wedgeRectCallout">
            <a:avLst>
              <a:gd name="adj1" fmla="val -84572"/>
              <a:gd name="adj2" fmla="val -6566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US President Harry Truman quickly </a:t>
            </a:r>
            <a:r>
              <a:rPr lang="en-US" sz="1700" dirty="0">
                <a:solidFill>
                  <a:schemeClr val="tx1"/>
                </a:solidFill>
              </a:rPr>
              <a:t>dispatched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b="1" u="sng" dirty="0">
                <a:solidFill>
                  <a:srgbClr val="FF0000"/>
                </a:solidFill>
              </a:rPr>
              <a:t>air, land, and sea </a:t>
            </a:r>
            <a:r>
              <a:rPr lang="en-US" sz="1700" dirty="0">
                <a:solidFill>
                  <a:srgbClr val="000090"/>
                </a:solidFill>
              </a:rPr>
              <a:t>forces to aid the South Koreans.  The war had started.</a:t>
            </a:r>
          </a:p>
        </p:txBody>
      </p:sp>
    </p:spTree>
    <p:extLst>
      <p:ext uri="{BB962C8B-B14F-4D97-AF65-F5344CB8AC3E}">
        <p14:creationId xmlns:p14="http://schemas.microsoft.com/office/powerpoint/2010/main" val="162434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85123"/>
            <a:ext cx="7345362" cy="94378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were the major events of the war?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557" y="1501023"/>
            <a:ext cx="4092155" cy="5237958"/>
          </a:xfrm>
          <a:prstGeom prst="rect">
            <a:avLst/>
          </a:prstGeom>
          <a:ln>
            <a:solidFill>
              <a:srgbClr val="4B5A60"/>
            </a:solidFill>
          </a:ln>
        </p:spPr>
      </p:pic>
      <p:sp>
        <p:nvSpPr>
          <p:cNvPr id="7" name="Freeform 6"/>
          <p:cNvSpPr/>
          <p:nvPr/>
        </p:nvSpPr>
        <p:spPr>
          <a:xfrm>
            <a:off x="3086120" y="2089146"/>
            <a:ext cx="2348780" cy="4041748"/>
          </a:xfrm>
          <a:custGeom>
            <a:avLst/>
            <a:gdLst>
              <a:gd name="connsiteX0" fmla="*/ 396922 w 2199488"/>
              <a:gd name="connsiteY0" fmla="*/ 791964 h 4041748"/>
              <a:gd name="connsiteX1" fmla="*/ 260368 w 2199488"/>
              <a:gd name="connsiteY1" fmla="*/ 819273 h 4041748"/>
              <a:gd name="connsiteX2" fmla="*/ 219402 w 2199488"/>
              <a:gd name="connsiteY2" fmla="*/ 846582 h 4041748"/>
              <a:gd name="connsiteX3" fmla="*/ 137470 w 2199488"/>
              <a:gd name="connsiteY3" fmla="*/ 969473 h 4041748"/>
              <a:gd name="connsiteX4" fmla="*/ 110159 w 2199488"/>
              <a:gd name="connsiteY4" fmla="*/ 1010437 h 4041748"/>
              <a:gd name="connsiteX5" fmla="*/ 69193 w 2199488"/>
              <a:gd name="connsiteY5" fmla="*/ 1051401 h 4041748"/>
              <a:gd name="connsiteX6" fmla="*/ 14571 w 2199488"/>
              <a:gd name="connsiteY6" fmla="*/ 1133328 h 4041748"/>
              <a:gd name="connsiteX7" fmla="*/ 916 w 2199488"/>
              <a:gd name="connsiteY7" fmla="*/ 1174292 h 4041748"/>
              <a:gd name="connsiteX8" fmla="*/ 41882 w 2199488"/>
              <a:gd name="connsiteY8" fmla="*/ 1215255 h 4041748"/>
              <a:gd name="connsiteX9" fmla="*/ 82848 w 2199488"/>
              <a:gd name="connsiteY9" fmla="*/ 1228910 h 4041748"/>
              <a:gd name="connsiteX10" fmla="*/ 301334 w 2199488"/>
              <a:gd name="connsiteY10" fmla="*/ 1242564 h 4041748"/>
              <a:gd name="connsiteX11" fmla="*/ 342301 w 2199488"/>
              <a:gd name="connsiteY11" fmla="*/ 1256219 h 4041748"/>
              <a:gd name="connsiteX12" fmla="*/ 369611 w 2199488"/>
              <a:gd name="connsiteY12" fmla="*/ 1310837 h 4041748"/>
              <a:gd name="connsiteX13" fmla="*/ 410578 w 2199488"/>
              <a:gd name="connsiteY13" fmla="*/ 1392765 h 4041748"/>
              <a:gd name="connsiteX14" fmla="*/ 396922 w 2199488"/>
              <a:gd name="connsiteY14" fmla="*/ 1597583 h 4041748"/>
              <a:gd name="connsiteX15" fmla="*/ 410578 w 2199488"/>
              <a:gd name="connsiteY15" fmla="*/ 1665856 h 4041748"/>
              <a:gd name="connsiteX16" fmla="*/ 451544 w 2199488"/>
              <a:gd name="connsiteY16" fmla="*/ 1679510 h 4041748"/>
              <a:gd name="connsiteX17" fmla="*/ 478855 w 2199488"/>
              <a:gd name="connsiteY17" fmla="*/ 1720474 h 4041748"/>
              <a:gd name="connsiteX18" fmla="*/ 424233 w 2199488"/>
              <a:gd name="connsiteY18" fmla="*/ 1775092 h 4041748"/>
              <a:gd name="connsiteX19" fmla="*/ 328645 w 2199488"/>
              <a:gd name="connsiteY19" fmla="*/ 1911638 h 4041748"/>
              <a:gd name="connsiteX20" fmla="*/ 301334 w 2199488"/>
              <a:gd name="connsiteY20" fmla="*/ 1952601 h 4041748"/>
              <a:gd name="connsiteX21" fmla="*/ 260368 w 2199488"/>
              <a:gd name="connsiteY21" fmla="*/ 1979910 h 4041748"/>
              <a:gd name="connsiteX22" fmla="*/ 274024 w 2199488"/>
              <a:gd name="connsiteY22" fmla="*/ 2048183 h 4041748"/>
              <a:gd name="connsiteX23" fmla="*/ 355956 w 2199488"/>
              <a:gd name="connsiteY23" fmla="*/ 2102801 h 4041748"/>
              <a:gd name="connsiteX24" fmla="*/ 629064 w 2199488"/>
              <a:gd name="connsiteY24" fmla="*/ 2280311 h 4041748"/>
              <a:gd name="connsiteX25" fmla="*/ 710997 w 2199488"/>
              <a:gd name="connsiteY25" fmla="*/ 2307620 h 4041748"/>
              <a:gd name="connsiteX26" fmla="*/ 751963 w 2199488"/>
              <a:gd name="connsiteY26" fmla="*/ 2321274 h 4041748"/>
              <a:gd name="connsiteX27" fmla="*/ 792929 w 2199488"/>
              <a:gd name="connsiteY27" fmla="*/ 2334929 h 4041748"/>
              <a:gd name="connsiteX28" fmla="*/ 833895 w 2199488"/>
              <a:gd name="connsiteY28" fmla="*/ 2348583 h 4041748"/>
              <a:gd name="connsiteX29" fmla="*/ 888517 w 2199488"/>
              <a:gd name="connsiteY29" fmla="*/ 2430511 h 4041748"/>
              <a:gd name="connsiteX30" fmla="*/ 915828 w 2199488"/>
              <a:gd name="connsiteY30" fmla="*/ 2471474 h 4041748"/>
              <a:gd name="connsiteX31" fmla="*/ 929483 w 2199488"/>
              <a:gd name="connsiteY31" fmla="*/ 2512438 h 4041748"/>
              <a:gd name="connsiteX32" fmla="*/ 888517 w 2199488"/>
              <a:gd name="connsiteY32" fmla="*/ 2553402 h 4041748"/>
              <a:gd name="connsiteX33" fmla="*/ 833895 w 2199488"/>
              <a:gd name="connsiteY33" fmla="*/ 2635329 h 4041748"/>
              <a:gd name="connsiteX34" fmla="*/ 751963 w 2199488"/>
              <a:gd name="connsiteY34" fmla="*/ 2689947 h 4041748"/>
              <a:gd name="connsiteX35" fmla="*/ 738307 w 2199488"/>
              <a:gd name="connsiteY35" fmla="*/ 2730911 h 4041748"/>
              <a:gd name="connsiteX36" fmla="*/ 806584 w 2199488"/>
              <a:gd name="connsiteY36" fmla="*/ 2785529 h 4041748"/>
              <a:gd name="connsiteX37" fmla="*/ 820240 w 2199488"/>
              <a:gd name="connsiteY37" fmla="*/ 2840147 h 4041748"/>
              <a:gd name="connsiteX38" fmla="*/ 792929 w 2199488"/>
              <a:gd name="connsiteY38" fmla="*/ 3017656 h 4041748"/>
              <a:gd name="connsiteX39" fmla="*/ 820240 w 2199488"/>
              <a:gd name="connsiteY39" fmla="*/ 3113238 h 4041748"/>
              <a:gd name="connsiteX40" fmla="*/ 806584 w 2199488"/>
              <a:gd name="connsiteY40" fmla="*/ 3304402 h 4041748"/>
              <a:gd name="connsiteX41" fmla="*/ 792929 w 2199488"/>
              <a:gd name="connsiteY41" fmla="*/ 3345366 h 4041748"/>
              <a:gd name="connsiteX42" fmla="*/ 779274 w 2199488"/>
              <a:gd name="connsiteY42" fmla="*/ 3413639 h 4041748"/>
              <a:gd name="connsiteX43" fmla="*/ 765618 w 2199488"/>
              <a:gd name="connsiteY43" fmla="*/ 3645766 h 4041748"/>
              <a:gd name="connsiteX44" fmla="*/ 738307 w 2199488"/>
              <a:gd name="connsiteY44" fmla="*/ 3727693 h 4041748"/>
              <a:gd name="connsiteX45" fmla="*/ 751963 w 2199488"/>
              <a:gd name="connsiteY45" fmla="*/ 3891548 h 4041748"/>
              <a:gd name="connsiteX46" fmla="*/ 765618 w 2199488"/>
              <a:gd name="connsiteY46" fmla="*/ 3932512 h 4041748"/>
              <a:gd name="connsiteX47" fmla="*/ 888517 w 2199488"/>
              <a:gd name="connsiteY47" fmla="*/ 4000784 h 4041748"/>
              <a:gd name="connsiteX48" fmla="*/ 956794 w 2199488"/>
              <a:gd name="connsiteY48" fmla="*/ 4014439 h 4041748"/>
              <a:gd name="connsiteX49" fmla="*/ 997760 w 2199488"/>
              <a:gd name="connsiteY49" fmla="*/ 4028094 h 4041748"/>
              <a:gd name="connsiteX50" fmla="*/ 1066037 w 2199488"/>
              <a:gd name="connsiteY50" fmla="*/ 4041748 h 4041748"/>
              <a:gd name="connsiteX51" fmla="*/ 1284524 w 2199488"/>
              <a:gd name="connsiteY51" fmla="*/ 3946166 h 4041748"/>
              <a:gd name="connsiteX52" fmla="*/ 1284524 w 2199488"/>
              <a:gd name="connsiteY52" fmla="*/ 3946166 h 4041748"/>
              <a:gd name="connsiteX53" fmla="*/ 1421078 w 2199488"/>
              <a:gd name="connsiteY53" fmla="*/ 3905203 h 4041748"/>
              <a:gd name="connsiteX54" fmla="*/ 1462044 w 2199488"/>
              <a:gd name="connsiteY54" fmla="*/ 3891548 h 4041748"/>
              <a:gd name="connsiteX55" fmla="*/ 1571287 w 2199488"/>
              <a:gd name="connsiteY55" fmla="*/ 3877893 h 4041748"/>
              <a:gd name="connsiteX56" fmla="*/ 1653219 w 2199488"/>
              <a:gd name="connsiteY56" fmla="*/ 3836930 h 4041748"/>
              <a:gd name="connsiteX57" fmla="*/ 1680530 w 2199488"/>
              <a:gd name="connsiteY57" fmla="*/ 3795966 h 4041748"/>
              <a:gd name="connsiteX58" fmla="*/ 1721496 w 2199488"/>
              <a:gd name="connsiteY58" fmla="*/ 3659421 h 4041748"/>
              <a:gd name="connsiteX59" fmla="*/ 1680530 w 2199488"/>
              <a:gd name="connsiteY59" fmla="*/ 3481911 h 4041748"/>
              <a:gd name="connsiteX60" fmla="*/ 1639564 w 2199488"/>
              <a:gd name="connsiteY60" fmla="*/ 3454602 h 4041748"/>
              <a:gd name="connsiteX61" fmla="*/ 1612253 w 2199488"/>
              <a:gd name="connsiteY61" fmla="*/ 3413639 h 4041748"/>
              <a:gd name="connsiteX62" fmla="*/ 1598598 w 2199488"/>
              <a:gd name="connsiteY62" fmla="*/ 3372675 h 4041748"/>
              <a:gd name="connsiteX63" fmla="*/ 1612253 w 2199488"/>
              <a:gd name="connsiteY63" fmla="*/ 3304402 h 4041748"/>
              <a:gd name="connsiteX64" fmla="*/ 1694186 w 2199488"/>
              <a:gd name="connsiteY64" fmla="*/ 3236129 h 4041748"/>
              <a:gd name="connsiteX65" fmla="*/ 1735152 w 2199488"/>
              <a:gd name="connsiteY65" fmla="*/ 3195166 h 4041748"/>
              <a:gd name="connsiteX66" fmla="*/ 1776118 w 2199488"/>
              <a:gd name="connsiteY66" fmla="*/ 3140547 h 4041748"/>
              <a:gd name="connsiteX67" fmla="*/ 1817084 w 2199488"/>
              <a:gd name="connsiteY67" fmla="*/ 3099584 h 4041748"/>
              <a:gd name="connsiteX68" fmla="*/ 1844395 w 2199488"/>
              <a:gd name="connsiteY68" fmla="*/ 3058620 h 4041748"/>
              <a:gd name="connsiteX69" fmla="*/ 1885361 w 2199488"/>
              <a:gd name="connsiteY69" fmla="*/ 3044966 h 4041748"/>
              <a:gd name="connsiteX70" fmla="*/ 1912672 w 2199488"/>
              <a:gd name="connsiteY70" fmla="*/ 3017656 h 4041748"/>
              <a:gd name="connsiteX71" fmla="*/ 1953638 w 2199488"/>
              <a:gd name="connsiteY71" fmla="*/ 3004002 h 4041748"/>
              <a:gd name="connsiteX72" fmla="*/ 1994605 w 2199488"/>
              <a:gd name="connsiteY72" fmla="*/ 2976693 h 4041748"/>
              <a:gd name="connsiteX73" fmla="*/ 1926328 w 2199488"/>
              <a:gd name="connsiteY73" fmla="*/ 2430511 h 4041748"/>
              <a:gd name="connsiteX74" fmla="*/ 1912672 w 2199488"/>
              <a:gd name="connsiteY74" fmla="*/ 2389547 h 4041748"/>
              <a:gd name="connsiteX75" fmla="*/ 1871706 w 2199488"/>
              <a:gd name="connsiteY75" fmla="*/ 2362238 h 4041748"/>
              <a:gd name="connsiteX76" fmla="*/ 1830740 w 2199488"/>
              <a:gd name="connsiteY76" fmla="*/ 2266656 h 4041748"/>
              <a:gd name="connsiteX77" fmla="*/ 1803429 w 2199488"/>
              <a:gd name="connsiteY77" fmla="*/ 2184729 h 4041748"/>
              <a:gd name="connsiteX78" fmla="*/ 1789773 w 2199488"/>
              <a:gd name="connsiteY78" fmla="*/ 2130110 h 4041748"/>
              <a:gd name="connsiteX79" fmla="*/ 1762463 w 2199488"/>
              <a:gd name="connsiteY79" fmla="*/ 2089147 h 4041748"/>
              <a:gd name="connsiteX80" fmla="*/ 1721496 w 2199488"/>
              <a:gd name="connsiteY80" fmla="*/ 2007219 h 4041748"/>
              <a:gd name="connsiteX81" fmla="*/ 1653219 w 2199488"/>
              <a:gd name="connsiteY81" fmla="*/ 1870674 h 4041748"/>
              <a:gd name="connsiteX82" fmla="*/ 1612253 w 2199488"/>
              <a:gd name="connsiteY82" fmla="*/ 1829710 h 4041748"/>
              <a:gd name="connsiteX83" fmla="*/ 1516665 w 2199488"/>
              <a:gd name="connsiteY83" fmla="*/ 1706819 h 4041748"/>
              <a:gd name="connsiteX84" fmla="*/ 1352801 w 2199488"/>
              <a:gd name="connsiteY84" fmla="*/ 1624892 h 4041748"/>
              <a:gd name="connsiteX85" fmla="*/ 1311834 w 2199488"/>
              <a:gd name="connsiteY85" fmla="*/ 1611237 h 4041748"/>
              <a:gd name="connsiteX86" fmla="*/ 1284524 w 2199488"/>
              <a:gd name="connsiteY86" fmla="*/ 1570274 h 4041748"/>
              <a:gd name="connsiteX87" fmla="*/ 1257213 w 2199488"/>
              <a:gd name="connsiteY87" fmla="*/ 1461037 h 4041748"/>
              <a:gd name="connsiteX88" fmla="*/ 1270868 w 2199488"/>
              <a:gd name="connsiteY88" fmla="*/ 1297183 h 4041748"/>
              <a:gd name="connsiteX89" fmla="*/ 1298179 w 2199488"/>
              <a:gd name="connsiteY89" fmla="*/ 1242564 h 4041748"/>
              <a:gd name="connsiteX90" fmla="*/ 1311834 w 2199488"/>
              <a:gd name="connsiteY90" fmla="*/ 1201601 h 4041748"/>
              <a:gd name="connsiteX91" fmla="*/ 1434733 w 2199488"/>
              <a:gd name="connsiteY91" fmla="*/ 1133328 h 4041748"/>
              <a:gd name="connsiteX92" fmla="*/ 1516665 w 2199488"/>
              <a:gd name="connsiteY92" fmla="*/ 1092364 h 4041748"/>
              <a:gd name="connsiteX93" fmla="*/ 1735152 w 2199488"/>
              <a:gd name="connsiteY93" fmla="*/ 1078710 h 4041748"/>
              <a:gd name="connsiteX94" fmla="*/ 1776118 w 2199488"/>
              <a:gd name="connsiteY94" fmla="*/ 1065055 h 4041748"/>
              <a:gd name="connsiteX95" fmla="*/ 1803429 w 2199488"/>
              <a:gd name="connsiteY95" fmla="*/ 1024092 h 4041748"/>
              <a:gd name="connsiteX96" fmla="*/ 1871706 w 2199488"/>
              <a:gd name="connsiteY96" fmla="*/ 969473 h 4041748"/>
              <a:gd name="connsiteX97" fmla="*/ 1899017 w 2199488"/>
              <a:gd name="connsiteY97" fmla="*/ 928510 h 4041748"/>
              <a:gd name="connsiteX98" fmla="*/ 1939983 w 2199488"/>
              <a:gd name="connsiteY98" fmla="*/ 901201 h 4041748"/>
              <a:gd name="connsiteX99" fmla="*/ 1994605 w 2199488"/>
              <a:gd name="connsiteY99" fmla="*/ 819273 h 4041748"/>
              <a:gd name="connsiteX100" fmla="*/ 2021915 w 2199488"/>
              <a:gd name="connsiteY100" fmla="*/ 778310 h 4041748"/>
              <a:gd name="connsiteX101" fmla="*/ 2049226 w 2199488"/>
              <a:gd name="connsiteY101" fmla="*/ 655419 h 4041748"/>
              <a:gd name="connsiteX102" fmla="*/ 2035571 w 2199488"/>
              <a:gd name="connsiteY102" fmla="*/ 314055 h 4041748"/>
              <a:gd name="connsiteX103" fmla="*/ 2076537 w 2199488"/>
              <a:gd name="connsiteY103" fmla="*/ 286746 h 4041748"/>
              <a:gd name="connsiteX104" fmla="*/ 2103848 w 2199488"/>
              <a:gd name="connsiteY104" fmla="*/ 259436 h 4041748"/>
              <a:gd name="connsiteX105" fmla="*/ 2185780 w 2199488"/>
              <a:gd name="connsiteY105" fmla="*/ 204818 h 4041748"/>
              <a:gd name="connsiteX106" fmla="*/ 2199436 w 2199488"/>
              <a:gd name="connsiteY106" fmla="*/ 163855 h 4041748"/>
              <a:gd name="connsiteX107" fmla="*/ 2185780 w 2199488"/>
              <a:gd name="connsiteY107" fmla="*/ 40964 h 4041748"/>
              <a:gd name="connsiteX108" fmla="*/ 2144814 w 2199488"/>
              <a:gd name="connsiteY108" fmla="*/ 27309 h 4041748"/>
              <a:gd name="connsiteX109" fmla="*/ 1939983 w 2199488"/>
              <a:gd name="connsiteY109" fmla="*/ 0 h 4041748"/>
              <a:gd name="connsiteX110" fmla="*/ 1680530 w 2199488"/>
              <a:gd name="connsiteY110" fmla="*/ 13655 h 4041748"/>
              <a:gd name="connsiteX111" fmla="*/ 1584942 w 2199488"/>
              <a:gd name="connsiteY111" fmla="*/ 40964 h 4041748"/>
              <a:gd name="connsiteX112" fmla="*/ 1530321 w 2199488"/>
              <a:gd name="connsiteY112" fmla="*/ 163855 h 4041748"/>
              <a:gd name="connsiteX113" fmla="*/ 1489355 w 2199488"/>
              <a:gd name="connsiteY113" fmla="*/ 314055 h 4041748"/>
              <a:gd name="connsiteX114" fmla="*/ 1448388 w 2199488"/>
              <a:gd name="connsiteY114" fmla="*/ 341364 h 4041748"/>
              <a:gd name="connsiteX115" fmla="*/ 1257213 w 2199488"/>
              <a:gd name="connsiteY115" fmla="*/ 314055 h 4041748"/>
              <a:gd name="connsiteX116" fmla="*/ 1202591 w 2199488"/>
              <a:gd name="connsiteY116" fmla="*/ 273091 h 4041748"/>
              <a:gd name="connsiteX117" fmla="*/ 1175280 w 2199488"/>
              <a:gd name="connsiteY117" fmla="*/ 232127 h 4041748"/>
              <a:gd name="connsiteX118" fmla="*/ 1134314 w 2199488"/>
              <a:gd name="connsiteY118" fmla="*/ 204818 h 4041748"/>
              <a:gd name="connsiteX119" fmla="*/ 1052382 w 2199488"/>
              <a:gd name="connsiteY119" fmla="*/ 177509 h 4041748"/>
              <a:gd name="connsiteX120" fmla="*/ 915828 w 2199488"/>
              <a:gd name="connsiteY120" fmla="*/ 218473 h 4041748"/>
              <a:gd name="connsiteX121" fmla="*/ 874861 w 2199488"/>
              <a:gd name="connsiteY121" fmla="*/ 245782 h 4041748"/>
              <a:gd name="connsiteX122" fmla="*/ 847551 w 2199488"/>
              <a:gd name="connsiteY122" fmla="*/ 286746 h 4041748"/>
              <a:gd name="connsiteX123" fmla="*/ 806584 w 2199488"/>
              <a:gd name="connsiteY123" fmla="*/ 314055 h 4041748"/>
              <a:gd name="connsiteX124" fmla="*/ 751963 w 2199488"/>
              <a:gd name="connsiteY124" fmla="*/ 395982 h 4041748"/>
              <a:gd name="connsiteX125" fmla="*/ 724652 w 2199488"/>
              <a:gd name="connsiteY125" fmla="*/ 436946 h 4041748"/>
              <a:gd name="connsiteX126" fmla="*/ 683686 w 2199488"/>
              <a:gd name="connsiteY126" fmla="*/ 477909 h 4041748"/>
              <a:gd name="connsiteX127" fmla="*/ 656375 w 2199488"/>
              <a:gd name="connsiteY127" fmla="*/ 518873 h 4041748"/>
              <a:gd name="connsiteX128" fmla="*/ 574443 w 2199488"/>
              <a:gd name="connsiteY128" fmla="*/ 600800 h 4041748"/>
              <a:gd name="connsiteX129" fmla="*/ 560787 w 2199488"/>
              <a:gd name="connsiteY129" fmla="*/ 641764 h 4041748"/>
              <a:gd name="connsiteX130" fmla="*/ 478855 w 2199488"/>
              <a:gd name="connsiteY130" fmla="*/ 696382 h 4041748"/>
              <a:gd name="connsiteX131" fmla="*/ 451544 w 2199488"/>
              <a:gd name="connsiteY131" fmla="*/ 737346 h 4041748"/>
              <a:gd name="connsiteX132" fmla="*/ 369611 w 2199488"/>
              <a:gd name="connsiteY132" fmla="*/ 778310 h 4041748"/>
              <a:gd name="connsiteX133" fmla="*/ 342301 w 2199488"/>
              <a:gd name="connsiteY133" fmla="*/ 832928 h 404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2199488" h="4041748">
                <a:moveTo>
                  <a:pt x="396922" y="791964"/>
                </a:moveTo>
                <a:cubicBezTo>
                  <a:pt x="351404" y="801067"/>
                  <a:pt x="304735" y="805623"/>
                  <a:pt x="260368" y="819273"/>
                </a:cubicBezTo>
                <a:cubicBezTo>
                  <a:pt x="244682" y="824099"/>
                  <a:pt x="230209" y="834232"/>
                  <a:pt x="219402" y="846582"/>
                </a:cubicBezTo>
                <a:cubicBezTo>
                  <a:pt x="219398" y="846587"/>
                  <a:pt x="151127" y="948988"/>
                  <a:pt x="137470" y="969473"/>
                </a:cubicBezTo>
                <a:cubicBezTo>
                  <a:pt x="128366" y="983128"/>
                  <a:pt x="121764" y="998833"/>
                  <a:pt x="110159" y="1010437"/>
                </a:cubicBezTo>
                <a:cubicBezTo>
                  <a:pt x="96504" y="1024092"/>
                  <a:pt x="81049" y="1036158"/>
                  <a:pt x="69193" y="1051401"/>
                </a:cubicBezTo>
                <a:cubicBezTo>
                  <a:pt x="49041" y="1077309"/>
                  <a:pt x="14571" y="1133328"/>
                  <a:pt x="14571" y="1133328"/>
                </a:cubicBezTo>
                <a:cubicBezTo>
                  <a:pt x="10019" y="1146983"/>
                  <a:pt x="-3636" y="1160637"/>
                  <a:pt x="916" y="1174292"/>
                </a:cubicBezTo>
                <a:cubicBezTo>
                  <a:pt x="7023" y="1192612"/>
                  <a:pt x="25814" y="1204544"/>
                  <a:pt x="41882" y="1215255"/>
                </a:cubicBezTo>
                <a:cubicBezTo>
                  <a:pt x="53859" y="1223239"/>
                  <a:pt x="68533" y="1227403"/>
                  <a:pt x="82848" y="1228910"/>
                </a:cubicBezTo>
                <a:cubicBezTo>
                  <a:pt x="155418" y="1236548"/>
                  <a:pt x="228505" y="1238013"/>
                  <a:pt x="301334" y="1242564"/>
                </a:cubicBezTo>
                <a:cubicBezTo>
                  <a:pt x="314990" y="1247116"/>
                  <a:pt x="332122" y="1246041"/>
                  <a:pt x="342301" y="1256219"/>
                </a:cubicBezTo>
                <a:cubicBezTo>
                  <a:pt x="356695" y="1270612"/>
                  <a:pt x="359512" y="1293164"/>
                  <a:pt x="369611" y="1310837"/>
                </a:cubicBezTo>
                <a:cubicBezTo>
                  <a:pt x="411967" y="1384956"/>
                  <a:pt x="385540" y="1317657"/>
                  <a:pt x="410578" y="1392765"/>
                </a:cubicBezTo>
                <a:cubicBezTo>
                  <a:pt x="406026" y="1461038"/>
                  <a:pt x="396922" y="1529159"/>
                  <a:pt x="396922" y="1597583"/>
                </a:cubicBezTo>
                <a:cubicBezTo>
                  <a:pt x="396922" y="1620791"/>
                  <a:pt x="397704" y="1646546"/>
                  <a:pt x="410578" y="1665856"/>
                </a:cubicBezTo>
                <a:cubicBezTo>
                  <a:pt x="418563" y="1677832"/>
                  <a:pt x="437889" y="1674959"/>
                  <a:pt x="451544" y="1679510"/>
                </a:cubicBezTo>
                <a:cubicBezTo>
                  <a:pt x="460648" y="1693165"/>
                  <a:pt x="483364" y="1704694"/>
                  <a:pt x="478855" y="1720474"/>
                </a:cubicBezTo>
                <a:cubicBezTo>
                  <a:pt x="471781" y="1745231"/>
                  <a:pt x="441189" y="1755715"/>
                  <a:pt x="424233" y="1775092"/>
                </a:cubicBezTo>
                <a:cubicBezTo>
                  <a:pt x="395925" y="1807442"/>
                  <a:pt x="349232" y="1880760"/>
                  <a:pt x="328645" y="1911638"/>
                </a:cubicBezTo>
                <a:cubicBezTo>
                  <a:pt x="319541" y="1925292"/>
                  <a:pt x="314989" y="1943498"/>
                  <a:pt x="301334" y="1952601"/>
                </a:cubicBezTo>
                <a:lnTo>
                  <a:pt x="260368" y="1979910"/>
                </a:lnTo>
                <a:cubicBezTo>
                  <a:pt x="264920" y="2002668"/>
                  <a:pt x="259775" y="2029864"/>
                  <a:pt x="274024" y="2048183"/>
                </a:cubicBezTo>
                <a:cubicBezTo>
                  <a:pt x="294176" y="2074091"/>
                  <a:pt x="355956" y="2102801"/>
                  <a:pt x="355956" y="2102801"/>
                </a:cubicBezTo>
                <a:cubicBezTo>
                  <a:pt x="377931" y="2366490"/>
                  <a:pt x="313098" y="2242397"/>
                  <a:pt x="629064" y="2280311"/>
                </a:cubicBezTo>
                <a:cubicBezTo>
                  <a:pt x="657647" y="2283741"/>
                  <a:pt x="683686" y="2298517"/>
                  <a:pt x="710997" y="2307620"/>
                </a:cubicBezTo>
                <a:lnTo>
                  <a:pt x="751963" y="2321274"/>
                </a:lnTo>
                <a:lnTo>
                  <a:pt x="792929" y="2334929"/>
                </a:lnTo>
                <a:lnTo>
                  <a:pt x="833895" y="2348583"/>
                </a:lnTo>
                <a:lnTo>
                  <a:pt x="888517" y="2430511"/>
                </a:lnTo>
                <a:lnTo>
                  <a:pt x="915828" y="2471474"/>
                </a:lnTo>
                <a:cubicBezTo>
                  <a:pt x="920380" y="2485129"/>
                  <a:pt x="934035" y="2498783"/>
                  <a:pt x="929483" y="2512438"/>
                </a:cubicBezTo>
                <a:cubicBezTo>
                  <a:pt x="923376" y="2530758"/>
                  <a:pt x="900373" y="2538159"/>
                  <a:pt x="888517" y="2553402"/>
                </a:cubicBezTo>
                <a:cubicBezTo>
                  <a:pt x="868365" y="2579310"/>
                  <a:pt x="861205" y="2617123"/>
                  <a:pt x="833895" y="2635329"/>
                </a:cubicBezTo>
                <a:lnTo>
                  <a:pt x="751963" y="2689947"/>
                </a:lnTo>
                <a:cubicBezTo>
                  <a:pt x="747411" y="2703602"/>
                  <a:pt x="735941" y="2716713"/>
                  <a:pt x="738307" y="2730911"/>
                </a:cubicBezTo>
                <a:cubicBezTo>
                  <a:pt x="745574" y="2774509"/>
                  <a:pt x="774632" y="2774880"/>
                  <a:pt x="806584" y="2785529"/>
                </a:cubicBezTo>
                <a:cubicBezTo>
                  <a:pt x="811136" y="2803735"/>
                  <a:pt x="820240" y="2821381"/>
                  <a:pt x="820240" y="2840147"/>
                </a:cubicBezTo>
                <a:cubicBezTo>
                  <a:pt x="820240" y="2945752"/>
                  <a:pt x="816302" y="2947540"/>
                  <a:pt x="792929" y="3017656"/>
                </a:cubicBezTo>
                <a:cubicBezTo>
                  <a:pt x="802033" y="3049517"/>
                  <a:pt x="818664" y="3080140"/>
                  <a:pt x="820240" y="3113238"/>
                </a:cubicBezTo>
                <a:cubicBezTo>
                  <a:pt x="823279" y="3177049"/>
                  <a:pt x="814049" y="3240956"/>
                  <a:pt x="806584" y="3304402"/>
                </a:cubicBezTo>
                <a:cubicBezTo>
                  <a:pt x="804902" y="3318697"/>
                  <a:pt x="796420" y="3331402"/>
                  <a:pt x="792929" y="3345366"/>
                </a:cubicBezTo>
                <a:cubicBezTo>
                  <a:pt x="787300" y="3367881"/>
                  <a:pt x="783826" y="3390881"/>
                  <a:pt x="779274" y="3413639"/>
                </a:cubicBezTo>
                <a:cubicBezTo>
                  <a:pt x="774722" y="3491015"/>
                  <a:pt x="775644" y="3568908"/>
                  <a:pt x="765618" y="3645766"/>
                </a:cubicBezTo>
                <a:cubicBezTo>
                  <a:pt x="761894" y="3674311"/>
                  <a:pt x="738307" y="3727693"/>
                  <a:pt x="738307" y="3727693"/>
                </a:cubicBezTo>
                <a:cubicBezTo>
                  <a:pt x="742859" y="3782311"/>
                  <a:pt x="744719" y="3837221"/>
                  <a:pt x="751963" y="3891548"/>
                </a:cubicBezTo>
                <a:cubicBezTo>
                  <a:pt x="753865" y="3905815"/>
                  <a:pt x="755440" y="3922335"/>
                  <a:pt x="765618" y="3932512"/>
                </a:cubicBezTo>
                <a:cubicBezTo>
                  <a:pt x="799522" y="3966414"/>
                  <a:pt x="842726" y="3989337"/>
                  <a:pt x="888517" y="4000784"/>
                </a:cubicBezTo>
                <a:cubicBezTo>
                  <a:pt x="911034" y="4006413"/>
                  <a:pt x="934277" y="4008810"/>
                  <a:pt x="956794" y="4014439"/>
                </a:cubicBezTo>
                <a:cubicBezTo>
                  <a:pt x="970758" y="4017930"/>
                  <a:pt x="983796" y="4024603"/>
                  <a:pt x="997760" y="4028094"/>
                </a:cubicBezTo>
                <a:cubicBezTo>
                  <a:pt x="1020277" y="4033723"/>
                  <a:pt x="1043278" y="4037197"/>
                  <a:pt x="1066037" y="4041748"/>
                </a:cubicBezTo>
                <a:cubicBezTo>
                  <a:pt x="1241022" y="4024251"/>
                  <a:pt x="1170243" y="4060440"/>
                  <a:pt x="1284524" y="3946166"/>
                </a:cubicBezTo>
                <a:lnTo>
                  <a:pt x="1284524" y="3946166"/>
                </a:lnTo>
                <a:cubicBezTo>
                  <a:pt x="1479253" y="3881260"/>
                  <a:pt x="1276600" y="3946480"/>
                  <a:pt x="1421078" y="3905203"/>
                </a:cubicBezTo>
                <a:cubicBezTo>
                  <a:pt x="1434918" y="3901249"/>
                  <a:pt x="1447882" y="3894123"/>
                  <a:pt x="1462044" y="3891548"/>
                </a:cubicBezTo>
                <a:cubicBezTo>
                  <a:pt x="1498150" y="3884983"/>
                  <a:pt x="1534873" y="3882445"/>
                  <a:pt x="1571287" y="3877893"/>
                </a:cubicBezTo>
                <a:cubicBezTo>
                  <a:pt x="1604606" y="3866788"/>
                  <a:pt x="1626747" y="3863400"/>
                  <a:pt x="1653219" y="3836930"/>
                </a:cubicBezTo>
                <a:cubicBezTo>
                  <a:pt x="1664824" y="3825326"/>
                  <a:pt x="1673864" y="3810963"/>
                  <a:pt x="1680530" y="3795966"/>
                </a:cubicBezTo>
                <a:cubicBezTo>
                  <a:pt x="1699529" y="3753221"/>
                  <a:pt x="1710147" y="3704816"/>
                  <a:pt x="1721496" y="3659421"/>
                </a:cubicBezTo>
                <a:cubicBezTo>
                  <a:pt x="1714366" y="3588122"/>
                  <a:pt x="1730289" y="3531667"/>
                  <a:pt x="1680530" y="3481911"/>
                </a:cubicBezTo>
                <a:cubicBezTo>
                  <a:pt x="1668925" y="3470307"/>
                  <a:pt x="1653219" y="3463705"/>
                  <a:pt x="1639564" y="3454602"/>
                </a:cubicBezTo>
                <a:cubicBezTo>
                  <a:pt x="1630460" y="3440948"/>
                  <a:pt x="1619593" y="3428317"/>
                  <a:pt x="1612253" y="3413639"/>
                </a:cubicBezTo>
                <a:cubicBezTo>
                  <a:pt x="1605816" y="3400765"/>
                  <a:pt x="1598598" y="3387068"/>
                  <a:pt x="1598598" y="3372675"/>
                </a:cubicBezTo>
                <a:cubicBezTo>
                  <a:pt x="1598598" y="3349467"/>
                  <a:pt x="1601874" y="3325160"/>
                  <a:pt x="1612253" y="3304402"/>
                </a:cubicBezTo>
                <a:cubicBezTo>
                  <a:pt x="1629351" y="3270207"/>
                  <a:pt x="1667298" y="3258534"/>
                  <a:pt x="1694186" y="3236129"/>
                </a:cubicBezTo>
                <a:cubicBezTo>
                  <a:pt x="1709021" y="3223767"/>
                  <a:pt x="1722584" y="3209828"/>
                  <a:pt x="1735152" y="3195166"/>
                </a:cubicBezTo>
                <a:cubicBezTo>
                  <a:pt x="1749963" y="3177887"/>
                  <a:pt x="1761307" y="3157826"/>
                  <a:pt x="1776118" y="3140547"/>
                </a:cubicBezTo>
                <a:cubicBezTo>
                  <a:pt x="1788686" y="3125885"/>
                  <a:pt x="1804721" y="3114419"/>
                  <a:pt x="1817084" y="3099584"/>
                </a:cubicBezTo>
                <a:cubicBezTo>
                  <a:pt x="1827591" y="3086977"/>
                  <a:pt x="1831580" y="3068872"/>
                  <a:pt x="1844395" y="3058620"/>
                </a:cubicBezTo>
                <a:cubicBezTo>
                  <a:pt x="1855635" y="3049629"/>
                  <a:pt x="1871706" y="3049517"/>
                  <a:pt x="1885361" y="3044966"/>
                </a:cubicBezTo>
                <a:cubicBezTo>
                  <a:pt x="1894465" y="3035863"/>
                  <a:pt x="1901632" y="3024280"/>
                  <a:pt x="1912672" y="3017656"/>
                </a:cubicBezTo>
                <a:cubicBezTo>
                  <a:pt x="1925015" y="3010251"/>
                  <a:pt x="1940764" y="3010439"/>
                  <a:pt x="1953638" y="3004002"/>
                </a:cubicBezTo>
                <a:cubicBezTo>
                  <a:pt x="1968317" y="2996663"/>
                  <a:pt x="1980949" y="2985796"/>
                  <a:pt x="1994605" y="2976693"/>
                </a:cubicBezTo>
                <a:cubicBezTo>
                  <a:pt x="1956010" y="2320627"/>
                  <a:pt x="2038493" y="2682866"/>
                  <a:pt x="1926328" y="2430511"/>
                </a:cubicBezTo>
                <a:cubicBezTo>
                  <a:pt x="1920482" y="2417358"/>
                  <a:pt x="1921664" y="2400786"/>
                  <a:pt x="1912672" y="2389547"/>
                </a:cubicBezTo>
                <a:cubicBezTo>
                  <a:pt x="1902419" y="2376732"/>
                  <a:pt x="1885361" y="2371341"/>
                  <a:pt x="1871706" y="2362238"/>
                </a:cubicBezTo>
                <a:cubicBezTo>
                  <a:pt x="1835586" y="2217763"/>
                  <a:pt x="1884626" y="2387891"/>
                  <a:pt x="1830740" y="2266656"/>
                </a:cubicBezTo>
                <a:cubicBezTo>
                  <a:pt x="1819048" y="2240351"/>
                  <a:pt x="1810411" y="2212656"/>
                  <a:pt x="1803429" y="2184729"/>
                </a:cubicBezTo>
                <a:cubicBezTo>
                  <a:pt x="1798877" y="2166523"/>
                  <a:pt x="1797166" y="2147359"/>
                  <a:pt x="1789773" y="2130110"/>
                </a:cubicBezTo>
                <a:cubicBezTo>
                  <a:pt x="1783308" y="2115026"/>
                  <a:pt x="1769802" y="2103825"/>
                  <a:pt x="1762463" y="2089147"/>
                </a:cubicBezTo>
                <a:cubicBezTo>
                  <a:pt x="1705929" y="1976085"/>
                  <a:pt x="1799763" y="2124612"/>
                  <a:pt x="1721496" y="2007219"/>
                </a:cubicBezTo>
                <a:cubicBezTo>
                  <a:pt x="1693685" y="1923788"/>
                  <a:pt x="1706165" y="1932440"/>
                  <a:pt x="1653219" y="1870674"/>
                </a:cubicBezTo>
                <a:cubicBezTo>
                  <a:pt x="1640651" y="1856012"/>
                  <a:pt x="1624109" y="1844953"/>
                  <a:pt x="1612253" y="1829710"/>
                </a:cubicBezTo>
                <a:cubicBezTo>
                  <a:pt x="1567075" y="1771627"/>
                  <a:pt x="1568983" y="1747508"/>
                  <a:pt x="1516665" y="1706819"/>
                </a:cubicBezTo>
                <a:cubicBezTo>
                  <a:pt x="1437250" y="1645056"/>
                  <a:pt x="1442655" y="1654842"/>
                  <a:pt x="1352801" y="1624892"/>
                </a:cubicBezTo>
                <a:lnTo>
                  <a:pt x="1311834" y="1611237"/>
                </a:lnTo>
                <a:cubicBezTo>
                  <a:pt x="1302731" y="1597583"/>
                  <a:pt x="1291863" y="1584952"/>
                  <a:pt x="1284524" y="1570274"/>
                </a:cubicBezTo>
                <a:cubicBezTo>
                  <a:pt x="1270526" y="1542279"/>
                  <a:pt x="1262408" y="1487011"/>
                  <a:pt x="1257213" y="1461037"/>
                </a:cubicBezTo>
                <a:cubicBezTo>
                  <a:pt x="1261765" y="1406419"/>
                  <a:pt x="1260767" y="1351051"/>
                  <a:pt x="1270868" y="1297183"/>
                </a:cubicBezTo>
                <a:cubicBezTo>
                  <a:pt x="1274619" y="1277176"/>
                  <a:pt x="1290160" y="1261274"/>
                  <a:pt x="1298179" y="1242564"/>
                </a:cubicBezTo>
                <a:cubicBezTo>
                  <a:pt x="1303849" y="1229335"/>
                  <a:pt x="1301656" y="1211778"/>
                  <a:pt x="1311834" y="1201601"/>
                </a:cubicBezTo>
                <a:cubicBezTo>
                  <a:pt x="1397943" y="1115498"/>
                  <a:pt x="1366049" y="1167668"/>
                  <a:pt x="1434733" y="1133328"/>
                </a:cubicBezTo>
                <a:cubicBezTo>
                  <a:pt x="1472784" y="1114304"/>
                  <a:pt x="1473191" y="1096940"/>
                  <a:pt x="1516665" y="1092364"/>
                </a:cubicBezTo>
                <a:cubicBezTo>
                  <a:pt x="1589235" y="1084726"/>
                  <a:pt x="1662323" y="1083261"/>
                  <a:pt x="1735152" y="1078710"/>
                </a:cubicBezTo>
                <a:cubicBezTo>
                  <a:pt x="1748807" y="1074158"/>
                  <a:pt x="1764878" y="1074046"/>
                  <a:pt x="1776118" y="1065055"/>
                </a:cubicBezTo>
                <a:cubicBezTo>
                  <a:pt x="1788933" y="1054804"/>
                  <a:pt x="1793177" y="1036906"/>
                  <a:pt x="1803429" y="1024092"/>
                </a:cubicBezTo>
                <a:cubicBezTo>
                  <a:pt x="1825668" y="996295"/>
                  <a:pt x="1841286" y="989752"/>
                  <a:pt x="1871706" y="969473"/>
                </a:cubicBezTo>
                <a:cubicBezTo>
                  <a:pt x="1880810" y="955819"/>
                  <a:pt x="1887412" y="940114"/>
                  <a:pt x="1899017" y="928510"/>
                </a:cubicBezTo>
                <a:cubicBezTo>
                  <a:pt x="1910622" y="916906"/>
                  <a:pt x="1929176" y="913551"/>
                  <a:pt x="1939983" y="901201"/>
                </a:cubicBezTo>
                <a:cubicBezTo>
                  <a:pt x="1961597" y="876500"/>
                  <a:pt x="1976398" y="846582"/>
                  <a:pt x="1994605" y="819273"/>
                </a:cubicBezTo>
                <a:lnTo>
                  <a:pt x="2021915" y="778310"/>
                </a:lnTo>
                <a:cubicBezTo>
                  <a:pt x="2027182" y="757243"/>
                  <a:pt x="2049226" y="672757"/>
                  <a:pt x="2049226" y="655419"/>
                </a:cubicBezTo>
                <a:cubicBezTo>
                  <a:pt x="2049226" y="541540"/>
                  <a:pt x="2040123" y="427843"/>
                  <a:pt x="2035571" y="314055"/>
                </a:cubicBezTo>
                <a:cubicBezTo>
                  <a:pt x="2049226" y="304952"/>
                  <a:pt x="2063722" y="296998"/>
                  <a:pt x="2076537" y="286746"/>
                </a:cubicBezTo>
                <a:cubicBezTo>
                  <a:pt x="2086590" y="278704"/>
                  <a:pt x="2093548" y="267160"/>
                  <a:pt x="2103848" y="259436"/>
                </a:cubicBezTo>
                <a:cubicBezTo>
                  <a:pt x="2130107" y="239743"/>
                  <a:pt x="2185780" y="204818"/>
                  <a:pt x="2185780" y="204818"/>
                </a:cubicBezTo>
                <a:cubicBezTo>
                  <a:pt x="2190332" y="191164"/>
                  <a:pt x="2199436" y="178248"/>
                  <a:pt x="2199436" y="163855"/>
                </a:cubicBezTo>
                <a:cubicBezTo>
                  <a:pt x="2199436" y="122639"/>
                  <a:pt x="2201088" y="79232"/>
                  <a:pt x="2185780" y="40964"/>
                </a:cubicBezTo>
                <a:cubicBezTo>
                  <a:pt x="2180434" y="27600"/>
                  <a:pt x="2158865" y="30431"/>
                  <a:pt x="2144814" y="27309"/>
                </a:cubicBezTo>
                <a:cubicBezTo>
                  <a:pt x="2083528" y="13691"/>
                  <a:pt x="1999137" y="6572"/>
                  <a:pt x="1939983" y="0"/>
                </a:cubicBezTo>
                <a:cubicBezTo>
                  <a:pt x="1853499" y="4552"/>
                  <a:pt x="1766808" y="6153"/>
                  <a:pt x="1680530" y="13655"/>
                </a:cubicBezTo>
                <a:cubicBezTo>
                  <a:pt x="1657329" y="15672"/>
                  <a:pt x="1608904" y="32977"/>
                  <a:pt x="1584942" y="40964"/>
                </a:cubicBezTo>
                <a:cubicBezTo>
                  <a:pt x="1552250" y="89999"/>
                  <a:pt x="1544251" y="94213"/>
                  <a:pt x="1530321" y="163855"/>
                </a:cubicBezTo>
                <a:cubicBezTo>
                  <a:pt x="1522523" y="202840"/>
                  <a:pt x="1509735" y="281449"/>
                  <a:pt x="1489355" y="314055"/>
                </a:cubicBezTo>
                <a:cubicBezTo>
                  <a:pt x="1480656" y="327972"/>
                  <a:pt x="1462044" y="332261"/>
                  <a:pt x="1448388" y="341364"/>
                </a:cubicBezTo>
                <a:cubicBezTo>
                  <a:pt x="1437301" y="340356"/>
                  <a:pt x="1301942" y="339612"/>
                  <a:pt x="1257213" y="314055"/>
                </a:cubicBezTo>
                <a:cubicBezTo>
                  <a:pt x="1237453" y="302764"/>
                  <a:pt x="1218684" y="289183"/>
                  <a:pt x="1202591" y="273091"/>
                </a:cubicBezTo>
                <a:cubicBezTo>
                  <a:pt x="1190986" y="261487"/>
                  <a:pt x="1186885" y="243731"/>
                  <a:pt x="1175280" y="232127"/>
                </a:cubicBezTo>
                <a:cubicBezTo>
                  <a:pt x="1163675" y="220523"/>
                  <a:pt x="1149311" y="211483"/>
                  <a:pt x="1134314" y="204818"/>
                </a:cubicBezTo>
                <a:cubicBezTo>
                  <a:pt x="1108007" y="193127"/>
                  <a:pt x="1052382" y="177509"/>
                  <a:pt x="1052382" y="177509"/>
                </a:cubicBezTo>
                <a:cubicBezTo>
                  <a:pt x="1021849" y="185142"/>
                  <a:pt x="935775" y="205176"/>
                  <a:pt x="915828" y="218473"/>
                </a:cubicBezTo>
                <a:lnTo>
                  <a:pt x="874861" y="245782"/>
                </a:lnTo>
                <a:cubicBezTo>
                  <a:pt x="865758" y="259437"/>
                  <a:pt x="859156" y="275142"/>
                  <a:pt x="847551" y="286746"/>
                </a:cubicBezTo>
                <a:cubicBezTo>
                  <a:pt x="835946" y="298350"/>
                  <a:pt x="817392" y="301704"/>
                  <a:pt x="806584" y="314055"/>
                </a:cubicBezTo>
                <a:cubicBezTo>
                  <a:pt x="784970" y="338755"/>
                  <a:pt x="770170" y="368673"/>
                  <a:pt x="751963" y="395982"/>
                </a:cubicBezTo>
                <a:cubicBezTo>
                  <a:pt x="742859" y="409637"/>
                  <a:pt x="736257" y="425342"/>
                  <a:pt x="724652" y="436946"/>
                </a:cubicBezTo>
                <a:cubicBezTo>
                  <a:pt x="710997" y="450600"/>
                  <a:pt x="696049" y="463074"/>
                  <a:pt x="683686" y="477909"/>
                </a:cubicBezTo>
                <a:cubicBezTo>
                  <a:pt x="673179" y="490516"/>
                  <a:pt x="667278" y="506607"/>
                  <a:pt x="656375" y="518873"/>
                </a:cubicBezTo>
                <a:cubicBezTo>
                  <a:pt x="630715" y="547739"/>
                  <a:pt x="574443" y="600800"/>
                  <a:pt x="574443" y="600800"/>
                </a:cubicBezTo>
                <a:cubicBezTo>
                  <a:pt x="569891" y="614455"/>
                  <a:pt x="570965" y="631587"/>
                  <a:pt x="560787" y="641764"/>
                </a:cubicBezTo>
                <a:cubicBezTo>
                  <a:pt x="537577" y="664972"/>
                  <a:pt x="478855" y="696382"/>
                  <a:pt x="478855" y="696382"/>
                </a:cubicBezTo>
                <a:cubicBezTo>
                  <a:pt x="469751" y="710037"/>
                  <a:pt x="463149" y="725742"/>
                  <a:pt x="451544" y="737346"/>
                </a:cubicBezTo>
                <a:cubicBezTo>
                  <a:pt x="425073" y="763816"/>
                  <a:pt x="402929" y="767205"/>
                  <a:pt x="369611" y="778310"/>
                </a:cubicBezTo>
                <a:cubicBezTo>
                  <a:pt x="353920" y="825380"/>
                  <a:pt x="366133" y="809096"/>
                  <a:pt x="342301" y="832928"/>
                </a:cubicBezTo>
              </a:path>
            </a:pathLst>
          </a:custGeom>
          <a:solidFill>
            <a:srgbClr val="FF0000">
              <a:alpha val="73000"/>
            </a:srgb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953756" y="3600218"/>
            <a:ext cx="3015484" cy="1438313"/>
          </a:xfrm>
          <a:prstGeom prst="wedgeRectCallout">
            <a:avLst>
              <a:gd name="adj1" fmla="val -78308"/>
              <a:gd name="adj2" fmla="val 76432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The United States responded by sending over </a:t>
            </a:r>
            <a:r>
              <a:rPr lang="en-US" sz="1700" b="1" u="sng" dirty="0">
                <a:solidFill>
                  <a:srgbClr val="FF0000"/>
                </a:solidFill>
              </a:rPr>
              <a:t>260,000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0090"/>
                </a:solidFill>
              </a:rPr>
              <a:t>soldiers (plus an additional 40,000  UN soldiers) led by </a:t>
            </a:r>
            <a:r>
              <a:rPr lang="en-US" sz="1700" b="1" u="sng" dirty="0">
                <a:solidFill>
                  <a:srgbClr val="FF0000"/>
                </a:solidFill>
              </a:rPr>
              <a:t>Douglas MacArthur</a:t>
            </a:r>
            <a:r>
              <a:rPr lang="en-US" sz="1700" dirty="0">
                <a:solidFill>
                  <a:srgbClr val="000090"/>
                </a:solidFill>
              </a:rPr>
              <a:t>. </a:t>
            </a:r>
          </a:p>
        </p:txBody>
      </p:sp>
      <p:sp>
        <p:nvSpPr>
          <p:cNvPr id="10" name="Freeform 9"/>
          <p:cNvSpPr/>
          <p:nvPr/>
        </p:nvSpPr>
        <p:spPr>
          <a:xfrm>
            <a:off x="3905443" y="2894766"/>
            <a:ext cx="477939" cy="2717256"/>
          </a:xfrm>
          <a:custGeom>
            <a:avLst/>
            <a:gdLst>
              <a:gd name="connsiteX0" fmla="*/ 0 w 477939"/>
              <a:gd name="connsiteY0" fmla="*/ 0 h 2717256"/>
              <a:gd name="connsiteX1" fmla="*/ 218486 w 477939"/>
              <a:gd name="connsiteY1" fmla="*/ 1952601 h 2717256"/>
              <a:gd name="connsiteX2" fmla="*/ 477939 w 477939"/>
              <a:gd name="connsiteY2" fmla="*/ 2717256 h 271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939" h="2717256">
                <a:moveTo>
                  <a:pt x="0" y="0"/>
                </a:moveTo>
                <a:cubicBezTo>
                  <a:pt x="69415" y="749862"/>
                  <a:pt x="138830" y="1499725"/>
                  <a:pt x="218486" y="1952601"/>
                </a:cubicBezTo>
                <a:cubicBezTo>
                  <a:pt x="298143" y="2405477"/>
                  <a:pt x="388041" y="2561366"/>
                  <a:pt x="477939" y="2717256"/>
                </a:cubicBezTo>
              </a:path>
            </a:pathLst>
          </a:custGeom>
          <a:solidFill>
            <a:srgbClr val="660066"/>
          </a:solidFill>
          <a:ln w="1333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255847" y="2553398"/>
            <a:ext cx="477939" cy="2541945"/>
          </a:xfrm>
          <a:custGeom>
            <a:avLst/>
            <a:gdLst>
              <a:gd name="connsiteX0" fmla="*/ 0 w 477939"/>
              <a:gd name="connsiteY0" fmla="*/ 0 h 2717256"/>
              <a:gd name="connsiteX1" fmla="*/ 218486 w 477939"/>
              <a:gd name="connsiteY1" fmla="*/ 1952601 h 2717256"/>
              <a:gd name="connsiteX2" fmla="*/ 477939 w 477939"/>
              <a:gd name="connsiteY2" fmla="*/ 2717256 h 271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939" h="2717256">
                <a:moveTo>
                  <a:pt x="0" y="0"/>
                </a:moveTo>
                <a:cubicBezTo>
                  <a:pt x="69415" y="749862"/>
                  <a:pt x="138830" y="1499725"/>
                  <a:pt x="218486" y="1952601"/>
                </a:cubicBezTo>
                <a:cubicBezTo>
                  <a:pt x="298143" y="2405477"/>
                  <a:pt x="388041" y="2561366"/>
                  <a:pt x="477939" y="2717256"/>
                </a:cubicBezTo>
              </a:path>
            </a:pathLst>
          </a:custGeom>
          <a:solidFill>
            <a:srgbClr val="660066"/>
          </a:solidFill>
          <a:ln w="1333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167887" y="2430510"/>
            <a:ext cx="2175920" cy="3700384"/>
          </a:xfrm>
          <a:custGeom>
            <a:avLst/>
            <a:gdLst>
              <a:gd name="connsiteX0" fmla="*/ 1666005 w 1993734"/>
              <a:gd name="connsiteY0" fmla="*/ 3359020 h 3700384"/>
              <a:gd name="connsiteX1" fmla="*/ 1775248 w 1993734"/>
              <a:gd name="connsiteY1" fmla="*/ 3345366 h 3700384"/>
              <a:gd name="connsiteX2" fmla="*/ 1829870 w 1993734"/>
              <a:gd name="connsiteY2" fmla="*/ 3331711 h 3700384"/>
              <a:gd name="connsiteX3" fmla="*/ 1898147 w 1993734"/>
              <a:gd name="connsiteY3" fmla="*/ 3318057 h 3700384"/>
              <a:gd name="connsiteX4" fmla="*/ 1939113 w 1993734"/>
              <a:gd name="connsiteY4" fmla="*/ 3290748 h 3700384"/>
              <a:gd name="connsiteX5" fmla="*/ 1980079 w 1993734"/>
              <a:gd name="connsiteY5" fmla="*/ 3277093 h 3700384"/>
              <a:gd name="connsiteX6" fmla="*/ 1993734 w 1993734"/>
              <a:gd name="connsiteY6" fmla="*/ 3140547 h 3700384"/>
              <a:gd name="connsiteX7" fmla="*/ 1980079 w 1993734"/>
              <a:gd name="connsiteY7" fmla="*/ 2894765 h 3700384"/>
              <a:gd name="connsiteX8" fmla="*/ 1966424 w 1993734"/>
              <a:gd name="connsiteY8" fmla="*/ 2853802 h 3700384"/>
              <a:gd name="connsiteX9" fmla="*/ 1884491 w 1993734"/>
              <a:gd name="connsiteY9" fmla="*/ 2730911 h 3700384"/>
              <a:gd name="connsiteX10" fmla="*/ 1857180 w 1993734"/>
              <a:gd name="connsiteY10" fmla="*/ 2689947 h 3700384"/>
              <a:gd name="connsiteX11" fmla="*/ 1884491 w 1993734"/>
              <a:gd name="connsiteY11" fmla="*/ 2457820 h 3700384"/>
              <a:gd name="connsiteX12" fmla="*/ 1911802 w 1993734"/>
              <a:gd name="connsiteY12" fmla="*/ 2416856 h 3700384"/>
              <a:gd name="connsiteX13" fmla="*/ 1925457 w 1993734"/>
              <a:gd name="connsiteY13" fmla="*/ 2157420 h 3700384"/>
              <a:gd name="connsiteX14" fmla="*/ 1884491 w 1993734"/>
              <a:gd name="connsiteY14" fmla="*/ 2116456 h 3700384"/>
              <a:gd name="connsiteX15" fmla="*/ 1857180 w 1993734"/>
              <a:gd name="connsiteY15" fmla="*/ 2075492 h 3700384"/>
              <a:gd name="connsiteX16" fmla="*/ 1816214 w 1993734"/>
              <a:gd name="connsiteY16" fmla="*/ 2020874 h 3700384"/>
              <a:gd name="connsiteX17" fmla="*/ 1720626 w 1993734"/>
              <a:gd name="connsiteY17" fmla="*/ 1884328 h 3700384"/>
              <a:gd name="connsiteX18" fmla="*/ 1652349 w 1993734"/>
              <a:gd name="connsiteY18" fmla="*/ 1734128 h 3700384"/>
              <a:gd name="connsiteX19" fmla="*/ 1625038 w 1993734"/>
              <a:gd name="connsiteY19" fmla="*/ 1679510 h 3700384"/>
              <a:gd name="connsiteX20" fmla="*/ 1611383 w 1993734"/>
              <a:gd name="connsiteY20" fmla="*/ 1638546 h 3700384"/>
              <a:gd name="connsiteX21" fmla="*/ 1584072 w 1993734"/>
              <a:gd name="connsiteY21" fmla="*/ 1597583 h 3700384"/>
              <a:gd name="connsiteX22" fmla="*/ 1515795 w 1993734"/>
              <a:gd name="connsiteY22" fmla="*/ 1488346 h 3700384"/>
              <a:gd name="connsiteX23" fmla="*/ 1447518 w 1993734"/>
              <a:gd name="connsiteY23" fmla="*/ 1420074 h 3700384"/>
              <a:gd name="connsiteX24" fmla="*/ 1379241 w 1993734"/>
              <a:gd name="connsiteY24" fmla="*/ 1379110 h 3700384"/>
              <a:gd name="connsiteX25" fmla="*/ 1338275 w 1993734"/>
              <a:gd name="connsiteY25" fmla="*/ 1324492 h 3700384"/>
              <a:gd name="connsiteX26" fmla="*/ 1256343 w 1993734"/>
              <a:gd name="connsiteY26" fmla="*/ 1297183 h 3700384"/>
              <a:gd name="connsiteX27" fmla="*/ 1229032 w 1993734"/>
              <a:gd name="connsiteY27" fmla="*/ 1269873 h 3700384"/>
              <a:gd name="connsiteX28" fmla="*/ 1188066 w 1993734"/>
              <a:gd name="connsiteY28" fmla="*/ 1242564 h 3700384"/>
              <a:gd name="connsiteX29" fmla="*/ 1174410 w 1993734"/>
              <a:gd name="connsiteY29" fmla="*/ 1201601 h 3700384"/>
              <a:gd name="connsiteX30" fmla="*/ 1106133 w 1993734"/>
              <a:gd name="connsiteY30" fmla="*/ 1119673 h 3700384"/>
              <a:gd name="connsiteX31" fmla="*/ 1147099 w 1993734"/>
              <a:gd name="connsiteY31" fmla="*/ 1037746 h 3700384"/>
              <a:gd name="connsiteX32" fmla="*/ 1188066 w 1993734"/>
              <a:gd name="connsiteY32" fmla="*/ 1010437 h 3700384"/>
              <a:gd name="connsiteX33" fmla="*/ 1256343 w 1993734"/>
              <a:gd name="connsiteY33" fmla="*/ 942164 h 3700384"/>
              <a:gd name="connsiteX34" fmla="*/ 1283653 w 1993734"/>
              <a:gd name="connsiteY34" fmla="*/ 901201 h 3700384"/>
              <a:gd name="connsiteX35" fmla="*/ 1310964 w 1993734"/>
              <a:gd name="connsiteY35" fmla="*/ 873891 h 3700384"/>
              <a:gd name="connsiteX36" fmla="*/ 1338275 w 1993734"/>
              <a:gd name="connsiteY36" fmla="*/ 832928 h 3700384"/>
              <a:gd name="connsiteX37" fmla="*/ 1420207 w 1993734"/>
              <a:gd name="connsiteY37" fmla="*/ 805619 h 3700384"/>
              <a:gd name="connsiteX38" fmla="*/ 1652349 w 1993734"/>
              <a:gd name="connsiteY38" fmla="*/ 778310 h 3700384"/>
              <a:gd name="connsiteX39" fmla="*/ 1706971 w 1993734"/>
              <a:gd name="connsiteY39" fmla="*/ 710037 h 3700384"/>
              <a:gd name="connsiteX40" fmla="*/ 1788903 w 1993734"/>
              <a:gd name="connsiteY40" fmla="*/ 641764 h 3700384"/>
              <a:gd name="connsiteX41" fmla="*/ 1884491 w 1993734"/>
              <a:gd name="connsiteY41" fmla="*/ 546182 h 3700384"/>
              <a:gd name="connsiteX42" fmla="*/ 1925457 w 1993734"/>
              <a:gd name="connsiteY42" fmla="*/ 464255 h 3700384"/>
              <a:gd name="connsiteX43" fmla="*/ 1939113 w 1993734"/>
              <a:gd name="connsiteY43" fmla="*/ 423291 h 3700384"/>
              <a:gd name="connsiteX44" fmla="*/ 1966424 w 1993734"/>
              <a:gd name="connsiteY44" fmla="*/ 355018 h 3700384"/>
              <a:gd name="connsiteX45" fmla="*/ 1993734 w 1993734"/>
              <a:gd name="connsiteY45" fmla="*/ 232127 h 3700384"/>
              <a:gd name="connsiteX46" fmla="*/ 1980079 w 1993734"/>
              <a:gd name="connsiteY46" fmla="*/ 54618 h 3700384"/>
              <a:gd name="connsiteX47" fmla="*/ 1966424 w 1993734"/>
              <a:gd name="connsiteY47" fmla="*/ 13654 h 3700384"/>
              <a:gd name="connsiteX48" fmla="*/ 1925457 w 1993734"/>
              <a:gd name="connsiteY48" fmla="*/ 0 h 3700384"/>
              <a:gd name="connsiteX49" fmla="*/ 1652349 w 1993734"/>
              <a:gd name="connsiteY49" fmla="*/ 13654 h 3700384"/>
              <a:gd name="connsiteX50" fmla="*/ 1611383 w 1993734"/>
              <a:gd name="connsiteY50" fmla="*/ 27309 h 3700384"/>
              <a:gd name="connsiteX51" fmla="*/ 1488484 w 1993734"/>
              <a:gd name="connsiteY51" fmla="*/ 40964 h 3700384"/>
              <a:gd name="connsiteX52" fmla="*/ 1351930 w 1993734"/>
              <a:gd name="connsiteY52" fmla="*/ 81927 h 3700384"/>
              <a:gd name="connsiteX53" fmla="*/ 1269998 w 1993734"/>
              <a:gd name="connsiteY53" fmla="*/ 122891 h 3700384"/>
              <a:gd name="connsiteX54" fmla="*/ 1229032 w 1993734"/>
              <a:gd name="connsiteY54" fmla="*/ 150200 h 3700384"/>
              <a:gd name="connsiteX55" fmla="*/ 1160755 w 1993734"/>
              <a:gd name="connsiteY55" fmla="*/ 232127 h 3700384"/>
              <a:gd name="connsiteX56" fmla="*/ 1119789 w 1993734"/>
              <a:gd name="connsiteY56" fmla="*/ 259436 h 3700384"/>
              <a:gd name="connsiteX57" fmla="*/ 996890 w 1993734"/>
              <a:gd name="connsiteY57" fmla="*/ 273091 h 3700384"/>
              <a:gd name="connsiteX58" fmla="*/ 955924 w 1993734"/>
              <a:gd name="connsiteY58" fmla="*/ 300400 h 3700384"/>
              <a:gd name="connsiteX59" fmla="*/ 887647 w 1993734"/>
              <a:gd name="connsiteY59" fmla="*/ 382327 h 3700384"/>
              <a:gd name="connsiteX60" fmla="*/ 873991 w 1993734"/>
              <a:gd name="connsiteY60" fmla="*/ 423291 h 3700384"/>
              <a:gd name="connsiteX61" fmla="*/ 805714 w 1993734"/>
              <a:gd name="connsiteY61" fmla="*/ 505218 h 3700384"/>
              <a:gd name="connsiteX62" fmla="*/ 764748 w 1993734"/>
              <a:gd name="connsiteY62" fmla="*/ 518873 h 3700384"/>
              <a:gd name="connsiteX63" fmla="*/ 751093 w 1993734"/>
              <a:gd name="connsiteY63" fmla="*/ 559837 h 3700384"/>
              <a:gd name="connsiteX64" fmla="*/ 669160 w 1993734"/>
              <a:gd name="connsiteY64" fmla="*/ 587146 h 3700384"/>
              <a:gd name="connsiteX65" fmla="*/ 600883 w 1993734"/>
              <a:gd name="connsiteY65" fmla="*/ 614455 h 3700384"/>
              <a:gd name="connsiteX66" fmla="*/ 423363 w 1993734"/>
              <a:gd name="connsiteY66" fmla="*/ 600800 h 3700384"/>
              <a:gd name="connsiteX67" fmla="*/ 300464 w 1993734"/>
              <a:gd name="connsiteY67" fmla="*/ 587146 h 3700384"/>
              <a:gd name="connsiteX68" fmla="*/ 218532 w 1993734"/>
              <a:gd name="connsiteY68" fmla="*/ 641764 h 3700384"/>
              <a:gd name="connsiteX69" fmla="*/ 177566 w 1993734"/>
              <a:gd name="connsiteY69" fmla="*/ 764655 h 3700384"/>
              <a:gd name="connsiteX70" fmla="*/ 163910 w 1993734"/>
              <a:gd name="connsiteY70" fmla="*/ 805619 h 3700384"/>
              <a:gd name="connsiteX71" fmla="*/ 150255 w 1993734"/>
              <a:gd name="connsiteY71" fmla="*/ 860237 h 3700384"/>
              <a:gd name="connsiteX72" fmla="*/ 122944 w 1993734"/>
              <a:gd name="connsiteY72" fmla="*/ 942164 h 3700384"/>
              <a:gd name="connsiteX73" fmla="*/ 109289 w 1993734"/>
              <a:gd name="connsiteY73" fmla="*/ 983128 h 3700384"/>
              <a:gd name="connsiteX74" fmla="*/ 136599 w 1993734"/>
              <a:gd name="connsiteY74" fmla="*/ 1119673 h 3700384"/>
              <a:gd name="connsiteX75" fmla="*/ 163910 w 1993734"/>
              <a:gd name="connsiteY75" fmla="*/ 1146983 h 3700384"/>
              <a:gd name="connsiteX76" fmla="*/ 163910 w 1993734"/>
              <a:gd name="connsiteY76" fmla="*/ 1529310 h 3700384"/>
              <a:gd name="connsiteX77" fmla="*/ 122944 w 1993734"/>
              <a:gd name="connsiteY77" fmla="*/ 1611237 h 3700384"/>
              <a:gd name="connsiteX78" fmla="*/ 41012 w 1993734"/>
              <a:gd name="connsiteY78" fmla="*/ 1638546 h 3700384"/>
              <a:gd name="connsiteX79" fmla="*/ 13701 w 1993734"/>
              <a:gd name="connsiteY79" fmla="*/ 1665856 h 3700384"/>
              <a:gd name="connsiteX80" fmla="*/ 45 w 1993734"/>
              <a:gd name="connsiteY80" fmla="*/ 1706819 h 3700384"/>
              <a:gd name="connsiteX81" fmla="*/ 41012 w 1993734"/>
              <a:gd name="connsiteY81" fmla="*/ 1870674 h 3700384"/>
              <a:gd name="connsiteX82" fmla="*/ 81978 w 1993734"/>
              <a:gd name="connsiteY82" fmla="*/ 1897983 h 3700384"/>
              <a:gd name="connsiteX83" fmla="*/ 109289 w 1993734"/>
              <a:gd name="connsiteY83" fmla="*/ 1938947 h 3700384"/>
              <a:gd name="connsiteX84" fmla="*/ 232187 w 1993734"/>
              <a:gd name="connsiteY84" fmla="*/ 1979910 h 3700384"/>
              <a:gd name="connsiteX85" fmla="*/ 273153 w 1993734"/>
              <a:gd name="connsiteY85" fmla="*/ 1993565 h 3700384"/>
              <a:gd name="connsiteX86" fmla="*/ 314120 w 1993734"/>
              <a:gd name="connsiteY86" fmla="*/ 2007219 h 3700384"/>
              <a:gd name="connsiteX87" fmla="*/ 532606 w 1993734"/>
              <a:gd name="connsiteY87" fmla="*/ 2007219 h 3700384"/>
              <a:gd name="connsiteX88" fmla="*/ 614539 w 1993734"/>
              <a:gd name="connsiteY88" fmla="*/ 2034529 h 3700384"/>
              <a:gd name="connsiteX89" fmla="*/ 628194 w 1993734"/>
              <a:gd name="connsiteY89" fmla="*/ 2075492 h 3700384"/>
              <a:gd name="connsiteX90" fmla="*/ 669160 w 1993734"/>
              <a:gd name="connsiteY90" fmla="*/ 2089147 h 3700384"/>
              <a:gd name="connsiteX91" fmla="*/ 696471 w 1993734"/>
              <a:gd name="connsiteY91" fmla="*/ 2171074 h 3700384"/>
              <a:gd name="connsiteX92" fmla="*/ 682816 w 1993734"/>
              <a:gd name="connsiteY92" fmla="*/ 2266656 h 3700384"/>
              <a:gd name="connsiteX93" fmla="*/ 600883 w 1993734"/>
              <a:gd name="connsiteY93" fmla="*/ 2321274 h 3700384"/>
              <a:gd name="connsiteX94" fmla="*/ 559917 w 1993734"/>
              <a:gd name="connsiteY94" fmla="*/ 2334929 h 3700384"/>
              <a:gd name="connsiteX95" fmla="*/ 518951 w 1993734"/>
              <a:gd name="connsiteY95" fmla="*/ 2635329 h 3700384"/>
              <a:gd name="connsiteX96" fmla="*/ 546262 w 1993734"/>
              <a:gd name="connsiteY96" fmla="*/ 2799184 h 3700384"/>
              <a:gd name="connsiteX97" fmla="*/ 573572 w 1993734"/>
              <a:gd name="connsiteY97" fmla="*/ 2840147 h 3700384"/>
              <a:gd name="connsiteX98" fmla="*/ 559917 w 1993734"/>
              <a:gd name="connsiteY98" fmla="*/ 3058620 h 3700384"/>
              <a:gd name="connsiteX99" fmla="*/ 546262 w 1993734"/>
              <a:gd name="connsiteY99" fmla="*/ 3113238 h 3700384"/>
              <a:gd name="connsiteX100" fmla="*/ 559917 w 1993734"/>
              <a:gd name="connsiteY100" fmla="*/ 3372675 h 3700384"/>
              <a:gd name="connsiteX101" fmla="*/ 587228 w 1993734"/>
              <a:gd name="connsiteY101" fmla="*/ 3427293 h 3700384"/>
              <a:gd name="connsiteX102" fmla="*/ 628194 w 1993734"/>
              <a:gd name="connsiteY102" fmla="*/ 3481911 h 3700384"/>
              <a:gd name="connsiteX103" fmla="*/ 655505 w 1993734"/>
              <a:gd name="connsiteY103" fmla="*/ 3522875 h 3700384"/>
              <a:gd name="connsiteX104" fmla="*/ 696471 w 1993734"/>
              <a:gd name="connsiteY104" fmla="*/ 3604802 h 3700384"/>
              <a:gd name="connsiteX105" fmla="*/ 737437 w 1993734"/>
              <a:gd name="connsiteY105" fmla="*/ 3618457 h 3700384"/>
              <a:gd name="connsiteX106" fmla="*/ 764748 w 1993734"/>
              <a:gd name="connsiteY106" fmla="*/ 3659421 h 3700384"/>
              <a:gd name="connsiteX107" fmla="*/ 846680 w 1993734"/>
              <a:gd name="connsiteY107" fmla="*/ 3700384 h 3700384"/>
              <a:gd name="connsiteX108" fmla="*/ 1269998 w 1993734"/>
              <a:gd name="connsiteY108" fmla="*/ 3686730 h 3700384"/>
              <a:gd name="connsiteX109" fmla="*/ 1351930 w 1993734"/>
              <a:gd name="connsiteY109" fmla="*/ 3659421 h 3700384"/>
              <a:gd name="connsiteX110" fmla="*/ 1392897 w 1993734"/>
              <a:gd name="connsiteY110" fmla="*/ 3632111 h 3700384"/>
              <a:gd name="connsiteX111" fmla="*/ 1433863 w 1993734"/>
              <a:gd name="connsiteY111" fmla="*/ 3618457 h 3700384"/>
              <a:gd name="connsiteX112" fmla="*/ 1474829 w 1993734"/>
              <a:gd name="connsiteY112" fmla="*/ 3577493 h 3700384"/>
              <a:gd name="connsiteX113" fmla="*/ 1556761 w 1993734"/>
              <a:gd name="connsiteY113" fmla="*/ 3522875 h 3700384"/>
              <a:gd name="connsiteX114" fmla="*/ 1584072 w 1993734"/>
              <a:gd name="connsiteY114" fmla="*/ 3481911 h 3700384"/>
              <a:gd name="connsiteX115" fmla="*/ 1625038 w 1993734"/>
              <a:gd name="connsiteY115" fmla="*/ 3440948 h 3700384"/>
              <a:gd name="connsiteX116" fmla="*/ 1666005 w 1993734"/>
              <a:gd name="connsiteY116" fmla="*/ 3359020 h 3700384"/>
              <a:gd name="connsiteX117" fmla="*/ 1706971 w 1993734"/>
              <a:gd name="connsiteY117" fmla="*/ 3345366 h 3700384"/>
              <a:gd name="connsiteX118" fmla="*/ 1761593 w 1993734"/>
              <a:gd name="connsiteY118" fmla="*/ 3345366 h 370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993734" h="3700384">
                <a:moveTo>
                  <a:pt x="1666005" y="3359020"/>
                </a:moveTo>
                <a:cubicBezTo>
                  <a:pt x="1702419" y="3354469"/>
                  <a:pt x="1739050" y="3351399"/>
                  <a:pt x="1775248" y="3345366"/>
                </a:cubicBezTo>
                <a:cubicBezTo>
                  <a:pt x="1793760" y="3342281"/>
                  <a:pt x="1811549" y="3335782"/>
                  <a:pt x="1829870" y="3331711"/>
                </a:cubicBezTo>
                <a:cubicBezTo>
                  <a:pt x="1852527" y="3326676"/>
                  <a:pt x="1875388" y="3322608"/>
                  <a:pt x="1898147" y="3318057"/>
                </a:cubicBezTo>
                <a:cubicBezTo>
                  <a:pt x="1911802" y="3308954"/>
                  <a:pt x="1924434" y="3298087"/>
                  <a:pt x="1939113" y="3290748"/>
                </a:cubicBezTo>
                <a:cubicBezTo>
                  <a:pt x="1951987" y="3284311"/>
                  <a:pt x="1975160" y="3290620"/>
                  <a:pt x="1980079" y="3277093"/>
                </a:cubicBezTo>
                <a:cubicBezTo>
                  <a:pt x="1995712" y="3234105"/>
                  <a:pt x="1989182" y="3186062"/>
                  <a:pt x="1993734" y="3140547"/>
                </a:cubicBezTo>
                <a:cubicBezTo>
                  <a:pt x="1989182" y="3058620"/>
                  <a:pt x="1987859" y="2976449"/>
                  <a:pt x="1980079" y="2894765"/>
                </a:cubicBezTo>
                <a:cubicBezTo>
                  <a:pt x="1978714" y="2880437"/>
                  <a:pt x="1973414" y="2866384"/>
                  <a:pt x="1966424" y="2853802"/>
                </a:cubicBezTo>
                <a:cubicBezTo>
                  <a:pt x="1966415" y="2853785"/>
                  <a:pt x="1898152" y="2751401"/>
                  <a:pt x="1884491" y="2730911"/>
                </a:cubicBezTo>
                <a:lnTo>
                  <a:pt x="1857180" y="2689947"/>
                </a:lnTo>
                <a:cubicBezTo>
                  <a:pt x="1858415" y="2673894"/>
                  <a:pt x="1860825" y="2513037"/>
                  <a:pt x="1884491" y="2457820"/>
                </a:cubicBezTo>
                <a:cubicBezTo>
                  <a:pt x="1890956" y="2442736"/>
                  <a:pt x="1902698" y="2430511"/>
                  <a:pt x="1911802" y="2416856"/>
                </a:cubicBezTo>
                <a:cubicBezTo>
                  <a:pt x="1947987" y="2308308"/>
                  <a:pt x="1961717" y="2302448"/>
                  <a:pt x="1925457" y="2157420"/>
                </a:cubicBezTo>
                <a:cubicBezTo>
                  <a:pt x="1920773" y="2138686"/>
                  <a:pt x="1896854" y="2131291"/>
                  <a:pt x="1884491" y="2116456"/>
                </a:cubicBezTo>
                <a:cubicBezTo>
                  <a:pt x="1873984" y="2103849"/>
                  <a:pt x="1866719" y="2088846"/>
                  <a:pt x="1857180" y="2075492"/>
                </a:cubicBezTo>
                <a:cubicBezTo>
                  <a:pt x="1843952" y="2056973"/>
                  <a:pt x="1829265" y="2039518"/>
                  <a:pt x="1816214" y="2020874"/>
                </a:cubicBezTo>
                <a:cubicBezTo>
                  <a:pt x="1698538" y="1852775"/>
                  <a:pt x="1816255" y="2011825"/>
                  <a:pt x="1720626" y="1884328"/>
                </a:cubicBezTo>
                <a:cubicBezTo>
                  <a:pt x="1692580" y="1744105"/>
                  <a:pt x="1731093" y="1891605"/>
                  <a:pt x="1652349" y="1734128"/>
                </a:cubicBezTo>
                <a:cubicBezTo>
                  <a:pt x="1643245" y="1715922"/>
                  <a:pt x="1633057" y="1698219"/>
                  <a:pt x="1625038" y="1679510"/>
                </a:cubicBezTo>
                <a:cubicBezTo>
                  <a:pt x="1619368" y="1666281"/>
                  <a:pt x="1617820" y="1651420"/>
                  <a:pt x="1611383" y="1638546"/>
                </a:cubicBezTo>
                <a:cubicBezTo>
                  <a:pt x="1604043" y="1623868"/>
                  <a:pt x="1593176" y="1611237"/>
                  <a:pt x="1584072" y="1597583"/>
                </a:cubicBezTo>
                <a:cubicBezTo>
                  <a:pt x="1551571" y="1500086"/>
                  <a:pt x="1580713" y="1531622"/>
                  <a:pt x="1515795" y="1488346"/>
                </a:cubicBezTo>
                <a:cubicBezTo>
                  <a:pt x="1468975" y="1418122"/>
                  <a:pt x="1512544" y="1472093"/>
                  <a:pt x="1447518" y="1420074"/>
                </a:cubicBezTo>
                <a:cubicBezTo>
                  <a:pt x="1393962" y="1377231"/>
                  <a:pt x="1450384" y="1402822"/>
                  <a:pt x="1379241" y="1379110"/>
                </a:cubicBezTo>
                <a:cubicBezTo>
                  <a:pt x="1365586" y="1360904"/>
                  <a:pt x="1357211" y="1337115"/>
                  <a:pt x="1338275" y="1324492"/>
                </a:cubicBezTo>
                <a:cubicBezTo>
                  <a:pt x="1314322" y="1308524"/>
                  <a:pt x="1256343" y="1297183"/>
                  <a:pt x="1256343" y="1297183"/>
                </a:cubicBezTo>
                <a:cubicBezTo>
                  <a:pt x="1247239" y="1288080"/>
                  <a:pt x="1239085" y="1277915"/>
                  <a:pt x="1229032" y="1269873"/>
                </a:cubicBezTo>
                <a:cubicBezTo>
                  <a:pt x="1216217" y="1259621"/>
                  <a:pt x="1198319" y="1255379"/>
                  <a:pt x="1188066" y="1242564"/>
                </a:cubicBezTo>
                <a:cubicBezTo>
                  <a:pt x="1179074" y="1231325"/>
                  <a:pt x="1180847" y="1214474"/>
                  <a:pt x="1174410" y="1201601"/>
                </a:cubicBezTo>
                <a:cubicBezTo>
                  <a:pt x="1155398" y="1163580"/>
                  <a:pt x="1136333" y="1149872"/>
                  <a:pt x="1106133" y="1119673"/>
                </a:cubicBezTo>
                <a:cubicBezTo>
                  <a:pt x="1117239" y="1086359"/>
                  <a:pt x="1120630" y="1064213"/>
                  <a:pt x="1147099" y="1037746"/>
                </a:cubicBezTo>
                <a:cubicBezTo>
                  <a:pt x="1158704" y="1026142"/>
                  <a:pt x="1174410" y="1019540"/>
                  <a:pt x="1188066" y="1010437"/>
                </a:cubicBezTo>
                <a:cubicBezTo>
                  <a:pt x="1260889" y="901206"/>
                  <a:pt x="1165311" y="1033190"/>
                  <a:pt x="1256343" y="942164"/>
                </a:cubicBezTo>
                <a:cubicBezTo>
                  <a:pt x="1267948" y="930560"/>
                  <a:pt x="1273401" y="914015"/>
                  <a:pt x="1283653" y="901201"/>
                </a:cubicBezTo>
                <a:cubicBezTo>
                  <a:pt x="1291696" y="891148"/>
                  <a:pt x="1302921" y="883944"/>
                  <a:pt x="1310964" y="873891"/>
                </a:cubicBezTo>
                <a:cubicBezTo>
                  <a:pt x="1321216" y="861077"/>
                  <a:pt x="1324358" y="841625"/>
                  <a:pt x="1338275" y="832928"/>
                </a:cubicBezTo>
                <a:cubicBezTo>
                  <a:pt x="1362687" y="817671"/>
                  <a:pt x="1392896" y="814722"/>
                  <a:pt x="1420207" y="805619"/>
                </a:cubicBezTo>
                <a:cubicBezTo>
                  <a:pt x="1521784" y="771762"/>
                  <a:pt x="1446812" y="792990"/>
                  <a:pt x="1652349" y="778310"/>
                </a:cubicBezTo>
                <a:cubicBezTo>
                  <a:pt x="1731809" y="698853"/>
                  <a:pt x="1620836" y="813392"/>
                  <a:pt x="1706971" y="710037"/>
                </a:cubicBezTo>
                <a:cubicBezTo>
                  <a:pt x="1739829" y="670610"/>
                  <a:pt x="1748621" y="668617"/>
                  <a:pt x="1788903" y="641764"/>
                </a:cubicBezTo>
                <a:cubicBezTo>
                  <a:pt x="1851510" y="547861"/>
                  <a:pt x="1812387" y="570216"/>
                  <a:pt x="1884491" y="546182"/>
                </a:cubicBezTo>
                <a:cubicBezTo>
                  <a:pt x="1918816" y="443217"/>
                  <a:pt x="1872514" y="570134"/>
                  <a:pt x="1925457" y="464255"/>
                </a:cubicBezTo>
                <a:cubicBezTo>
                  <a:pt x="1931894" y="451381"/>
                  <a:pt x="1934059" y="436768"/>
                  <a:pt x="1939113" y="423291"/>
                </a:cubicBezTo>
                <a:cubicBezTo>
                  <a:pt x="1947720" y="400341"/>
                  <a:pt x="1958673" y="378271"/>
                  <a:pt x="1966424" y="355018"/>
                </a:cubicBezTo>
                <a:cubicBezTo>
                  <a:pt x="1976066" y="326094"/>
                  <a:pt x="1988323" y="259181"/>
                  <a:pt x="1993734" y="232127"/>
                </a:cubicBezTo>
                <a:cubicBezTo>
                  <a:pt x="1989182" y="172957"/>
                  <a:pt x="1987440" y="113504"/>
                  <a:pt x="1980079" y="54618"/>
                </a:cubicBezTo>
                <a:cubicBezTo>
                  <a:pt x="1978294" y="40336"/>
                  <a:pt x="1976602" y="23831"/>
                  <a:pt x="1966424" y="13654"/>
                </a:cubicBezTo>
                <a:cubicBezTo>
                  <a:pt x="1956245" y="3476"/>
                  <a:pt x="1939113" y="4551"/>
                  <a:pt x="1925457" y="0"/>
                </a:cubicBezTo>
                <a:cubicBezTo>
                  <a:pt x="1834421" y="4551"/>
                  <a:pt x="1743156" y="5758"/>
                  <a:pt x="1652349" y="13654"/>
                </a:cubicBezTo>
                <a:cubicBezTo>
                  <a:pt x="1638009" y="14901"/>
                  <a:pt x="1625581" y="24943"/>
                  <a:pt x="1611383" y="27309"/>
                </a:cubicBezTo>
                <a:cubicBezTo>
                  <a:pt x="1570725" y="34085"/>
                  <a:pt x="1529450" y="36412"/>
                  <a:pt x="1488484" y="40964"/>
                </a:cubicBezTo>
                <a:cubicBezTo>
                  <a:pt x="1388747" y="74208"/>
                  <a:pt x="1434480" y="61292"/>
                  <a:pt x="1351930" y="81927"/>
                </a:cubicBezTo>
                <a:cubicBezTo>
                  <a:pt x="1234528" y="160190"/>
                  <a:pt x="1383068" y="66359"/>
                  <a:pt x="1269998" y="122891"/>
                </a:cubicBezTo>
                <a:cubicBezTo>
                  <a:pt x="1255319" y="130230"/>
                  <a:pt x="1242687" y="141097"/>
                  <a:pt x="1229032" y="150200"/>
                </a:cubicBezTo>
                <a:cubicBezTo>
                  <a:pt x="1202178" y="190479"/>
                  <a:pt x="1200184" y="199272"/>
                  <a:pt x="1160755" y="232127"/>
                </a:cubicBezTo>
                <a:cubicBezTo>
                  <a:pt x="1148147" y="242633"/>
                  <a:pt x="1135710" y="255456"/>
                  <a:pt x="1119789" y="259436"/>
                </a:cubicBezTo>
                <a:cubicBezTo>
                  <a:pt x="1079801" y="269432"/>
                  <a:pt x="1037856" y="268539"/>
                  <a:pt x="996890" y="273091"/>
                </a:cubicBezTo>
                <a:cubicBezTo>
                  <a:pt x="983235" y="282194"/>
                  <a:pt x="968532" y="289894"/>
                  <a:pt x="955924" y="300400"/>
                </a:cubicBezTo>
                <a:cubicBezTo>
                  <a:pt x="930037" y="321971"/>
                  <a:pt x="902993" y="351637"/>
                  <a:pt x="887647" y="382327"/>
                </a:cubicBezTo>
                <a:cubicBezTo>
                  <a:pt x="881210" y="395201"/>
                  <a:pt x="880428" y="410417"/>
                  <a:pt x="873991" y="423291"/>
                </a:cubicBezTo>
                <a:cubicBezTo>
                  <a:pt x="861395" y="448481"/>
                  <a:pt x="828365" y="490118"/>
                  <a:pt x="805714" y="505218"/>
                </a:cubicBezTo>
                <a:cubicBezTo>
                  <a:pt x="793737" y="513202"/>
                  <a:pt x="778403" y="514321"/>
                  <a:pt x="764748" y="518873"/>
                </a:cubicBezTo>
                <a:cubicBezTo>
                  <a:pt x="760196" y="532528"/>
                  <a:pt x="762806" y="551471"/>
                  <a:pt x="751093" y="559837"/>
                </a:cubicBezTo>
                <a:cubicBezTo>
                  <a:pt x="727667" y="576569"/>
                  <a:pt x="695889" y="576455"/>
                  <a:pt x="669160" y="587146"/>
                </a:cubicBezTo>
                <a:lnTo>
                  <a:pt x="600883" y="614455"/>
                </a:lnTo>
                <a:cubicBezTo>
                  <a:pt x="541710" y="609903"/>
                  <a:pt x="481695" y="611737"/>
                  <a:pt x="423363" y="600800"/>
                </a:cubicBezTo>
                <a:cubicBezTo>
                  <a:pt x="272767" y="572565"/>
                  <a:pt x="544675" y="546446"/>
                  <a:pt x="300464" y="587146"/>
                </a:cubicBezTo>
                <a:cubicBezTo>
                  <a:pt x="273153" y="605352"/>
                  <a:pt x="228912" y="610626"/>
                  <a:pt x="218532" y="641764"/>
                </a:cubicBezTo>
                <a:lnTo>
                  <a:pt x="177566" y="764655"/>
                </a:lnTo>
                <a:cubicBezTo>
                  <a:pt x="173014" y="778310"/>
                  <a:pt x="167401" y="791655"/>
                  <a:pt x="163910" y="805619"/>
                </a:cubicBezTo>
                <a:cubicBezTo>
                  <a:pt x="159358" y="823825"/>
                  <a:pt x="155648" y="842262"/>
                  <a:pt x="150255" y="860237"/>
                </a:cubicBezTo>
                <a:cubicBezTo>
                  <a:pt x="141983" y="887809"/>
                  <a:pt x="132048" y="914855"/>
                  <a:pt x="122944" y="942164"/>
                </a:cubicBezTo>
                <a:lnTo>
                  <a:pt x="109289" y="983128"/>
                </a:lnTo>
                <a:cubicBezTo>
                  <a:pt x="111657" y="999700"/>
                  <a:pt x="118724" y="1089883"/>
                  <a:pt x="136599" y="1119673"/>
                </a:cubicBezTo>
                <a:cubicBezTo>
                  <a:pt x="143223" y="1130712"/>
                  <a:pt x="154806" y="1137880"/>
                  <a:pt x="163910" y="1146983"/>
                </a:cubicBezTo>
                <a:cubicBezTo>
                  <a:pt x="173321" y="1335178"/>
                  <a:pt x="191319" y="1378569"/>
                  <a:pt x="163910" y="1529310"/>
                </a:cubicBezTo>
                <a:cubicBezTo>
                  <a:pt x="160285" y="1549247"/>
                  <a:pt x="140887" y="1600024"/>
                  <a:pt x="122944" y="1611237"/>
                </a:cubicBezTo>
                <a:cubicBezTo>
                  <a:pt x="98532" y="1626494"/>
                  <a:pt x="41012" y="1638546"/>
                  <a:pt x="41012" y="1638546"/>
                </a:cubicBezTo>
                <a:cubicBezTo>
                  <a:pt x="31908" y="1647649"/>
                  <a:pt x="20325" y="1654817"/>
                  <a:pt x="13701" y="1665856"/>
                </a:cubicBezTo>
                <a:cubicBezTo>
                  <a:pt x="6295" y="1678198"/>
                  <a:pt x="45" y="1692426"/>
                  <a:pt x="45" y="1706819"/>
                </a:cubicBezTo>
                <a:cubicBezTo>
                  <a:pt x="45" y="1767552"/>
                  <a:pt x="-3003" y="1826661"/>
                  <a:pt x="41012" y="1870674"/>
                </a:cubicBezTo>
                <a:cubicBezTo>
                  <a:pt x="52617" y="1882278"/>
                  <a:pt x="68323" y="1888880"/>
                  <a:pt x="81978" y="1897983"/>
                </a:cubicBezTo>
                <a:cubicBezTo>
                  <a:pt x="91082" y="1911638"/>
                  <a:pt x="95372" y="1930249"/>
                  <a:pt x="109289" y="1938947"/>
                </a:cubicBezTo>
                <a:cubicBezTo>
                  <a:pt x="109295" y="1938951"/>
                  <a:pt x="211701" y="1973082"/>
                  <a:pt x="232187" y="1979910"/>
                </a:cubicBezTo>
                <a:lnTo>
                  <a:pt x="273153" y="1993565"/>
                </a:lnTo>
                <a:lnTo>
                  <a:pt x="314120" y="2007219"/>
                </a:lnTo>
                <a:cubicBezTo>
                  <a:pt x="424089" y="1995001"/>
                  <a:pt x="431289" y="1983840"/>
                  <a:pt x="532606" y="2007219"/>
                </a:cubicBezTo>
                <a:cubicBezTo>
                  <a:pt x="560657" y="2013692"/>
                  <a:pt x="614539" y="2034529"/>
                  <a:pt x="614539" y="2034529"/>
                </a:cubicBezTo>
                <a:cubicBezTo>
                  <a:pt x="619091" y="2048183"/>
                  <a:pt x="618016" y="2065315"/>
                  <a:pt x="628194" y="2075492"/>
                </a:cubicBezTo>
                <a:cubicBezTo>
                  <a:pt x="638372" y="2085670"/>
                  <a:pt x="660793" y="2077434"/>
                  <a:pt x="669160" y="2089147"/>
                </a:cubicBezTo>
                <a:cubicBezTo>
                  <a:pt x="685892" y="2112571"/>
                  <a:pt x="696471" y="2171074"/>
                  <a:pt x="696471" y="2171074"/>
                </a:cubicBezTo>
                <a:cubicBezTo>
                  <a:pt x="691919" y="2202935"/>
                  <a:pt x="692065" y="2235829"/>
                  <a:pt x="682816" y="2266656"/>
                </a:cubicBezTo>
                <a:cubicBezTo>
                  <a:pt x="667063" y="2319162"/>
                  <a:pt x="646303" y="2308298"/>
                  <a:pt x="600883" y="2321274"/>
                </a:cubicBezTo>
                <a:cubicBezTo>
                  <a:pt x="587043" y="2325228"/>
                  <a:pt x="573572" y="2330377"/>
                  <a:pt x="559917" y="2334929"/>
                </a:cubicBezTo>
                <a:cubicBezTo>
                  <a:pt x="487318" y="2443818"/>
                  <a:pt x="518951" y="2381278"/>
                  <a:pt x="518951" y="2635329"/>
                </a:cubicBezTo>
                <a:cubicBezTo>
                  <a:pt x="518951" y="2665622"/>
                  <a:pt x="524895" y="2756453"/>
                  <a:pt x="546262" y="2799184"/>
                </a:cubicBezTo>
                <a:cubicBezTo>
                  <a:pt x="553601" y="2813862"/>
                  <a:pt x="564469" y="2826493"/>
                  <a:pt x="573572" y="2840147"/>
                </a:cubicBezTo>
                <a:cubicBezTo>
                  <a:pt x="569020" y="2912971"/>
                  <a:pt x="567178" y="2986016"/>
                  <a:pt x="559917" y="3058620"/>
                </a:cubicBezTo>
                <a:cubicBezTo>
                  <a:pt x="558050" y="3077293"/>
                  <a:pt x="546262" y="3094472"/>
                  <a:pt x="546262" y="3113238"/>
                </a:cubicBezTo>
                <a:cubicBezTo>
                  <a:pt x="546262" y="3199837"/>
                  <a:pt x="548716" y="3286804"/>
                  <a:pt x="559917" y="3372675"/>
                </a:cubicBezTo>
                <a:cubicBezTo>
                  <a:pt x="562550" y="3392859"/>
                  <a:pt x="576439" y="3410032"/>
                  <a:pt x="587228" y="3427293"/>
                </a:cubicBezTo>
                <a:cubicBezTo>
                  <a:pt x="599290" y="3446591"/>
                  <a:pt x="614966" y="3463392"/>
                  <a:pt x="628194" y="3481911"/>
                </a:cubicBezTo>
                <a:cubicBezTo>
                  <a:pt x="637733" y="3495265"/>
                  <a:pt x="646401" y="3509220"/>
                  <a:pt x="655505" y="3522875"/>
                </a:cubicBezTo>
                <a:cubicBezTo>
                  <a:pt x="664501" y="3549862"/>
                  <a:pt x="672405" y="3585550"/>
                  <a:pt x="696471" y="3604802"/>
                </a:cubicBezTo>
                <a:cubicBezTo>
                  <a:pt x="707711" y="3613793"/>
                  <a:pt x="723782" y="3613905"/>
                  <a:pt x="737437" y="3618457"/>
                </a:cubicBezTo>
                <a:cubicBezTo>
                  <a:pt x="746541" y="3632112"/>
                  <a:pt x="753143" y="3647817"/>
                  <a:pt x="764748" y="3659421"/>
                </a:cubicBezTo>
                <a:cubicBezTo>
                  <a:pt x="791220" y="3685891"/>
                  <a:pt x="813361" y="3689279"/>
                  <a:pt x="846680" y="3700384"/>
                </a:cubicBezTo>
                <a:cubicBezTo>
                  <a:pt x="987786" y="3695833"/>
                  <a:pt x="1129280" y="3698139"/>
                  <a:pt x="1269998" y="3686730"/>
                </a:cubicBezTo>
                <a:cubicBezTo>
                  <a:pt x="1298692" y="3684404"/>
                  <a:pt x="1351930" y="3659421"/>
                  <a:pt x="1351930" y="3659421"/>
                </a:cubicBezTo>
                <a:cubicBezTo>
                  <a:pt x="1365586" y="3650318"/>
                  <a:pt x="1378218" y="3639450"/>
                  <a:pt x="1392897" y="3632111"/>
                </a:cubicBezTo>
                <a:cubicBezTo>
                  <a:pt x="1405771" y="3625674"/>
                  <a:pt x="1421886" y="3626441"/>
                  <a:pt x="1433863" y="3618457"/>
                </a:cubicBezTo>
                <a:cubicBezTo>
                  <a:pt x="1449931" y="3607746"/>
                  <a:pt x="1459585" y="3589348"/>
                  <a:pt x="1474829" y="3577493"/>
                </a:cubicBezTo>
                <a:cubicBezTo>
                  <a:pt x="1500738" y="3557342"/>
                  <a:pt x="1556761" y="3522875"/>
                  <a:pt x="1556761" y="3522875"/>
                </a:cubicBezTo>
                <a:cubicBezTo>
                  <a:pt x="1565865" y="3509220"/>
                  <a:pt x="1573565" y="3494518"/>
                  <a:pt x="1584072" y="3481911"/>
                </a:cubicBezTo>
                <a:cubicBezTo>
                  <a:pt x="1596435" y="3467076"/>
                  <a:pt x="1614326" y="3457015"/>
                  <a:pt x="1625038" y="3440948"/>
                </a:cubicBezTo>
                <a:cubicBezTo>
                  <a:pt x="1653310" y="3398542"/>
                  <a:pt x="1619962" y="3395852"/>
                  <a:pt x="1666005" y="3359020"/>
                </a:cubicBezTo>
                <a:cubicBezTo>
                  <a:pt x="1677245" y="3350029"/>
                  <a:pt x="1693316" y="3349917"/>
                  <a:pt x="1706971" y="3345366"/>
                </a:cubicBezTo>
                <a:cubicBezTo>
                  <a:pt x="1756406" y="3312412"/>
                  <a:pt x="1740597" y="3303379"/>
                  <a:pt x="1761593" y="3345366"/>
                </a:cubicBezTo>
              </a:path>
            </a:pathLst>
          </a:custGeom>
          <a:solidFill>
            <a:srgbClr val="0000FF">
              <a:alpha val="7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ular Callout 21"/>
          <p:cNvSpPr/>
          <p:nvPr/>
        </p:nvSpPr>
        <p:spPr>
          <a:xfrm>
            <a:off x="917008" y="4471774"/>
            <a:ext cx="1964282" cy="1659120"/>
          </a:xfrm>
          <a:prstGeom prst="wedgeRectCallout">
            <a:avLst>
              <a:gd name="adj1" fmla="val 102842"/>
              <a:gd name="adj2" fmla="val -69218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By </a:t>
            </a:r>
            <a:r>
              <a:rPr lang="en-US" sz="1700" b="1" u="sng" dirty="0">
                <a:solidFill>
                  <a:srgbClr val="FF0000"/>
                </a:solidFill>
              </a:rPr>
              <a:t>November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0090"/>
                </a:solidFill>
              </a:rPr>
              <a:t>1950, South Korea (and the US) had </a:t>
            </a:r>
            <a:r>
              <a:rPr lang="en-US" sz="1700" b="1" u="sng" dirty="0">
                <a:solidFill>
                  <a:srgbClr val="FF0000"/>
                </a:solidFill>
              </a:rPr>
              <a:t>reclaimed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0090"/>
                </a:solidFill>
              </a:rPr>
              <a:t>all of the South plus most of the North!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104846" y="1700036"/>
            <a:ext cx="3711994" cy="948948"/>
          </a:xfrm>
          <a:prstGeom prst="wedgeRectCallout">
            <a:avLst>
              <a:gd name="adj1" fmla="val -64495"/>
              <a:gd name="adj2" fmla="val 74530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North Korea invaded on June 25, 1950; by September, they had control of </a:t>
            </a:r>
            <a:r>
              <a:rPr lang="en-US" sz="1700" b="1" u="sng" dirty="0">
                <a:solidFill>
                  <a:srgbClr val="FF0000"/>
                </a:solidFill>
              </a:rPr>
              <a:t>95% </a:t>
            </a:r>
            <a:r>
              <a:rPr lang="en-US" sz="1700" dirty="0">
                <a:solidFill>
                  <a:srgbClr val="000090"/>
                </a:solidFill>
              </a:rPr>
              <a:t>of the peninsula.</a:t>
            </a:r>
          </a:p>
        </p:txBody>
      </p:sp>
      <p:sp>
        <p:nvSpPr>
          <p:cNvPr id="23" name="Freeform 22"/>
          <p:cNvSpPr/>
          <p:nvPr/>
        </p:nvSpPr>
        <p:spPr>
          <a:xfrm rot="10413926">
            <a:off x="4023225" y="3352839"/>
            <a:ext cx="963837" cy="2156164"/>
          </a:xfrm>
          <a:custGeom>
            <a:avLst/>
            <a:gdLst>
              <a:gd name="connsiteX0" fmla="*/ 0 w 477939"/>
              <a:gd name="connsiteY0" fmla="*/ 0 h 2717256"/>
              <a:gd name="connsiteX1" fmla="*/ 218486 w 477939"/>
              <a:gd name="connsiteY1" fmla="*/ 1952601 h 2717256"/>
              <a:gd name="connsiteX2" fmla="*/ 477939 w 477939"/>
              <a:gd name="connsiteY2" fmla="*/ 2717256 h 271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939" h="2717256">
                <a:moveTo>
                  <a:pt x="0" y="0"/>
                </a:moveTo>
                <a:cubicBezTo>
                  <a:pt x="69415" y="749862"/>
                  <a:pt x="138830" y="1499725"/>
                  <a:pt x="218486" y="1952601"/>
                </a:cubicBezTo>
                <a:cubicBezTo>
                  <a:pt x="298143" y="2405477"/>
                  <a:pt x="388041" y="2561366"/>
                  <a:pt x="477939" y="2717256"/>
                </a:cubicBezTo>
              </a:path>
            </a:pathLst>
          </a:custGeom>
          <a:solidFill>
            <a:srgbClr val="660066"/>
          </a:solidFill>
          <a:ln w="1333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0413926">
            <a:off x="3998535" y="4086632"/>
            <a:ext cx="565909" cy="1693211"/>
          </a:xfrm>
          <a:custGeom>
            <a:avLst/>
            <a:gdLst>
              <a:gd name="connsiteX0" fmla="*/ 0 w 477939"/>
              <a:gd name="connsiteY0" fmla="*/ 0 h 2717256"/>
              <a:gd name="connsiteX1" fmla="*/ 218486 w 477939"/>
              <a:gd name="connsiteY1" fmla="*/ 1952601 h 2717256"/>
              <a:gd name="connsiteX2" fmla="*/ 477939 w 477939"/>
              <a:gd name="connsiteY2" fmla="*/ 2717256 h 271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939" h="2717256">
                <a:moveTo>
                  <a:pt x="0" y="0"/>
                </a:moveTo>
                <a:cubicBezTo>
                  <a:pt x="69415" y="749862"/>
                  <a:pt x="138830" y="1499725"/>
                  <a:pt x="218486" y="1952601"/>
                </a:cubicBezTo>
                <a:cubicBezTo>
                  <a:pt x="298143" y="2405477"/>
                  <a:pt x="388041" y="2561366"/>
                  <a:pt x="477939" y="2717256"/>
                </a:cubicBezTo>
              </a:path>
            </a:pathLst>
          </a:custGeom>
          <a:solidFill>
            <a:srgbClr val="660066"/>
          </a:solidFill>
          <a:ln w="1333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Shot 2016-06-01 at 10.30.36 PM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7524">
            <a:off x="581997" y="1054301"/>
            <a:ext cx="1993394" cy="2752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Rectangular Callout 24"/>
          <p:cNvSpPr/>
          <p:nvPr/>
        </p:nvSpPr>
        <p:spPr>
          <a:xfrm>
            <a:off x="2447557" y="1501023"/>
            <a:ext cx="1649064" cy="1147961"/>
          </a:xfrm>
          <a:prstGeom prst="wedgeRectCallout">
            <a:avLst>
              <a:gd name="adj1" fmla="val -81911"/>
              <a:gd name="adj2" fmla="val 60780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MacArthur bragged, “We’ll be home by </a:t>
            </a:r>
            <a:r>
              <a:rPr lang="en-US" sz="1700" b="1" u="sng" dirty="0">
                <a:solidFill>
                  <a:srgbClr val="FF0000"/>
                </a:solidFill>
              </a:rPr>
              <a:t>Christmas</a:t>
            </a:r>
            <a:r>
              <a:rPr lang="en-US" sz="1700" dirty="0">
                <a:solidFill>
                  <a:srgbClr val="000090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65698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4" grpId="0" animBg="1"/>
      <p:bldP spid="10" grpId="0" animBg="1"/>
      <p:bldP spid="10" grpId="1" animBg="1"/>
      <p:bldP spid="17" grpId="0" animBg="1"/>
      <p:bldP spid="17" grpId="1" animBg="1"/>
      <p:bldP spid="13" grpId="0" animBg="1"/>
      <p:bldP spid="22" grpId="0" animBg="1"/>
      <p:bldP spid="5" grpId="0" animBg="1"/>
      <p:bldP spid="23" grpId="0" animBg="1"/>
      <p:bldP spid="24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85123"/>
            <a:ext cx="7345362" cy="94378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were the major events of the war?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557" y="1501023"/>
            <a:ext cx="4092155" cy="5237958"/>
          </a:xfrm>
          <a:prstGeom prst="rect">
            <a:avLst/>
          </a:prstGeom>
          <a:ln>
            <a:solidFill>
              <a:srgbClr val="4B5A60"/>
            </a:solidFill>
          </a:ln>
        </p:spPr>
      </p:pic>
      <p:sp>
        <p:nvSpPr>
          <p:cNvPr id="3" name="Freeform 2"/>
          <p:cNvSpPr/>
          <p:nvPr/>
        </p:nvSpPr>
        <p:spPr>
          <a:xfrm>
            <a:off x="3154398" y="1652201"/>
            <a:ext cx="2485284" cy="3126893"/>
          </a:xfrm>
          <a:custGeom>
            <a:avLst/>
            <a:gdLst>
              <a:gd name="connsiteX0" fmla="*/ 2485284 w 2485284"/>
              <a:gd name="connsiteY0" fmla="*/ 368673 h 3281653"/>
              <a:gd name="connsiteX1" fmla="*/ 2430662 w 2485284"/>
              <a:gd name="connsiteY1" fmla="*/ 300400 h 3281653"/>
              <a:gd name="connsiteX2" fmla="*/ 2403351 w 2485284"/>
              <a:gd name="connsiteY2" fmla="*/ 259437 h 3281653"/>
              <a:gd name="connsiteX3" fmla="*/ 2389696 w 2485284"/>
              <a:gd name="connsiteY3" fmla="*/ 177509 h 3281653"/>
              <a:gd name="connsiteX4" fmla="*/ 2348730 w 2485284"/>
              <a:gd name="connsiteY4" fmla="*/ 95582 h 3281653"/>
              <a:gd name="connsiteX5" fmla="*/ 2280453 w 2485284"/>
              <a:gd name="connsiteY5" fmla="*/ 0 h 3281653"/>
              <a:gd name="connsiteX6" fmla="*/ 2171210 w 2485284"/>
              <a:gd name="connsiteY6" fmla="*/ 95582 h 3281653"/>
              <a:gd name="connsiteX7" fmla="*/ 2143899 w 2485284"/>
              <a:gd name="connsiteY7" fmla="*/ 136546 h 3281653"/>
              <a:gd name="connsiteX8" fmla="*/ 2102933 w 2485284"/>
              <a:gd name="connsiteY8" fmla="*/ 232128 h 3281653"/>
              <a:gd name="connsiteX9" fmla="*/ 2061966 w 2485284"/>
              <a:gd name="connsiteY9" fmla="*/ 259437 h 3281653"/>
              <a:gd name="connsiteX10" fmla="*/ 2034656 w 2485284"/>
              <a:gd name="connsiteY10" fmla="*/ 300400 h 3281653"/>
              <a:gd name="connsiteX11" fmla="*/ 1993689 w 2485284"/>
              <a:gd name="connsiteY11" fmla="*/ 314055 h 3281653"/>
              <a:gd name="connsiteX12" fmla="*/ 1911757 w 2485284"/>
              <a:gd name="connsiteY12" fmla="*/ 355019 h 3281653"/>
              <a:gd name="connsiteX13" fmla="*/ 1898102 w 2485284"/>
              <a:gd name="connsiteY13" fmla="*/ 395982 h 3281653"/>
              <a:gd name="connsiteX14" fmla="*/ 1597683 w 2485284"/>
              <a:gd name="connsiteY14" fmla="*/ 450600 h 3281653"/>
              <a:gd name="connsiteX15" fmla="*/ 1502095 w 2485284"/>
              <a:gd name="connsiteY15" fmla="*/ 546182 h 3281653"/>
              <a:gd name="connsiteX16" fmla="*/ 1474784 w 2485284"/>
              <a:gd name="connsiteY16" fmla="*/ 628110 h 3281653"/>
              <a:gd name="connsiteX17" fmla="*/ 1488439 w 2485284"/>
              <a:gd name="connsiteY17" fmla="*/ 737346 h 3281653"/>
              <a:gd name="connsiteX18" fmla="*/ 1488439 w 2485284"/>
              <a:gd name="connsiteY18" fmla="*/ 832928 h 3281653"/>
              <a:gd name="connsiteX19" fmla="*/ 1447473 w 2485284"/>
              <a:gd name="connsiteY19" fmla="*/ 846582 h 3281653"/>
              <a:gd name="connsiteX20" fmla="*/ 1188021 w 2485284"/>
              <a:gd name="connsiteY20" fmla="*/ 805619 h 3281653"/>
              <a:gd name="connsiteX21" fmla="*/ 1147054 w 2485284"/>
              <a:gd name="connsiteY21" fmla="*/ 791964 h 3281653"/>
              <a:gd name="connsiteX22" fmla="*/ 1106088 w 2485284"/>
              <a:gd name="connsiteY22" fmla="*/ 778310 h 3281653"/>
              <a:gd name="connsiteX23" fmla="*/ 1051466 w 2485284"/>
              <a:gd name="connsiteY23" fmla="*/ 723691 h 3281653"/>
              <a:gd name="connsiteX24" fmla="*/ 969534 w 2485284"/>
              <a:gd name="connsiteY24" fmla="*/ 669073 h 3281653"/>
              <a:gd name="connsiteX25" fmla="*/ 928568 w 2485284"/>
              <a:gd name="connsiteY25" fmla="*/ 682728 h 3281653"/>
              <a:gd name="connsiteX26" fmla="*/ 901257 w 2485284"/>
              <a:gd name="connsiteY26" fmla="*/ 723691 h 3281653"/>
              <a:gd name="connsiteX27" fmla="*/ 860291 w 2485284"/>
              <a:gd name="connsiteY27" fmla="*/ 764655 h 3281653"/>
              <a:gd name="connsiteX28" fmla="*/ 832980 w 2485284"/>
              <a:gd name="connsiteY28" fmla="*/ 819273 h 3281653"/>
              <a:gd name="connsiteX29" fmla="*/ 805669 w 2485284"/>
              <a:gd name="connsiteY29" fmla="*/ 860237 h 3281653"/>
              <a:gd name="connsiteX30" fmla="*/ 792014 w 2485284"/>
              <a:gd name="connsiteY30" fmla="*/ 901201 h 3281653"/>
              <a:gd name="connsiteX31" fmla="*/ 778358 w 2485284"/>
              <a:gd name="connsiteY31" fmla="*/ 969473 h 3281653"/>
              <a:gd name="connsiteX32" fmla="*/ 682771 w 2485284"/>
              <a:gd name="connsiteY32" fmla="*/ 1078710 h 3281653"/>
              <a:gd name="connsiteX33" fmla="*/ 573527 w 2485284"/>
              <a:gd name="connsiteY33" fmla="*/ 1106019 h 3281653"/>
              <a:gd name="connsiteX34" fmla="*/ 491595 w 2485284"/>
              <a:gd name="connsiteY34" fmla="*/ 1133328 h 3281653"/>
              <a:gd name="connsiteX35" fmla="*/ 450629 w 2485284"/>
              <a:gd name="connsiteY35" fmla="*/ 1160637 h 3281653"/>
              <a:gd name="connsiteX36" fmla="*/ 409662 w 2485284"/>
              <a:gd name="connsiteY36" fmla="*/ 1174292 h 3281653"/>
              <a:gd name="connsiteX37" fmla="*/ 382352 w 2485284"/>
              <a:gd name="connsiteY37" fmla="*/ 1215255 h 3281653"/>
              <a:gd name="connsiteX38" fmla="*/ 259453 w 2485284"/>
              <a:gd name="connsiteY38" fmla="*/ 1310837 h 3281653"/>
              <a:gd name="connsiteX39" fmla="*/ 204831 w 2485284"/>
              <a:gd name="connsiteY39" fmla="*/ 1324492 h 3281653"/>
              <a:gd name="connsiteX40" fmla="*/ 109244 w 2485284"/>
              <a:gd name="connsiteY40" fmla="*/ 1447383 h 3281653"/>
              <a:gd name="connsiteX41" fmla="*/ 54622 w 2485284"/>
              <a:gd name="connsiteY41" fmla="*/ 1488347 h 3281653"/>
              <a:gd name="connsiteX42" fmla="*/ 40967 w 2485284"/>
              <a:gd name="connsiteY42" fmla="*/ 1542965 h 3281653"/>
              <a:gd name="connsiteX43" fmla="*/ 13656 w 2485284"/>
              <a:gd name="connsiteY43" fmla="*/ 1583928 h 3281653"/>
              <a:gd name="connsiteX44" fmla="*/ 0 w 2485284"/>
              <a:gd name="connsiteY44" fmla="*/ 1624892 h 3281653"/>
              <a:gd name="connsiteX45" fmla="*/ 13656 w 2485284"/>
              <a:gd name="connsiteY45" fmla="*/ 1706819 h 3281653"/>
              <a:gd name="connsiteX46" fmla="*/ 54622 w 2485284"/>
              <a:gd name="connsiteY46" fmla="*/ 1720474 h 3281653"/>
              <a:gd name="connsiteX47" fmla="*/ 300419 w 2485284"/>
              <a:gd name="connsiteY47" fmla="*/ 1747783 h 3281653"/>
              <a:gd name="connsiteX48" fmla="*/ 327730 w 2485284"/>
              <a:gd name="connsiteY48" fmla="*/ 1829710 h 3281653"/>
              <a:gd name="connsiteX49" fmla="*/ 382352 w 2485284"/>
              <a:gd name="connsiteY49" fmla="*/ 1911638 h 3281653"/>
              <a:gd name="connsiteX50" fmla="*/ 368696 w 2485284"/>
              <a:gd name="connsiteY50" fmla="*/ 2184729 h 3281653"/>
              <a:gd name="connsiteX51" fmla="*/ 355041 w 2485284"/>
              <a:gd name="connsiteY51" fmla="*/ 2225692 h 3281653"/>
              <a:gd name="connsiteX52" fmla="*/ 396007 w 2485284"/>
              <a:gd name="connsiteY52" fmla="*/ 2253002 h 3281653"/>
              <a:gd name="connsiteX53" fmla="*/ 341385 w 2485284"/>
              <a:gd name="connsiteY53" fmla="*/ 2307620 h 3281653"/>
              <a:gd name="connsiteX54" fmla="*/ 314075 w 2485284"/>
              <a:gd name="connsiteY54" fmla="*/ 2348583 h 3281653"/>
              <a:gd name="connsiteX55" fmla="*/ 286764 w 2485284"/>
              <a:gd name="connsiteY55" fmla="*/ 2375893 h 3281653"/>
              <a:gd name="connsiteX56" fmla="*/ 273108 w 2485284"/>
              <a:gd name="connsiteY56" fmla="*/ 2430511 h 3281653"/>
              <a:gd name="connsiteX57" fmla="*/ 245798 w 2485284"/>
              <a:gd name="connsiteY57" fmla="*/ 2498784 h 3281653"/>
              <a:gd name="connsiteX58" fmla="*/ 218487 w 2485284"/>
              <a:gd name="connsiteY58" fmla="*/ 2580711 h 3281653"/>
              <a:gd name="connsiteX59" fmla="*/ 204831 w 2485284"/>
              <a:gd name="connsiteY59" fmla="*/ 2621675 h 3281653"/>
              <a:gd name="connsiteX60" fmla="*/ 191176 w 2485284"/>
              <a:gd name="connsiteY60" fmla="*/ 2662638 h 3281653"/>
              <a:gd name="connsiteX61" fmla="*/ 218487 w 2485284"/>
              <a:gd name="connsiteY61" fmla="*/ 2717256 h 3281653"/>
              <a:gd name="connsiteX62" fmla="*/ 259453 w 2485284"/>
              <a:gd name="connsiteY62" fmla="*/ 2730911 h 3281653"/>
              <a:gd name="connsiteX63" fmla="*/ 641804 w 2485284"/>
              <a:gd name="connsiteY63" fmla="*/ 2744566 h 3281653"/>
              <a:gd name="connsiteX64" fmla="*/ 682771 w 2485284"/>
              <a:gd name="connsiteY64" fmla="*/ 2758220 h 3281653"/>
              <a:gd name="connsiteX65" fmla="*/ 764703 w 2485284"/>
              <a:gd name="connsiteY65" fmla="*/ 2812838 h 3281653"/>
              <a:gd name="connsiteX66" fmla="*/ 805669 w 2485284"/>
              <a:gd name="connsiteY66" fmla="*/ 2840147 h 3281653"/>
              <a:gd name="connsiteX67" fmla="*/ 846635 w 2485284"/>
              <a:gd name="connsiteY67" fmla="*/ 2922075 h 3281653"/>
              <a:gd name="connsiteX68" fmla="*/ 832980 w 2485284"/>
              <a:gd name="connsiteY68" fmla="*/ 3099584 h 3281653"/>
              <a:gd name="connsiteX69" fmla="*/ 819325 w 2485284"/>
              <a:gd name="connsiteY69" fmla="*/ 3140548 h 3281653"/>
              <a:gd name="connsiteX70" fmla="*/ 860291 w 2485284"/>
              <a:gd name="connsiteY70" fmla="*/ 3236130 h 3281653"/>
              <a:gd name="connsiteX71" fmla="*/ 1037811 w 2485284"/>
              <a:gd name="connsiteY71" fmla="*/ 3236130 h 3281653"/>
              <a:gd name="connsiteX72" fmla="*/ 1133399 w 2485284"/>
              <a:gd name="connsiteY72" fmla="*/ 3222475 h 3281653"/>
              <a:gd name="connsiteX73" fmla="*/ 1215331 w 2485284"/>
              <a:gd name="connsiteY73" fmla="*/ 3181511 h 3281653"/>
              <a:gd name="connsiteX74" fmla="*/ 1256298 w 2485284"/>
              <a:gd name="connsiteY74" fmla="*/ 3195166 h 3281653"/>
              <a:gd name="connsiteX75" fmla="*/ 1502095 w 2485284"/>
              <a:gd name="connsiteY75" fmla="*/ 3263439 h 3281653"/>
              <a:gd name="connsiteX76" fmla="*/ 1652304 w 2485284"/>
              <a:gd name="connsiteY76" fmla="*/ 3263439 h 3281653"/>
              <a:gd name="connsiteX77" fmla="*/ 1898102 w 2485284"/>
              <a:gd name="connsiteY77" fmla="*/ 3249784 h 3281653"/>
              <a:gd name="connsiteX78" fmla="*/ 1952723 w 2485284"/>
              <a:gd name="connsiteY78" fmla="*/ 3222475 h 3281653"/>
              <a:gd name="connsiteX79" fmla="*/ 1993689 w 2485284"/>
              <a:gd name="connsiteY79" fmla="*/ 3208820 h 3281653"/>
              <a:gd name="connsiteX80" fmla="*/ 2034656 w 2485284"/>
              <a:gd name="connsiteY80" fmla="*/ 3181511 h 3281653"/>
              <a:gd name="connsiteX81" fmla="*/ 2061966 w 2485284"/>
              <a:gd name="connsiteY81" fmla="*/ 3099584 h 3281653"/>
              <a:gd name="connsiteX82" fmla="*/ 2102933 w 2485284"/>
              <a:gd name="connsiteY82" fmla="*/ 3017657 h 3281653"/>
              <a:gd name="connsiteX83" fmla="*/ 2061966 w 2485284"/>
              <a:gd name="connsiteY83" fmla="*/ 2881111 h 3281653"/>
              <a:gd name="connsiteX84" fmla="*/ 2007345 w 2485284"/>
              <a:gd name="connsiteY84" fmla="*/ 2867457 h 3281653"/>
              <a:gd name="connsiteX85" fmla="*/ 1966379 w 2485284"/>
              <a:gd name="connsiteY85" fmla="*/ 2758220 h 3281653"/>
              <a:gd name="connsiteX86" fmla="*/ 1925412 w 2485284"/>
              <a:gd name="connsiteY86" fmla="*/ 2676293 h 3281653"/>
              <a:gd name="connsiteX87" fmla="*/ 1857135 w 2485284"/>
              <a:gd name="connsiteY87" fmla="*/ 2553402 h 3281653"/>
              <a:gd name="connsiteX88" fmla="*/ 1775203 w 2485284"/>
              <a:gd name="connsiteY88" fmla="*/ 2485129 h 3281653"/>
              <a:gd name="connsiteX89" fmla="*/ 1720581 w 2485284"/>
              <a:gd name="connsiteY89" fmla="*/ 2444165 h 3281653"/>
              <a:gd name="connsiteX90" fmla="*/ 1679615 w 2485284"/>
              <a:gd name="connsiteY90" fmla="*/ 2416856 h 3281653"/>
              <a:gd name="connsiteX91" fmla="*/ 1638649 w 2485284"/>
              <a:gd name="connsiteY91" fmla="*/ 2375893 h 3281653"/>
              <a:gd name="connsiteX92" fmla="*/ 1624993 w 2485284"/>
              <a:gd name="connsiteY92" fmla="*/ 2225692 h 3281653"/>
              <a:gd name="connsiteX93" fmla="*/ 1611338 w 2485284"/>
              <a:gd name="connsiteY93" fmla="*/ 2171074 h 3281653"/>
              <a:gd name="connsiteX94" fmla="*/ 1570372 w 2485284"/>
              <a:gd name="connsiteY94" fmla="*/ 2157420 h 3281653"/>
              <a:gd name="connsiteX95" fmla="*/ 1447473 w 2485284"/>
              <a:gd name="connsiteY95" fmla="*/ 2143765 h 3281653"/>
              <a:gd name="connsiteX96" fmla="*/ 1365541 w 2485284"/>
              <a:gd name="connsiteY96" fmla="*/ 2116456 h 3281653"/>
              <a:gd name="connsiteX97" fmla="*/ 1297264 w 2485284"/>
              <a:gd name="connsiteY97" fmla="*/ 2048183 h 3281653"/>
              <a:gd name="connsiteX98" fmla="*/ 1269953 w 2485284"/>
              <a:gd name="connsiteY98" fmla="*/ 1966256 h 3281653"/>
              <a:gd name="connsiteX99" fmla="*/ 1283608 w 2485284"/>
              <a:gd name="connsiteY99" fmla="*/ 1870674 h 3281653"/>
              <a:gd name="connsiteX100" fmla="*/ 1310919 w 2485284"/>
              <a:gd name="connsiteY100" fmla="*/ 1829710 h 3281653"/>
              <a:gd name="connsiteX101" fmla="*/ 1324575 w 2485284"/>
              <a:gd name="connsiteY101" fmla="*/ 1788747 h 3281653"/>
              <a:gd name="connsiteX102" fmla="*/ 1406507 w 2485284"/>
              <a:gd name="connsiteY102" fmla="*/ 1720474 h 3281653"/>
              <a:gd name="connsiteX103" fmla="*/ 1474784 w 2485284"/>
              <a:gd name="connsiteY103" fmla="*/ 1706819 h 3281653"/>
              <a:gd name="connsiteX104" fmla="*/ 1515750 w 2485284"/>
              <a:gd name="connsiteY104" fmla="*/ 1720474 h 3281653"/>
              <a:gd name="connsiteX105" fmla="*/ 1870791 w 2485284"/>
              <a:gd name="connsiteY105" fmla="*/ 1679510 h 3281653"/>
              <a:gd name="connsiteX106" fmla="*/ 1911757 w 2485284"/>
              <a:gd name="connsiteY106" fmla="*/ 1665856 h 3281653"/>
              <a:gd name="connsiteX107" fmla="*/ 1939068 w 2485284"/>
              <a:gd name="connsiteY107" fmla="*/ 1624892 h 3281653"/>
              <a:gd name="connsiteX108" fmla="*/ 1966379 w 2485284"/>
              <a:gd name="connsiteY108" fmla="*/ 1515656 h 3281653"/>
              <a:gd name="connsiteX109" fmla="*/ 1993689 w 2485284"/>
              <a:gd name="connsiteY109" fmla="*/ 1433728 h 3281653"/>
              <a:gd name="connsiteX110" fmla="*/ 2007345 w 2485284"/>
              <a:gd name="connsiteY110" fmla="*/ 1392765 h 3281653"/>
              <a:gd name="connsiteX111" fmla="*/ 2034656 w 2485284"/>
              <a:gd name="connsiteY111" fmla="*/ 1351801 h 3281653"/>
              <a:gd name="connsiteX112" fmla="*/ 2102933 w 2485284"/>
              <a:gd name="connsiteY112" fmla="*/ 1242565 h 3281653"/>
              <a:gd name="connsiteX113" fmla="*/ 2143899 w 2485284"/>
              <a:gd name="connsiteY113" fmla="*/ 1228910 h 3281653"/>
              <a:gd name="connsiteX114" fmla="*/ 2198520 w 2485284"/>
              <a:gd name="connsiteY114" fmla="*/ 1146983 h 3281653"/>
              <a:gd name="connsiteX115" fmla="*/ 2239487 w 2485284"/>
              <a:gd name="connsiteY115" fmla="*/ 1106019 h 3281653"/>
              <a:gd name="connsiteX116" fmla="*/ 2253142 w 2485284"/>
              <a:gd name="connsiteY116" fmla="*/ 1051401 h 3281653"/>
              <a:gd name="connsiteX117" fmla="*/ 2266797 w 2485284"/>
              <a:gd name="connsiteY117" fmla="*/ 1010437 h 3281653"/>
              <a:gd name="connsiteX118" fmla="*/ 2253142 w 2485284"/>
              <a:gd name="connsiteY118" fmla="*/ 860237 h 3281653"/>
              <a:gd name="connsiteX119" fmla="*/ 2225831 w 2485284"/>
              <a:gd name="connsiteY119" fmla="*/ 778310 h 3281653"/>
              <a:gd name="connsiteX120" fmla="*/ 2266797 w 2485284"/>
              <a:gd name="connsiteY120" fmla="*/ 614455 h 3281653"/>
              <a:gd name="connsiteX121" fmla="*/ 2348730 w 2485284"/>
              <a:gd name="connsiteY121" fmla="*/ 559837 h 3281653"/>
              <a:gd name="connsiteX122" fmla="*/ 2430662 w 2485284"/>
              <a:gd name="connsiteY122" fmla="*/ 436946 h 3281653"/>
              <a:gd name="connsiteX123" fmla="*/ 2457973 w 2485284"/>
              <a:gd name="connsiteY123" fmla="*/ 395982 h 3281653"/>
              <a:gd name="connsiteX124" fmla="*/ 2389696 w 2485284"/>
              <a:gd name="connsiteY124" fmla="*/ 341364 h 328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2485284" h="3281653">
                <a:moveTo>
                  <a:pt x="2485284" y="368673"/>
                </a:moveTo>
                <a:cubicBezTo>
                  <a:pt x="2467077" y="345915"/>
                  <a:pt x="2448150" y="323715"/>
                  <a:pt x="2430662" y="300400"/>
                </a:cubicBezTo>
                <a:cubicBezTo>
                  <a:pt x="2420815" y="287272"/>
                  <a:pt x="2408541" y="275006"/>
                  <a:pt x="2403351" y="259437"/>
                </a:cubicBezTo>
                <a:cubicBezTo>
                  <a:pt x="2394595" y="233172"/>
                  <a:pt x="2395702" y="204536"/>
                  <a:pt x="2389696" y="177509"/>
                </a:cubicBezTo>
                <a:cubicBezTo>
                  <a:pt x="2373097" y="102816"/>
                  <a:pt x="2381464" y="169229"/>
                  <a:pt x="2348730" y="95582"/>
                </a:cubicBezTo>
                <a:cubicBezTo>
                  <a:pt x="2304399" y="-4156"/>
                  <a:pt x="2354963" y="24836"/>
                  <a:pt x="2280453" y="0"/>
                </a:cubicBezTo>
                <a:cubicBezTo>
                  <a:pt x="2193989" y="21615"/>
                  <a:pt x="2236242" y="-1960"/>
                  <a:pt x="2171210" y="95582"/>
                </a:cubicBezTo>
                <a:lnTo>
                  <a:pt x="2143899" y="136546"/>
                </a:lnTo>
                <a:cubicBezTo>
                  <a:pt x="2133453" y="178327"/>
                  <a:pt x="2134365" y="200698"/>
                  <a:pt x="2102933" y="232128"/>
                </a:cubicBezTo>
                <a:cubicBezTo>
                  <a:pt x="2091328" y="243732"/>
                  <a:pt x="2075622" y="250334"/>
                  <a:pt x="2061966" y="259437"/>
                </a:cubicBezTo>
                <a:cubicBezTo>
                  <a:pt x="2052863" y="273091"/>
                  <a:pt x="2047471" y="290149"/>
                  <a:pt x="2034656" y="300400"/>
                </a:cubicBezTo>
                <a:cubicBezTo>
                  <a:pt x="2023416" y="309392"/>
                  <a:pt x="2006564" y="307618"/>
                  <a:pt x="1993689" y="314055"/>
                </a:cubicBezTo>
                <a:cubicBezTo>
                  <a:pt x="1887800" y="366996"/>
                  <a:pt x="2014730" y="320695"/>
                  <a:pt x="1911757" y="355019"/>
                </a:cubicBezTo>
                <a:cubicBezTo>
                  <a:pt x="1907205" y="368673"/>
                  <a:pt x="1904539" y="383109"/>
                  <a:pt x="1898102" y="395982"/>
                </a:cubicBezTo>
                <a:cubicBezTo>
                  <a:pt x="1840196" y="511787"/>
                  <a:pt x="1776279" y="441671"/>
                  <a:pt x="1597683" y="450600"/>
                </a:cubicBezTo>
                <a:cubicBezTo>
                  <a:pt x="1541022" y="469486"/>
                  <a:pt x="1529485" y="464016"/>
                  <a:pt x="1502095" y="546182"/>
                </a:cubicBezTo>
                <a:lnTo>
                  <a:pt x="1474784" y="628110"/>
                </a:lnTo>
                <a:cubicBezTo>
                  <a:pt x="1479336" y="664522"/>
                  <a:pt x="1481874" y="701243"/>
                  <a:pt x="1488439" y="737346"/>
                </a:cubicBezTo>
                <a:cubicBezTo>
                  <a:pt x="1495416" y="775717"/>
                  <a:pt x="1522033" y="790939"/>
                  <a:pt x="1488439" y="832928"/>
                </a:cubicBezTo>
                <a:cubicBezTo>
                  <a:pt x="1479447" y="844167"/>
                  <a:pt x="1461128" y="842031"/>
                  <a:pt x="1447473" y="846582"/>
                </a:cubicBezTo>
                <a:cubicBezTo>
                  <a:pt x="1241251" y="830720"/>
                  <a:pt x="1326255" y="851694"/>
                  <a:pt x="1188021" y="805619"/>
                </a:cubicBezTo>
                <a:lnTo>
                  <a:pt x="1147054" y="791964"/>
                </a:lnTo>
                <a:lnTo>
                  <a:pt x="1106088" y="778310"/>
                </a:lnTo>
                <a:cubicBezTo>
                  <a:pt x="1080079" y="700285"/>
                  <a:pt x="1113890" y="765304"/>
                  <a:pt x="1051466" y="723691"/>
                </a:cubicBezTo>
                <a:cubicBezTo>
                  <a:pt x="949175" y="655502"/>
                  <a:pt x="1066944" y="701542"/>
                  <a:pt x="969534" y="669073"/>
                </a:cubicBezTo>
                <a:cubicBezTo>
                  <a:pt x="955879" y="673625"/>
                  <a:pt x="939808" y="673737"/>
                  <a:pt x="928568" y="682728"/>
                </a:cubicBezTo>
                <a:cubicBezTo>
                  <a:pt x="915753" y="692979"/>
                  <a:pt x="911763" y="711084"/>
                  <a:pt x="901257" y="723691"/>
                </a:cubicBezTo>
                <a:cubicBezTo>
                  <a:pt x="888894" y="738526"/>
                  <a:pt x="871516" y="748941"/>
                  <a:pt x="860291" y="764655"/>
                </a:cubicBezTo>
                <a:cubicBezTo>
                  <a:pt x="848459" y="781218"/>
                  <a:pt x="843080" y="801600"/>
                  <a:pt x="832980" y="819273"/>
                </a:cubicBezTo>
                <a:cubicBezTo>
                  <a:pt x="824837" y="833522"/>
                  <a:pt x="814773" y="846582"/>
                  <a:pt x="805669" y="860237"/>
                </a:cubicBezTo>
                <a:cubicBezTo>
                  <a:pt x="801117" y="873892"/>
                  <a:pt x="795505" y="887237"/>
                  <a:pt x="792014" y="901201"/>
                </a:cubicBezTo>
                <a:cubicBezTo>
                  <a:pt x="786385" y="923716"/>
                  <a:pt x="787962" y="948345"/>
                  <a:pt x="778358" y="969473"/>
                </a:cubicBezTo>
                <a:cubicBezTo>
                  <a:pt x="754260" y="1022486"/>
                  <a:pt x="731234" y="1054481"/>
                  <a:pt x="682771" y="1078710"/>
                </a:cubicBezTo>
                <a:cubicBezTo>
                  <a:pt x="649629" y="1095280"/>
                  <a:pt x="607798" y="1096673"/>
                  <a:pt x="573527" y="1106019"/>
                </a:cubicBezTo>
                <a:cubicBezTo>
                  <a:pt x="545753" y="1113593"/>
                  <a:pt x="491595" y="1133328"/>
                  <a:pt x="491595" y="1133328"/>
                </a:cubicBezTo>
                <a:cubicBezTo>
                  <a:pt x="477940" y="1142431"/>
                  <a:pt x="465308" y="1153298"/>
                  <a:pt x="450629" y="1160637"/>
                </a:cubicBezTo>
                <a:cubicBezTo>
                  <a:pt x="437754" y="1167074"/>
                  <a:pt x="420902" y="1165300"/>
                  <a:pt x="409662" y="1174292"/>
                </a:cubicBezTo>
                <a:cubicBezTo>
                  <a:pt x="396847" y="1184543"/>
                  <a:pt x="393255" y="1202990"/>
                  <a:pt x="382352" y="1215255"/>
                </a:cubicBezTo>
                <a:cubicBezTo>
                  <a:pt x="315772" y="1290153"/>
                  <a:pt x="327545" y="1291384"/>
                  <a:pt x="259453" y="1310837"/>
                </a:cubicBezTo>
                <a:cubicBezTo>
                  <a:pt x="241407" y="1315993"/>
                  <a:pt x="223038" y="1319940"/>
                  <a:pt x="204831" y="1324492"/>
                </a:cubicBezTo>
                <a:cubicBezTo>
                  <a:pt x="163738" y="1386129"/>
                  <a:pt x="159157" y="1404603"/>
                  <a:pt x="109244" y="1447383"/>
                </a:cubicBezTo>
                <a:cubicBezTo>
                  <a:pt x="91964" y="1462194"/>
                  <a:pt x="72829" y="1474692"/>
                  <a:pt x="54622" y="1488347"/>
                </a:cubicBezTo>
                <a:cubicBezTo>
                  <a:pt x="50070" y="1506553"/>
                  <a:pt x="48360" y="1525716"/>
                  <a:pt x="40967" y="1542965"/>
                </a:cubicBezTo>
                <a:cubicBezTo>
                  <a:pt x="34502" y="1558049"/>
                  <a:pt x="20996" y="1569250"/>
                  <a:pt x="13656" y="1583928"/>
                </a:cubicBezTo>
                <a:cubicBezTo>
                  <a:pt x="7219" y="1596802"/>
                  <a:pt x="4552" y="1611237"/>
                  <a:pt x="0" y="1624892"/>
                </a:cubicBezTo>
                <a:cubicBezTo>
                  <a:pt x="4552" y="1652201"/>
                  <a:pt x="-81" y="1682781"/>
                  <a:pt x="13656" y="1706819"/>
                </a:cubicBezTo>
                <a:cubicBezTo>
                  <a:pt x="20798" y="1719316"/>
                  <a:pt x="40508" y="1717651"/>
                  <a:pt x="54622" y="1720474"/>
                </a:cubicBezTo>
                <a:cubicBezTo>
                  <a:pt x="123845" y="1734318"/>
                  <a:pt x="237084" y="1742026"/>
                  <a:pt x="300419" y="1747783"/>
                </a:cubicBezTo>
                <a:cubicBezTo>
                  <a:pt x="309523" y="1775092"/>
                  <a:pt x="311761" y="1805759"/>
                  <a:pt x="327730" y="1829710"/>
                </a:cubicBezTo>
                <a:lnTo>
                  <a:pt x="382352" y="1911638"/>
                </a:lnTo>
                <a:cubicBezTo>
                  <a:pt x="377800" y="2002668"/>
                  <a:pt x="376592" y="2093928"/>
                  <a:pt x="368696" y="2184729"/>
                </a:cubicBezTo>
                <a:cubicBezTo>
                  <a:pt x="367449" y="2199068"/>
                  <a:pt x="349695" y="2212329"/>
                  <a:pt x="355041" y="2225692"/>
                </a:cubicBezTo>
                <a:cubicBezTo>
                  <a:pt x="361136" y="2240930"/>
                  <a:pt x="382352" y="2243899"/>
                  <a:pt x="396007" y="2253002"/>
                </a:cubicBezTo>
                <a:cubicBezTo>
                  <a:pt x="366215" y="2342374"/>
                  <a:pt x="407592" y="2254658"/>
                  <a:pt x="341385" y="2307620"/>
                </a:cubicBezTo>
                <a:cubicBezTo>
                  <a:pt x="328570" y="2317871"/>
                  <a:pt x="324327" y="2335769"/>
                  <a:pt x="314075" y="2348583"/>
                </a:cubicBezTo>
                <a:cubicBezTo>
                  <a:pt x="306032" y="2358636"/>
                  <a:pt x="295868" y="2366790"/>
                  <a:pt x="286764" y="2375893"/>
                </a:cubicBezTo>
                <a:cubicBezTo>
                  <a:pt x="282212" y="2394099"/>
                  <a:pt x="279043" y="2412708"/>
                  <a:pt x="273108" y="2430511"/>
                </a:cubicBezTo>
                <a:cubicBezTo>
                  <a:pt x="265357" y="2453764"/>
                  <a:pt x="254175" y="2475749"/>
                  <a:pt x="245798" y="2498784"/>
                </a:cubicBezTo>
                <a:cubicBezTo>
                  <a:pt x="235960" y="2525837"/>
                  <a:pt x="227591" y="2553402"/>
                  <a:pt x="218487" y="2580711"/>
                </a:cubicBezTo>
                <a:lnTo>
                  <a:pt x="204831" y="2621675"/>
                </a:lnTo>
                <a:lnTo>
                  <a:pt x="191176" y="2662638"/>
                </a:lnTo>
                <a:cubicBezTo>
                  <a:pt x="200280" y="2680844"/>
                  <a:pt x="204093" y="2702863"/>
                  <a:pt x="218487" y="2717256"/>
                </a:cubicBezTo>
                <a:cubicBezTo>
                  <a:pt x="228665" y="2727434"/>
                  <a:pt x="245089" y="2729984"/>
                  <a:pt x="259453" y="2730911"/>
                </a:cubicBezTo>
                <a:cubicBezTo>
                  <a:pt x="386720" y="2739122"/>
                  <a:pt x="514354" y="2740014"/>
                  <a:pt x="641804" y="2744566"/>
                </a:cubicBezTo>
                <a:cubicBezTo>
                  <a:pt x="655460" y="2749117"/>
                  <a:pt x="670794" y="2750236"/>
                  <a:pt x="682771" y="2758220"/>
                </a:cubicBezTo>
                <a:cubicBezTo>
                  <a:pt x="785062" y="2826409"/>
                  <a:pt x="667294" y="2780371"/>
                  <a:pt x="764703" y="2812838"/>
                </a:cubicBezTo>
                <a:cubicBezTo>
                  <a:pt x="778358" y="2821941"/>
                  <a:pt x="794064" y="2828543"/>
                  <a:pt x="805669" y="2840147"/>
                </a:cubicBezTo>
                <a:cubicBezTo>
                  <a:pt x="832141" y="2866617"/>
                  <a:pt x="835529" y="2888757"/>
                  <a:pt x="846635" y="2922075"/>
                </a:cubicBezTo>
                <a:cubicBezTo>
                  <a:pt x="842083" y="2981245"/>
                  <a:pt x="840341" y="3040698"/>
                  <a:pt x="832980" y="3099584"/>
                </a:cubicBezTo>
                <a:cubicBezTo>
                  <a:pt x="831195" y="3113866"/>
                  <a:pt x="819325" y="3126155"/>
                  <a:pt x="819325" y="3140548"/>
                </a:cubicBezTo>
                <a:cubicBezTo>
                  <a:pt x="819325" y="3205265"/>
                  <a:pt x="825545" y="3201385"/>
                  <a:pt x="860291" y="3236130"/>
                </a:cubicBezTo>
                <a:cubicBezTo>
                  <a:pt x="1064661" y="3202069"/>
                  <a:pt x="809389" y="3236130"/>
                  <a:pt x="1037811" y="3236130"/>
                </a:cubicBezTo>
                <a:cubicBezTo>
                  <a:pt x="1069997" y="3236130"/>
                  <a:pt x="1101536" y="3227027"/>
                  <a:pt x="1133399" y="3222475"/>
                </a:cubicBezTo>
                <a:cubicBezTo>
                  <a:pt x="1154111" y="3208668"/>
                  <a:pt x="1187064" y="3181511"/>
                  <a:pt x="1215331" y="3181511"/>
                </a:cubicBezTo>
                <a:cubicBezTo>
                  <a:pt x="1229725" y="3181511"/>
                  <a:pt x="1242642" y="3190614"/>
                  <a:pt x="1256298" y="3195166"/>
                </a:cubicBezTo>
                <a:cubicBezTo>
                  <a:pt x="1376988" y="3315849"/>
                  <a:pt x="1299741" y="3280300"/>
                  <a:pt x="1502095" y="3263439"/>
                </a:cubicBezTo>
                <a:cubicBezTo>
                  <a:pt x="1670750" y="3229709"/>
                  <a:pt x="1460123" y="3263439"/>
                  <a:pt x="1652304" y="3263439"/>
                </a:cubicBezTo>
                <a:cubicBezTo>
                  <a:pt x="1734363" y="3263439"/>
                  <a:pt x="1816169" y="3254336"/>
                  <a:pt x="1898102" y="3249784"/>
                </a:cubicBezTo>
                <a:cubicBezTo>
                  <a:pt x="1916309" y="3240681"/>
                  <a:pt x="1934013" y="3230493"/>
                  <a:pt x="1952723" y="3222475"/>
                </a:cubicBezTo>
                <a:cubicBezTo>
                  <a:pt x="1965953" y="3216805"/>
                  <a:pt x="1980815" y="3215257"/>
                  <a:pt x="1993689" y="3208820"/>
                </a:cubicBezTo>
                <a:cubicBezTo>
                  <a:pt x="2008368" y="3201481"/>
                  <a:pt x="2021000" y="3190614"/>
                  <a:pt x="2034656" y="3181511"/>
                </a:cubicBezTo>
                <a:cubicBezTo>
                  <a:pt x="2043759" y="3154202"/>
                  <a:pt x="2045998" y="3123535"/>
                  <a:pt x="2061966" y="3099584"/>
                </a:cubicBezTo>
                <a:cubicBezTo>
                  <a:pt x="2097261" y="3046644"/>
                  <a:pt x="2084087" y="3074189"/>
                  <a:pt x="2102933" y="3017657"/>
                </a:cubicBezTo>
                <a:cubicBezTo>
                  <a:pt x="2098611" y="2987404"/>
                  <a:pt x="2101187" y="2907257"/>
                  <a:pt x="2061966" y="2881111"/>
                </a:cubicBezTo>
                <a:cubicBezTo>
                  <a:pt x="2046350" y="2870701"/>
                  <a:pt x="2025552" y="2872008"/>
                  <a:pt x="2007345" y="2867457"/>
                </a:cubicBezTo>
                <a:cubicBezTo>
                  <a:pt x="1982169" y="2766760"/>
                  <a:pt x="2009222" y="2858182"/>
                  <a:pt x="1966379" y="2758220"/>
                </a:cubicBezTo>
                <a:cubicBezTo>
                  <a:pt x="1932460" y="2679080"/>
                  <a:pt x="1977893" y="2755008"/>
                  <a:pt x="1925412" y="2676293"/>
                </a:cubicBezTo>
                <a:cubicBezTo>
                  <a:pt x="1911182" y="2633604"/>
                  <a:pt x="1897384" y="2580233"/>
                  <a:pt x="1857135" y="2553402"/>
                </a:cubicBezTo>
                <a:cubicBezTo>
                  <a:pt x="1766592" y="2493044"/>
                  <a:pt x="1867203" y="2563982"/>
                  <a:pt x="1775203" y="2485129"/>
                </a:cubicBezTo>
                <a:cubicBezTo>
                  <a:pt x="1757923" y="2470318"/>
                  <a:pt x="1739101" y="2457393"/>
                  <a:pt x="1720581" y="2444165"/>
                </a:cubicBezTo>
                <a:cubicBezTo>
                  <a:pt x="1707226" y="2434626"/>
                  <a:pt x="1692223" y="2427362"/>
                  <a:pt x="1679615" y="2416856"/>
                </a:cubicBezTo>
                <a:cubicBezTo>
                  <a:pt x="1664780" y="2404494"/>
                  <a:pt x="1652304" y="2389547"/>
                  <a:pt x="1638649" y="2375893"/>
                </a:cubicBezTo>
                <a:cubicBezTo>
                  <a:pt x="1634097" y="2325826"/>
                  <a:pt x="1631638" y="2275524"/>
                  <a:pt x="1624993" y="2225692"/>
                </a:cubicBezTo>
                <a:cubicBezTo>
                  <a:pt x="1622513" y="2207090"/>
                  <a:pt x="1623062" y="2185728"/>
                  <a:pt x="1611338" y="2171074"/>
                </a:cubicBezTo>
                <a:cubicBezTo>
                  <a:pt x="1602346" y="2159835"/>
                  <a:pt x="1584570" y="2159786"/>
                  <a:pt x="1570372" y="2157420"/>
                </a:cubicBezTo>
                <a:cubicBezTo>
                  <a:pt x="1529714" y="2150644"/>
                  <a:pt x="1488439" y="2148317"/>
                  <a:pt x="1447473" y="2143765"/>
                </a:cubicBezTo>
                <a:cubicBezTo>
                  <a:pt x="1420162" y="2134662"/>
                  <a:pt x="1381510" y="2140408"/>
                  <a:pt x="1365541" y="2116456"/>
                </a:cubicBezTo>
                <a:cubicBezTo>
                  <a:pt x="1329126" y="2061837"/>
                  <a:pt x="1351885" y="2084595"/>
                  <a:pt x="1297264" y="2048183"/>
                </a:cubicBezTo>
                <a:cubicBezTo>
                  <a:pt x="1288160" y="2020874"/>
                  <a:pt x="1265882" y="1994753"/>
                  <a:pt x="1269953" y="1966256"/>
                </a:cubicBezTo>
                <a:cubicBezTo>
                  <a:pt x="1274505" y="1934395"/>
                  <a:pt x="1274359" y="1901501"/>
                  <a:pt x="1283608" y="1870674"/>
                </a:cubicBezTo>
                <a:cubicBezTo>
                  <a:pt x="1288324" y="1854955"/>
                  <a:pt x="1303579" y="1844388"/>
                  <a:pt x="1310919" y="1829710"/>
                </a:cubicBezTo>
                <a:cubicBezTo>
                  <a:pt x="1317356" y="1816837"/>
                  <a:pt x="1316591" y="1800723"/>
                  <a:pt x="1324575" y="1788747"/>
                </a:cubicBezTo>
                <a:cubicBezTo>
                  <a:pt x="1336383" y="1771037"/>
                  <a:pt x="1384115" y="1728870"/>
                  <a:pt x="1406507" y="1720474"/>
                </a:cubicBezTo>
                <a:cubicBezTo>
                  <a:pt x="1428239" y="1712325"/>
                  <a:pt x="1452025" y="1711371"/>
                  <a:pt x="1474784" y="1706819"/>
                </a:cubicBezTo>
                <a:cubicBezTo>
                  <a:pt x="1488439" y="1711371"/>
                  <a:pt x="1501368" y="1721049"/>
                  <a:pt x="1515750" y="1720474"/>
                </a:cubicBezTo>
                <a:cubicBezTo>
                  <a:pt x="1650266" y="1715094"/>
                  <a:pt x="1753072" y="1713142"/>
                  <a:pt x="1870791" y="1679510"/>
                </a:cubicBezTo>
                <a:cubicBezTo>
                  <a:pt x="1884631" y="1675556"/>
                  <a:pt x="1898102" y="1670407"/>
                  <a:pt x="1911757" y="1665856"/>
                </a:cubicBezTo>
                <a:cubicBezTo>
                  <a:pt x="1920861" y="1652201"/>
                  <a:pt x="1931728" y="1639570"/>
                  <a:pt x="1939068" y="1624892"/>
                </a:cubicBezTo>
                <a:cubicBezTo>
                  <a:pt x="1955639" y="1591752"/>
                  <a:pt x="1957032" y="1549925"/>
                  <a:pt x="1966379" y="1515656"/>
                </a:cubicBezTo>
                <a:cubicBezTo>
                  <a:pt x="1973954" y="1487884"/>
                  <a:pt x="1984585" y="1461037"/>
                  <a:pt x="1993689" y="1433728"/>
                </a:cubicBezTo>
                <a:cubicBezTo>
                  <a:pt x="1998241" y="1420074"/>
                  <a:pt x="1999361" y="1404741"/>
                  <a:pt x="2007345" y="1392765"/>
                </a:cubicBezTo>
                <a:lnTo>
                  <a:pt x="2034656" y="1351801"/>
                </a:lnTo>
                <a:cubicBezTo>
                  <a:pt x="2059566" y="1277075"/>
                  <a:pt x="2042341" y="1272859"/>
                  <a:pt x="2102933" y="1242565"/>
                </a:cubicBezTo>
                <a:cubicBezTo>
                  <a:pt x="2115807" y="1236128"/>
                  <a:pt x="2130244" y="1233462"/>
                  <a:pt x="2143899" y="1228910"/>
                </a:cubicBezTo>
                <a:cubicBezTo>
                  <a:pt x="2274594" y="1098221"/>
                  <a:pt x="2119466" y="1265555"/>
                  <a:pt x="2198520" y="1146983"/>
                </a:cubicBezTo>
                <a:cubicBezTo>
                  <a:pt x="2209233" y="1130915"/>
                  <a:pt x="2225831" y="1119674"/>
                  <a:pt x="2239487" y="1106019"/>
                </a:cubicBezTo>
                <a:cubicBezTo>
                  <a:pt x="2244039" y="1087813"/>
                  <a:pt x="2247986" y="1069445"/>
                  <a:pt x="2253142" y="1051401"/>
                </a:cubicBezTo>
                <a:cubicBezTo>
                  <a:pt x="2257096" y="1037562"/>
                  <a:pt x="2266797" y="1024830"/>
                  <a:pt x="2266797" y="1010437"/>
                </a:cubicBezTo>
                <a:cubicBezTo>
                  <a:pt x="2266797" y="960164"/>
                  <a:pt x="2261879" y="909745"/>
                  <a:pt x="2253142" y="860237"/>
                </a:cubicBezTo>
                <a:cubicBezTo>
                  <a:pt x="2248139" y="831889"/>
                  <a:pt x="2225831" y="778310"/>
                  <a:pt x="2225831" y="778310"/>
                </a:cubicBezTo>
                <a:cubicBezTo>
                  <a:pt x="2231605" y="726347"/>
                  <a:pt x="2220484" y="654976"/>
                  <a:pt x="2266797" y="614455"/>
                </a:cubicBezTo>
                <a:cubicBezTo>
                  <a:pt x="2291499" y="592842"/>
                  <a:pt x="2348730" y="559837"/>
                  <a:pt x="2348730" y="559837"/>
                </a:cubicBezTo>
                <a:lnTo>
                  <a:pt x="2430662" y="436946"/>
                </a:lnTo>
                <a:lnTo>
                  <a:pt x="2457973" y="395982"/>
                </a:lnTo>
                <a:cubicBezTo>
                  <a:pt x="2439902" y="323700"/>
                  <a:pt x="2463084" y="341364"/>
                  <a:pt x="2389696" y="341364"/>
                </a:cubicBezTo>
              </a:path>
            </a:pathLst>
          </a:custGeom>
          <a:solidFill>
            <a:srgbClr val="FF0000">
              <a:alpha val="76000"/>
            </a:srgb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908" y="1108509"/>
            <a:ext cx="1084522" cy="543692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420" y="1652201"/>
            <a:ext cx="1000971" cy="667053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11" name="Freeform 10"/>
          <p:cNvSpPr/>
          <p:nvPr/>
        </p:nvSpPr>
        <p:spPr>
          <a:xfrm>
            <a:off x="2963223" y="2116456"/>
            <a:ext cx="1133398" cy="1829710"/>
          </a:xfrm>
          <a:custGeom>
            <a:avLst/>
            <a:gdLst>
              <a:gd name="connsiteX0" fmla="*/ 0 w 1133398"/>
              <a:gd name="connsiteY0" fmla="*/ 0 h 1829710"/>
              <a:gd name="connsiteX1" fmla="*/ 669115 w 1133398"/>
              <a:gd name="connsiteY1" fmla="*/ 655419 h 1829710"/>
              <a:gd name="connsiteX2" fmla="*/ 1133398 w 1133398"/>
              <a:gd name="connsiteY2" fmla="*/ 1829710 h 1829710"/>
              <a:gd name="connsiteX3" fmla="*/ 1133398 w 1133398"/>
              <a:gd name="connsiteY3" fmla="*/ 1829710 h 182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398" h="1829710">
                <a:moveTo>
                  <a:pt x="0" y="0"/>
                </a:moveTo>
                <a:cubicBezTo>
                  <a:pt x="240107" y="175233"/>
                  <a:pt x="480215" y="350467"/>
                  <a:pt x="669115" y="655419"/>
                </a:cubicBezTo>
                <a:cubicBezTo>
                  <a:pt x="858015" y="960371"/>
                  <a:pt x="1133398" y="1829710"/>
                  <a:pt x="1133398" y="1829710"/>
                </a:cubicBezTo>
                <a:lnTo>
                  <a:pt x="1133398" y="1829710"/>
                </a:lnTo>
              </a:path>
            </a:pathLst>
          </a:custGeom>
          <a:noFill/>
          <a:ln w="825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>
            <a:off x="4410695" y="1767948"/>
            <a:ext cx="1365538" cy="2178218"/>
          </a:xfrm>
          <a:custGeom>
            <a:avLst/>
            <a:gdLst>
              <a:gd name="connsiteX0" fmla="*/ 0 w 1133398"/>
              <a:gd name="connsiteY0" fmla="*/ 0 h 1829710"/>
              <a:gd name="connsiteX1" fmla="*/ 669115 w 1133398"/>
              <a:gd name="connsiteY1" fmla="*/ 655419 h 1829710"/>
              <a:gd name="connsiteX2" fmla="*/ 1133398 w 1133398"/>
              <a:gd name="connsiteY2" fmla="*/ 1829710 h 1829710"/>
              <a:gd name="connsiteX3" fmla="*/ 1133398 w 1133398"/>
              <a:gd name="connsiteY3" fmla="*/ 1829710 h 182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398" h="1829710">
                <a:moveTo>
                  <a:pt x="0" y="0"/>
                </a:moveTo>
                <a:cubicBezTo>
                  <a:pt x="240107" y="175233"/>
                  <a:pt x="480215" y="350467"/>
                  <a:pt x="669115" y="655419"/>
                </a:cubicBezTo>
                <a:cubicBezTo>
                  <a:pt x="858015" y="960371"/>
                  <a:pt x="1133398" y="1829710"/>
                  <a:pt x="1133398" y="1829710"/>
                </a:cubicBezTo>
                <a:lnTo>
                  <a:pt x="1133398" y="1829710"/>
                </a:lnTo>
              </a:path>
            </a:pathLst>
          </a:custGeom>
          <a:noFill/>
          <a:ln w="825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ular Callout 20"/>
          <p:cNvSpPr/>
          <p:nvPr/>
        </p:nvSpPr>
        <p:spPr>
          <a:xfrm>
            <a:off x="484054" y="2995572"/>
            <a:ext cx="2294107" cy="1187946"/>
          </a:xfrm>
          <a:prstGeom prst="wedgeRectCallout">
            <a:avLst>
              <a:gd name="adj1" fmla="val 94498"/>
              <a:gd name="adj2" fmla="val -16208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In late November 1950, 200,000 </a:t>
            </a:r>
            <a:r>
              <a:rPr lang="en-US" sz="1700" b="1" u="sng" dirty="0">
                <a:solidFill>
                  <a:srgbClr val="FF0000"/>
                </a:solidFill>
              </a:rPr>
              <a:t>Chinese </a:t>
            </a:r>
            <a:r>
              <a:rPr lang="en-US" sz="1700" dirty="0">
                <a:solidFill>
                  <a:srgbClr val="000090"/>
                </a:solidFill>
              </a:rPr>
              <a:t>troops march on South Korea and</a:t>
            </a:r>
            <a:r>
              <a:rPr lang="is-IS" sz="1700" dirty="0">
                <a:solidFill>
                  <a:srgbClr val="000090"/>
                </a:solidFill>
              </a:rPr>
              <a:t>…</a:t>
            </a:r>
            <a:endParaRPr lang="en-US" sz="1700" dirty="0">
              <a:solidFill>
                <a:srgbClr val="000090"/>
              </a:solidFill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6078844" y="2020873"/>
            <a:ext cx="2294107" cy="1187946"/>
          </a:xfrm>
          <a:prstGeom prst="wedgeRectCallout">
            <a:avLst>
              <a:gd name="adj1" fmla="val -112740"/>
              <a:gd name="adj2" fmla="val 120437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the Chinese and North Korean soldiers are supplied </a:t>
            </a:r>
            <a:r>
              <a:rPr lang="en-US" sz="1700" b="1" u="sng" dirty="0">
                <a:solidFill>
                  <a:srgbClr val="FF0000"/>
                </a:solidFill>
              </a:rPr>
              <a:t>weapons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0090"/>
                </a:solidFill>
              </a:rPr>
              <a:t>from </a:t>
            </a:r>
            <a:r>
              <a:rPr lang="en-US" sz="1700" b="1" u="sng" dirty="0">
                <a:solidFill>
                  <a:srgbClr val="FF0000"/>
                </a:solidFill>
              </a:rPr>
              <a:t>Russia</a:t>
            </a:r>
            <a:r>
              <a:rPr lang="en-US" sz="1700" dirty="0">
                <a:solidFill>
                  <a:srgbClr val="000090"/>
                </a:solidFill>
              </a:rPr>
              <a:t>.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6231244" y="4207801"/>
            <a:ext cx="2141707" cy="1281329"/>
          </a:xfrm>
          <a:prstGeom prst="wedgeRectCallout">
            <a:avLst>
              <a:gd name="adj1" fmla="val -117203"/>
              <a:gd name="adj2" fmla="val -34820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By early 1951, </a:t>
            </a:r>
            <a:r>
              <a:rPr lang="en-US" sz="1700" b="1" u="sng" dirty="0">
                <a:solidFill>
                  <a:srgbClr val="FF0000"/>
                </a:solidFill>
              </a:rPr>
              <a:t>500,000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0090"/>
                </a:solidFill>
              </a:rPr>
              <a:t>more Chinese soldiers enter the war and push US back.</a:t>
            </a:r>
          </a:p>
        </p:txBody>
      </p:sp>
      <p:sp>
        <p:nvSpPr>
          <p:cNvPr id="19" name="Freeform 18"/>
          <p:cNvSpPr/>
          <p:nvPr/>
        </p:nvSpPr>
        <p:spPr>
          <a:xfrm>
            <a:off x="3787137" y="3741347"/>
            <a:ext cx="1702335" cy="2457819"/>
          </a:xfrm>
          <a:custGeom>
            <a:avLst/>
            <a:gdLst>
              <a:gd name="connsiteX0" fmla="*/ 50032 w 1579437"/>
              <a:gd name="connsiteY0" fmla="*/ 505219 h 2348583"/>
              <a:gd name="connsiteX1" fmla="*/ 50032 w 1579437"/>
              <a:gd name="connsiteY1" fmla="*/ 505219 h 2348583"/>
              <a:gd name="connsiteX2" fmla="*/ 145619 w 1579437"/>
              <a:gd name="connsiteY2" fmla="*/ 587146 h 2348583"/>
              <a:gd name="connsiteX3" fmla="*/ 159275 w 1579437"/>
              <a:gd name="connsiteY3" fmla="*/ 628110 h 2348583"/>
              <a:gd name="connsiteX4" fmla="*/ 145619 w 1579437"/>
              <a:gd name="connsiteY4" fmla="*/ 791964 h 2348583"/>
              <a:gd name="connsiteX5" fmla="*/ 90998 w 1579437"/>
              <a:gd name="connsiteY5" fmla="*/ 873892 h 2348583"/>
              <a:gd name="connsiteX6" fmla="*/ 63687 w 1579437"/>
              <a:gd name="connsiteY6" fmla="*/ 955819 h 2348583"/>
              <a:gd name="connsiteX7" fmla="*/ 77342 w 1579437"/>
              <a:gd name="connsiteY7" fmla="*/ 1065055 h 2348583"/>
              <a:gd name="connsiteX8" fmla="*/ 159275 w 1579437"/>
              <a:gd name="connsiteY8" fmla="*/ 1119674 h 2348583"/>
              <a:gd name="connsiteX9" fmla="*/ 200241 w 1579437"/>
              <a:gd name="connsiteY9" fmla="*/ 1242564 h 2348583"/>
              <a:gd name="connsiteX10" fmla="*/ 213896 w 1579437"/>
              <a:gd name="connsiteY10" fmla="*/ 1283528 h 2348583"/>
              <a:gd name="connsiteX11" fmla="*/ 227552 w 1579437"/>
              <a:gd name="connsiteY11" fmla="*/ 1351801 h 2348583"/>
              <a:gd name="connsiteX12" fmla="*/ 200241 w 1579437"/>
              <a:gd name="connsiteY12" fmla="*/ 1556619 h 2348583"/>
              <a:gd name="connsiteX13" fmla="*/ 186586 w 1579437"/>
              <a:gd name="connsiteY13" fmla="*/ 1611237 h 2348583"/>
              <a:gd name="connsiteX14" fmla="*/ 145619 w 1579437"/>
              <a:gd name="connsiteY14" fmla="*/ 1693165 h 2348583"/>
              <a:gd name="connsiteX15" fmla="*/ 131964 w 1579437"/>
              <a:gd name="connsiteY15" fmla="*/ 1788747 h 2348583"/>
              <a:gd name="connsiteX16" fmla="*/ 159275 w 1579437"/>
              <a:gd name="connsiteY16" fmla="*/ 1938947 h 2348583"/>
              <a:gd name="connsiteX17" fmla="*/ 104653 w 1579437"/>
              <a:gd name="connsiteY17" fmla="*/ 2020874 h 2348583"/>
              <a:gd name="connsiteX18" fmla="*/ 63687 w 1579437"/>
              <a:gd name="connsiteY18" fmla="*/ 2102801 h 2348583"/>
              <a:gd name="connsiteX19" fmla="*/ 9065 w 1579437"/>
              <a:gd name="connsiteY19" fmla="*/ 2116456 h 2348583"/>
              <a:gd name="connsiteX20" fmla="*/ 22721 w 1579437"/>
              <a:gd name="connsiteY20" fmla="*/ 2293965 h 2348583"/>
              <a:gd name="connsiteX21" fmla="*/ 241207 w 1579437"/>
              <a:gd name="connsiteY21" fmla="*/ 2321274 h 2348583"/>
              <a:gd name="connsiteX22" fmla="*/ 282173 w 1579437"/>
              <a:gd name="connsiteY22" fmla="*/ 2348583 h 2348583"/>
              <a:gd name="connsiteX23" fmla="*/ 377761 w 1579437"/>
              <a:gd name="connsiteY23" fmla="*/ 2334929 h 2348583"/>
              <a:gd name="connsiteX24" fmla="*/ 391417 w 1579437"/>
              <a:gd name="connsiteY24" fmla="*/ 2293965 h 2348583"/>
              <a:gd name="connsiteX25" fmla="*/ 473349 w 1579437"/>
              <a:gd name="connsiteY25" fmla="*/ 2266656 h 2348583"/>
              <a:gd name="connsiteX26" fmla="*/ 582592 w 1579437"/>
              <a:gd name="connsiteY26" fmla="*/ 2239347 h 2348583"/>
              <a:gd name="connsiteX27" fmla="*/ 664525 w 1579437"/>
              <a:gd name="connsiteY27" fmla="*/ 2143765 h 2348583"/>
              <a:gd name="connsiteX28" fmla="*/ 678180 w 1579437"/>
              <a:gd name="connsiteY28" fmla="*/ 2102801 h 2348583"/>
              <a:gd name="connsiteX29" fmla="*/ 719146 w 1579437"/>
              <a:gd name="connsiteY29" fmla="*/ 2089147 h 2348583"/>
              <a:gd name="connsiteX30" fmla="*/ 760113 w 1579437"/>
              <a:gd name="connsiteY30" fmla="*/ 2061838 h 2348583"/>
              <a:gd name="connsiteX31" fmla="*/ 855700 w 1579437"/>
              <a:gd name="connsiteY31" fmla="*/ 2089147 h 2348583"/>
              <a:gd name="connsiteX32" fmla="*/ 883011 w 1579437"/>
              <a:gd name="connsiteY32" fmla="*/ 2048183 h 2348583"/>
              <a:gd name="connsiteX33" fmla="*/ 1115153 w 1579437"/>
              <a:gd name="connsiteY33" fmla="*/ 2089147 h 2348583"/>
              <a:gd name="connsiteX34" fmla="*/ 1169775 w 1579437"/>
              <a:gd name="connsiteY34" fmla="*/ 2075492 h 2348583"/>
              <a:gd name="connsiteX35" fmla="*/ 1210741 w 1579437"/>
              <a:gd name="connsiteY35" fmla="*/ 1979910 h 2348583"/>
              <a:gd name="connsiteX36" fmla="*/ 1306329 w 1579437"/>
              <a:gd name="connsiteY36" fmla="*/ 1938947 h 2348583"/>
              <a:gd name="connsiteX37" fmla="*/ 1347295 w 1579437"/>
              <a:gd name="connsiteY37" fmla="*/ 1925292 h 2348583"/>
              <a:gd name="connsiteX38" fmla="*/ 1388261 w 1579437"/>
              <a:gd name="connsiteY38" fmla="*/ 1802401 h 2348583"/>
              <a:gd name="connsiteX39" fmla="*/ 1415572 w 1579437"/>
              <a:gd name="connsiteY39" fmla="*/ 1761438 h 2348583"/>
              <a:gd name="connsiteX40" fmla="*/ 1456538 w 1579437"/>
              <a:gd name="connsiteY40" fmla="*/ 1652201 h 2348583"/>
              <a:gd name="connsiteX41" fmla="*/ 1483849 w 1579437"/>
              <a:gd name="connsiteY41" fmla="*/ 1556619 h 2348583"/>
              <a:gd name="connsiteX42" fmla="*/ 1538471 w 1579437"/>
              <a:gd name="connsiteY42" fmla="*/ 1529310 h 2348583"/>
              <a:gd name="connsiteX43" fmla="*/ 1579437 w 1579437"/>
              <a:gd name="connsiteY43" fmla="*/ 1447383 h 2348583"/>
              <a:gd name="connsiteX44" fmla="*/ 1552126 w 1579437"/>
              <a:gd name="connsiteY44" fmla="*/ 1324492 h 2348583"/>
              <a:gd name="connsiteX45" fmla="*/ 1538471 w 1579437"/>
              <a:gd name="connsiteY45" fmla="*/ 1269874 h 2348583"/>
              <a:gd name="connsiteX46" fmla="*/ 1497504 w 1579437"/>
              <a:gd name="connsiteY46" fmla="*/ 1242564 h 2348583"/>
              <a:gd name="connsiteX47" fmla="*/ 1442883 w 1579437"/>
              <a:gd name="connsiteY47" fmla="*/ 914855 h 2348583"/>
              <a:gd name="connsiteX48" fmla="*/ 1401917 w 1579437"/>
              <a:gd name="connsiteY48" fmla="*/ 819273 h 2348583"/>
              <a:gd name="connsiteX49" fmla="*/ 1388261 w 1579437"/>
              <a:gd name="connsiteY49" fmla="*/ 778310 h 2348583"/>
              <a:gd name="connsiteX50" fmla="*/ 1360950 w 1579437"/>
              <a:gd name="connsiteY50" fmla="*/ 737346 h 2348583"/>
              <a:gd name="connsiteX51" fmla="*/ 1333640 w 1579437"/>
              <a:gd name="connsiteY51" fmla="*/ 669073 h 2348583"/>
              <a:gd name="connsiteX52" fmla="*/ 1279018 w 1579437"/>
              <a:gd name="connsiteY52" fmla="*/ 559837 h 2348583"/>
              <a:gd name="connsiteX53" fmla="*/ 1265363 w 1579437"/>
              <a:gd name="connsiteY53" fmla="*/ 518873 h 2348583"/>
              <a:gd name="connsiteX54" fmla="*/ 1210741 w 1579437"/>
              <a:gd name="connsiteY54" fmla="*/ 436946 h 2348583"/>
              <a:gd name="connsiteX55" fmla="*/ 1197086 w 1579437"/>
              <a:gd name="connsiteY55" fmla="*/ 395982 h 2348583"/>
              <a:gd name="connsiteX56" fmla="*/ 1115153 w 1579437"/>
              <a:gd name="connsiteY56" fmla="*/ 341364 h 2348583"/>
              <a:gd name="connsiteX57" fmla="*/ 1087842 w 1579437"/>
              <a:gd name="connsiteY57" fmla="*/ 300400 h 2348583"/>
              <a:gd name="connsiteX58" fmla="*/ 1074187 w 1579437"/>
              <a:gd name="connsiteY58" fmla="*/ 245782 h 2348583"/>
              <a:gd name="connsiteX59" fmla="*/ 1060531 w 1579437"/>
              <a:gd name="connsiteY59" fmla="*/ 204818 h 2348583"/>
              <a:gd name="connsiteX60" fmla="*/ 992254 w 1579437"/>
              <a:gd name="connsiteY60" fmla="*/ 27309 h 2348583"/>
              <a:gd name="connsiteX61" fmla="*/ 951288 w 1579437"/>
              <a:gd name="connsiteY61" fmla="*/ 0 h 2348583"/>
              <a:gd name="connsiteX62" fmla="*/ 923977 w 1579437"/>
              <a:gd name="connsiteY62" fmla="*/ 95582 h 2348583"/>
              <a:gd name="connsiteX63" fmla="*/ 842045 w 1579437"/>
              <a:gd name="connsiteY63" fmla="*/ 136546 h 2348583"/>
              <a:gd name="connsiteX64" fmla="*/ 459694 w 1579437"/>
              <a:gd name="connsiteY64" fmla="*/ 150200 h 2348583"/>
              <a:gd name="connsiteX65" fmla="*/ 432383 w 1579437"/>
              <a:gd name="connsiteY65" fmla="*/ 191164 h 2348583"/>
              <a:gd name="connsiteX66" fmla="*/ 350450 w 1579437"/>
              <a:gd name="connsiteY66" fmla="*/ 355018 h 2348583"/>
              <a:gd name="connsiteX67" fmla="*/ 309484 w 1579437"/>
              <a:gd name="connsiteY67" fmla="*/ 368673 h 2348583"/>
              <a:gd name="connsiteX68" fmla="*/ 227552 w 1579437"/>
              <a:gd name="connsiteY68" fmla="*/ 423291 h 2348583"/>
              <a:gd name="connsiteX69" fmla="*/ 145619 w 1579437"/>
              <a:gd name="connsiteY69" fmla="*/ 436946 h 2348583"/>
              <a:gd name="connsiteX70" fmla="*/ 90998 w 1579437"/>
              <a:gd name="connsiteY70" fmla="*/ 532528 h 2348583"/>
              <a:gd name="connsiteX71" fmla="*/ 77342 w 1579437"/>
              <a:gd name="connsiteY71" fmla="*/ 573491 h 2348583"/>
              <a:gd name="connsiteX72" fmla="*/ 77342 w 1579437"/>
              <a:gd name="connsiteY72" fmla="*/ 573491 h 234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579437" h="2348583">
                <a:moveTo>
                  <a:pt x="50032" y="505219"/>
                </a:moveTo>
                <a:lnTo>
                  <a:pt x="50032" y="505219"/>
                </a:lnTo>
                <a:cubicBezTo>
                  <a:pt x="81894" y="532528"/>
                  <a:pt x="117739" y="555782"/>
                  <a:pt x="145619" y="587146"/>
                </a:cubicBezTo>
                <a:cubicBezTo>
                  <a:pt x="155182" y="597903"/>
                  <a:pt x="159275" y="613717"/>
                  <a:pt x="159275" y="628110"/>
                </a:cubicBezTo>
                <a:cubicBezTo>
                  <a:pt x="159275" y="682917"/>
                  <a:pt x="160289" y="739156"/>
                  <a:pt x="145619" y="791964"/>
                </a:cubicBezTo>
                <a:cubicBezTo>
                  <a:pt x="136834" y="823589"/>
                  <a:pt x="101378" y="842754"/>
                  <a:pt x="90998" y="873892"/>
                </a:cubicBezTo>
                <a:lnTo>
                  <a:pt x="63687" y="955819"/>
                </a:lnTo>
                <a:cubicBezTo>
                  <a:pt x="68239" y="992231"/>
                  <a:pt x="58851" y="1033359"/>
                  <a:pt x="77342" y="1065055"/>
                </a:cubicBezTo>
                <a:cubicBezTo>
                  <a:pt x="93881" y="1093407"/>
                  <a:pt x="159275" y="1119674"/>
                  <a:pt x="159275" y="1119674"/>
                </a:cubicBezTo>
                <a:lnTo>
                  <a:pt x="200241" y="1242564"/>
                </a:lnTo>
                <a:cubicBezTo>
                  <a:pt x="204793" y="1256219"/>
                  <a:pt x="211073" y="1269414"/>
                  <a:pt x="213896" y="1283528"/>
                </a:cubicBezTo>
                <a:lnTo>
                  <a:pt x="227552" y="1351801"/>
                </a:lnTo>
                <a:cubicBezTo>
                  <a:pt x="205759" y="1613294"/>
                  <a:pt x="233052" y="1441787"/>
                  <a:pt x="200241" y="1556619"/>
                </a:cubicBezTo>
                <a:cubicBezTo>
                  <a:pt x="195085" y="1574663"/>
                  <a:pt x="193979" y="1593988"/>
                  <a:pt x="186586" y="1611237"/>
                </a:cubicBezTo>
                <a:cubicBezTo>
                  <a:pt x="107163" y="1796548"/>
                  <a:pt x="203168" y="1520536"/>
                  <a:pt x="145619" y="1693165"/>
                </a:cubicBezTo>
                <a:cubicBezTo>
                  <a:pt x="141067" y="1725026"/>
                  <a:pt x="131964" y="1756563"/>
                  <a:pt x="131964" y="1788747"/>
                </a:cubicBezTo>
                <a:cubicBezTo>
                  <a:pt x="131964" y="1865949"/>
                  <a:pt x="140070" y="1881338"/>
                  <a:pt x="159275" y="1938947"/>
                </a:cubicBezTo>
                <a:cubicBezTo>
                  <a:pt x="126803" y="2036351"/>
                  <a:pt x="172848" y="1918587"/>
                  <a:pt x="104653" y="2020874"/>
                </a:cubicBezTo>
                <a:cubicBezTo>
                  <a:pt x="82841" y="2053590"/>
                  <a:pt x="102365" y="2077017"/>
                  <a:pt x="63687" y="2102801"/>
                </a:cubicBezTo>
                <a:cubicBezTo>
                  <a:pt x="48071" y="2113211"/>
                  <a:pt x="27272" y="2111904"/>
                  <a:pt x="9065" y="2116456"/>
                </a:cubicBezTo>
                <a:cubicBezTo>
                  <a:pt x="13617" y="2175626"/>
                  <a:pt x="-21779" y="2254703"/>
                  <a:pt x="22721" y="2293965"/>
                </a:cubicBezTo>
                <a:cubicBezTo>
                  <a:pt x="77757" y="2342523"/>
                  <a:pt x="169386" y="2306155"/>
                  <a:pt x="241207" y="2321274"/>
                </a:cubicBezTo>
                <a:cubicBezTo>
                  <a:pt x="257266" y="2324655"/>
                  <a:pt x="268518" y="2339480"/>
                  <a:pt x="282173" y="2348583"/>
                </a:cubicBezTo>
                <a:cubicBezTo>
                  <a:pt x="314036" y="2344032"/>
                  <a:pt x="348972" y="2349322"/>
                  <a:pt x="377761" y="2334929"/>
                </a:cubicBezTo>
                <a:cubicBezTo>
                  <a:pt x="390635" y="2328492"/>
                  <a:pt x="379704" y="2302331"/>
                  <a:pt x="391417" y="2293965"/>
                </a:cubicBezTo>
                <a:cubicBezTo>
                  <a:pt x="414843" y="2277233"/>
                  <a:pt x="446038" y="2275759"/>
                  <a:pt x="473349" y="2266656"/>
                </a:cubicBezTo>
                <a:cubicBezTo>
                  <a:pt x="536330" y="2245664"/>
                  <a:pt x="500207" y="2255824"/>
                  <a:pt x="582592" y="2239347"/>
                </a:cubicBezTo>
                <a:cubicBezTo>
                  <a:pt x="638004" y="2202409"/>
                  <a:pt x="627468" y="2217876"/>
                  <a:pt x="664525" y="2143765"/>
                </a:cubicBezTo>
                <a:cubicBezTo>
                  <a:pt x="670962" y="2130891"/>
                  <a:pt x="668002" y="2112978"/>
                  <a:pt x="678180" y="2102801"/>
                </a:cubicBezTo>
                <a:cubicBezTo>
                  <a:pt x="688358" y="2092623"/>
                  <a:pt x="705491" y="2093698"/>
                  <a:pt x="719146" y="2089147"/>
                </a:cubicBezTo>
                <a:cubicBezTo>
                  <a:pt x="732802" y="2080044"/>
                  <a:pt x="743866" y="2064159"/>
                  <a:pt x="760113" y="2061838"/>
                </a:cubicBezTo>
                <a:cubicBezTo>
                  <a:pt x="772118" y="2060123"/>
                  <a:pt x="840325" y="2084022"/>
                  <a:pt x="855700" y="2089147"/>
                </a:cubicBezTo>
                <a:cubicBezTo>
                  <a:pt x="864804" y="2075492"/>
                  <a:pt x="866727" y="2050218"/>
                  <a:pt x="883011" y="2048183"/>
                </a:cubicBezTo>
                <a:cubicBezTo>
                  <a:pt x="1039060" y="2028678"/>
                  <a:pt x="1034257" y="2035219"/>
                  <a:pt x="1115153" y="2089147"/>
                </a:cubicBezTo>
                <a:cubicBezTo>
                  <a:pt x="1133360" y="2084595"/>
                  <a:pt x="1154159" y="2085902"/>
                  <a:pt x="1169775" y="2075492"/>
                </a:cubicBezTo>
                <a:cubicBezTo>
                  <a:pt x="1216043" y="2044649"/>
                  <a:pt x="1183332" y="2021022"/>
                  <a:pt x="1210741" y="1979910"/>
                </a:cubicBezTo>
                <a:cubicBezTo>
                  <a:pt x="1230307" y="1950563"/>
                  <a:pt x="1278116" y="1947007"/>
                  <a:pt x="1306329" y="1938947"/>
                </a:cubicBezTo>
                <a:cubicBezTo>
                  <a:pt x="1320169" y="1934993"/>
                  <a:pt x="1333640" y="1929844"/>
                  <a:pt x="1347295" y="1925292"/>
                </a:cubicBezTo>
                <a:cubicBezTo>
                  <a:pt x="1409352" y="1832215"/>
                  <a:pt x="1339201" y="1949573"/>
                  <a:pt x="1388261" y="1802401"/>
                </a:cubicBezTo>
                <a:cubicBezTo>
                  <a:pt x="1393451" y="1786832"/>
                  <a:pt x="1406468" y="1775092"/>
                  <a:pt x="1415572" y="1761438"/>
                </a:cubicBezTo>
                <a:cubicBezTo>
                  <a:pt x="1450202" y="1588291"/>
                  <a:pt x="1403797" y="1775255"/>
                  <a:pt x="1456538" y="1652201"/>
                </a:cubicBezTo>
                <a:cubicBezTo>
                  <a:pt x="1456802" y="1651584"/>
                  <a:pt x="1477208" y="1563260"/>
                  <a:pt x="1483849" y="1556619"/>
                </a:cubicBezTo>
                <a:cubicBezTo>
                  <a:pt x="1498243" y="1542225"/>
                  <a:pt x="1520264" y="1538413"/>
                  <a:pt x="1538471" y="1529310"/>
                </a:cubicBezTo>
                <a:cubicBezTo>
                  <a:pt x="1552277" y="1508602"/>
                  <a:pt x="1579437" y="1475646"/>
                  <a:pt x="1579437" y="1447383"/>
                </a:cubicBezTo>
                <a:cubicBezTo>
                  <a:pt x="1579437" y="1385780"/>
                  <a:pt x="1566207" y="1373774"/>
                  <a:pt x="1552126" y="1324492"/>
                </a:cubicBezTo>
                <a:cubicBezTo>
                  <a:pt x="1546970" y="1306448"/>
                  <a:pt x="1548881" y="1285488"/>
                  <a:pt x="1538471" y="1269874"/>
                </a:cubicBezTo>
                <a:cubicBezTo>
                  <a:pt x="1529367" y="1256219"/>
                  <a:pt x="1511160" y="1251667"/>
                  <a:pt x="1497504" y="1242564"/>
                </a:cubicBezTo>
                <a:cubicBezTo>
                  <a:pt x="1356610" y="1336491"/>
                  <a:pt x="1467200" y="1279586"/>
                  <a:pt x="1442883" y="914855"/>
                </a:cubicBezTo>
                <a:cubicBezTo>
                  <a:pt x="1438511" y="849281"/>
                  <a:pt x="1428037" y="871510"/>
                  <a:pt x="1401917" y="819273"/>
                </a:cubicBezTo>
                <a:cubicBezTo>
                  <a:pt x="1395480" y="806400"/>
                  <a:pt x="1394698" y="791183"/>
                  <a:pt x="1388261" y="778310"/>
                </a:cubicBezTo>
                <a:cubicBezTo>
                  <a:pt x="1380921" y="763632"/>
                  <a:pt x="1368290" y="752024"/>
                  <a:pt x="1360950" y="737346"/>
                </a:cubicBezTo>
                <a:cubicBezTo>
                  <a:pt x="1349988" y="715423"/>
                  <a:pt x="1343912" y="691328"/>
                  <a:pt x="1333640" y="669073"/>
                </a:cubicBezTo>
                <a:cubicBezTo>
                  <a:pt x="1316579" y="632110"/>
                  <a:pt x="1291892" y="598458"/>
                  <a:pt x="1279018" y="559837"/>
                </a:cubicBezTo>
                <a:cubicBezTo>
                  <a:pt x="1274466" y="546182"/>
                  <a:pt x="1272353" y="531455"/>
                  <a:pt x="1265363" y="518873"/>
                </a:cubicBezTo>
                <a:cubicBezTo>
                  <a:pt x="1249422" y="490182"/>
                  <a:pt x="1210741" y="436946"/>
                  <a:pt x="1210741" y="436946"/>
                </a:cubicBezTo>
                <a:cubicBezTo>
                  <a:pt x="1206189" y="423291"/>
                  <a:pt x="1207264" y="406159"/>
                  <a:pt x="1197086" y="395982"/>
                </a:cubicBezTo>
                <a:cubicBezTo>
                  <a:pt x="1173876" y="372773"/>
                  <a:pt x="1115153" y="341364"/>
                  <a:pt x="1115153" y="341364"/>
                </a:cubicBezTo>
                <a:cubicBezTo>
                  <a:pt x="1106049" y="327709"/>
                  <a:pt x="1094307" y="315484"/>
                  <a:pt x="1087842" y="300400"/>
                </a:cubicBezTo>
                <a:cubicBezTo>
                  <a:pt x="1080449" y="283151"/>
                  <a:pt x="1079343" y="263826"/>
                  <a:pt x="1074187" y="245782"/>
                </a:cubicBezTo>
                <a:cubicBezTo>
                  <a:pt x="1070233" y="231942"/>
                  <a:pt x="1065083" y="218473"/>
                  <a:pt x="1060531" y="204818"/>
                </a:cubicBezTo>
                <a:cubicBezTo>
                  <a:pt x="1040460" y="-36028"/>
                  <a:pt x="1101710" y="74216"/>
                  <a:pt x="992254" y="27309"/>
                </a:cubicBezTo>
                <a:cubicBezTo>
                  <a:pt x="977169" y="20845"/>
                  <a:pt x="964943" y="9103"/>
                  <a:pt x="951288" y="0"/>
                </a:cubicBezTo>
                <a:cubicBezTo>
                  <a:pt x="950395" y="3572"/>
                  <a:pt x="931102" y="86676"/>
                  <a:pt x="923977" y="95582"/>
                </a:cubicBezTo>
                <a:cubicBezTo>
                  <a:pt x="911703" y="110924"/>
                  <a:pt x="862911" y="135200"/>
                  <a:pt x="842045" y="136546"/>
                </a:cubicBezTo>
                <a:cubicBezTo>
                  <a:pt x="714778" y="144756"/>
                  <a:pt x="587144" y="145649"/>
                  <a:pt x="459694" y="150200"/>
                </a:cubicBezTo>
                <a:cubicBezTo>
                  <a:pt x="450590" y="163855"/>
                  <a:pt x="439049" y="176167"/>
                  <a:pt x="432383" y="191164"/>
                </a:cubicBezTo>
                <a:cubicBezTo>
                  <a:pt x="417628" y="224360"/>
                  <a:pt x="394889" y="340205"/>
                  <a:pt x="350450" y="355018"/>
                </a:cubicBezTo>
                <a:cubicBezTo>
                  <a:pt x="336795" y="359570"/>
                  <a:pt x="322067" y="361683"/>
                  <a:pt x="309484" y="368673"/>
                </a:cubicBezTo>
                <a:cubicBezTo>
                  <a:pt x="280791" y="384612"/>
                  <a:pt x="259928" y="417895"/>
                  <a:pt x="227552" y="423291"/>
                </a:cubicBezTo>
                <a:lnTo>
                  <a:pt x="145619" y="436946"/>
                </a:lnTo>
                <a:cubicBezTo>
                  <a:pt x="81762" y="479515"/>
                  <a:pt x="112935" y="444787"/>
                  <a:pt x="90998" y="532528"/>
                </a:cubicBezTo>
                <a:cubicBezTo>
                  <a:pt x="87507" y="546491"/>
                  <a:pt x="77342" y="573491"/>
                  <a:pt x="77342" y="573491"/>
                </a:cubicBezTo>
                <a:lnTo>
                  <a:pt x="77342" y="573491"/>
                </a:lnTo>
              </a:path>
            </a:pathLst>
          </a:custGeom>
          <a:solidFill>
            <a:srgbClr val="0000FF">
              <a:alpha val="7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ular Callout 27"/>
          <p:cNvSpPr/>
          <p:nvPr/>
        </p:nvSpPr>
        <p:spPr>
          <a:xfrm>
            <a:off x="305567" y="4761270"/>
            <a:ext cx="2657656" cy="1806569"/>
          </a:xfrm>
          <a:prstGeom prst="wedgeRectCallout">
            <a:avLst>
              <a:gd name="adj1" fmla="val 93376"/>
              <a:gd name="adj2" fmla="val -74249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MacArthur reclaims land to the </a:t>
            </a:r>
            <a:r>
              <a:rPr lang="en-US" sz="1700" b="1" u="sng" dirty="0">
                <a:solidFill>
                  <a:srgbClr val="FF0000"/>
                </a:solidFill>
              </a:rPr>
              <a:t>38</a:t>
            </a:r>
            <a:r>
              <a:rPr lang="en-US" sz="1700" b="1" u="sng" baseline="30000" dirty="0">
                <a:solidFill>
                  <a:srgbClr val="FF0000"/>
                </a:solidFill>
              </a:rPr>
              <a:t>th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0090"/>
                </a:solidFill>
              </a:rPr>
              <a:t>parallel and wants to go further, even to declare war on </a:t>
            </a:r>
            <a:r>
              <a:rPr lang="en-US" sz="1700" b="1" u="sng" dirty="0">
                <a:solidFill>
                  <a:srgbClr val="FF0000"/>
                </a:solidFill>
              </a:rPr>
              <a:t>China</a:t>
            </a:r>
            <a:r>
              <a:rPr lang="en-US" sz="1700" dirty="0">
                <a:solidFill>
                  <a:srgbClr val="000090"/>
                </a:solidFill>
              </a:rPr>
              <a:t>.  This is worrisome since Truman does not wish to </a:t>
            </a:r>
            <a:r>
              <a:rPr lang="en-US" sz="1700" b="1" u="sng" dirty="0">
                <a:solidFill>
                  <a:srgbClr val="FF0000"/>
                </a:solidFill>
              </a:rPr>
              <a:t>escalate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0090"/>
                </a:solidFill>
              </a:rPr>
              <a:t>war with China.  </a:t>
            </a:r>
          </a:p>
        </p:txBody>
      </p:sp>
      <p:pic>
        <p:nvPicPr>
          <p:cNvPr id="29" name="Picture 28" descr="Screen Shot 2016-06-01 at 10.30.36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7524">
            <a:off x="519201" y="2509333"/>
            <a:ext cx="1615516" cy="2230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" name="Rectangular Callout 29"/>
          <p:cNvSpPr/>
          <p:nvPr/>
        </p:nvSpPr>
        <p:spPr>
          <a:xfrm>
            <a:off x="2481352" y="2661709"/>
            <a:ext cx="1615269" cy="1079637"/>
          </a:xfrm>
          <a:prstGeom prst="wedgeRectCallout">
            <a:avLst>
              <a:gd name="adj1" fmla="val -92901"/>
              <a:gd name="adj2" fmla="val 47024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“There is no </a:t>
            </a:r>
            <a:r>
              <a:rPr lang="en-US" sz="1700" b="1" u="sng" dirty="0">
                <a:solidFill>
                  <a:srgbClr val="FF0000"/>
                </a:solidFill>
              </a:rPr>
              <a:t>substitute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0090"/>
                </a:solidFill>
              </a:rPr>
              <a:t>for victory against Communism.”</a:t>
            </a:r>
          </a:p>
        </p:txBody>
      </p:sp>
      <p:sp>
        <p:nvSpPr>
          <p:cNvPr id="31" name="Rectangular Callout 30">
            <a:hlinkClick r:id="rId6"/>
          </p:cNvPr>
          <p:cNvSpPr/>
          <p:nvPr/>
        </p:nvSpPr>
        <p:spPr>
          <a:xfrm>
            <a:off x="4160644" y="5784268"/>
            <a:ext cx="3226930" cy="783576"/>
          </a:xfrm>
          <a:prstGeom prst="wedgeRectCallout">
            <a:avLst>
              <a:gd name="adj1" fmla="val -31995"/>
              <a:gd name="adj2" fmla="val -78512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MacArthur is </a:t>
            </a:r>
            <a:r>
              <a:rPr lang="en-US" sz="1700" b="1" u="sng" dirty="0">
                <a:solidFill>
                  <a:srgbClr val="FF0000"/>
                </a:solidFill>
              </a:rPr>
              <a:t>fired</a:t>
            </a:r>
            <a:r>
              <a:rPr lang="en-US" sz="1700" dirty="0">
                <a:solidFill>
                  <a:srgbClr val="000090"/>
                </a:solidFill>
              </a:rPr>
              <a:t>, the war reaches a </a:t>
            </a:r>
            <a:r>
              <a:rPr lang="en-US" sz="1700" b="1" u="sng" dirty="0">
                <a:solidFill>
                  <a:srgbClr val="FF0000"/>
                </a:solidFill>
              </a:rPr>
              <a:t>stalemate</a:t>
            </a:r>
            <a:r>
              <a:rPr lang="en-US" sz="1700" dirty="0">
                <a:solidFill>
                  <a:srgbClr val="000090"/>
                </a:solidFill>
              </a:rPr>
              <a:t>, and peace talks begin in July 1951. </a:t>
            </a:r>
          </a:p>
        </p:txBody>
      </p:sp>
    </p:spTree>
    <p:extLst>
      <p:ext uri="{BB962C8B-B14F-4D97-AF65-F5344CB8AC3E}">
        <p14:creationId xmlns:p14="http://schemas.microsoft.com/office/powerpoint/2010/main" val="346454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0" grpId="0" animBg="1"/>
      <p:bldP spid="21" grpId="0" animBg="1"/>
      <p:bldP spid="21" grpId="1" animBg="1"/>
      <p:bldP spid="26" grpId="0" animBg="1"/>
      <p:bldP spid="27" grpId="0" animBg="1"/>
      <p:bldP spid="19" grpId="0" animBg="1"/>
      <p:bldP spid="28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85123"/>
            <a:ext cx="7345362" cy="823386"/>
          </a:xfrm>
        </p:spPr>
        <p:txBody>
          <a:bodyPr>
            <a:normAutofit/>
          </a:bodyPr>
          <a:lstStyle/>
          <a:p>
            <a:r>
              <a:rPr lang="en-US" dirty="0"/>
              <a:t>What was the outcome?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557" y="1501023"/>
            <a:ext cx="4092155" cy="5237958"/>
          </a:xfrm>
          <a:prstGeom prst="rect">
            <a:avLst/>
          </a:prstGeom>
          <a:ln>
            <a:solidFill>
              <a:srgbClr val="4B5A60"/>
            </a:solidFill>
          </a:ln>
        </p:spPr>
      </p:pic>
      <p:sp>
        <p:nvSpPr>
          <p:cNvPr id="3" name="Freeform 2"/>
          <p:cNvSpPr/>
          <p:nvPr/>
        </p:nvSpPr>
        <p:spPr>
          <a:xfrm>
            <a:off x="3154398" y="1652201"/>
            <a:ext cx="2485284" cy="3126893"/>
          </a:xfrm>
          <a:custGeom>
            <a:avLst/>
            <a:gdLst>
              <a:gd name="connsiteX0" fmla="*/ 2485284 w 2485284"/>
              <a:gd name="connsiteY0" fmla="*/ 368673 h 3281653"/>
              <a:gd name="connsiteX1" fmla="*/ 2430662 w 2485284"/>
              <a:gd name="connsiteY1" fmla="*/ 300400 h 3281653"/>
              <a:gd name="connsiteX2" fmla="*/ 2403351 w 2485284"/>
              <a:gd name="connsiteY2" fmla="*/ 259437 h 3281653"/>
              <a:gd name="connsiteX3" fmla="*/ 2389696 w 2485284"/>
              <a:gd name="connsiteY3" fmla="*/ 177509 h 3281653"/>
              <a:gd name="connsiteX4" fmla="*/ 2348730 w 2485284"/>
              <a:gd name="connsiteY4" fmla="*/ 95582 h 3281653"/>
              <a:gd name="connsiteX5" fmla="*/ 2280453 w 2485284"/>
              <a:gd name="connsiteY5" fmla="*/ 0 h 3281653"/>
              <a:gd name="connsiteX6" fmla="*/ 2171210 w 2485284"/>
              <a:gd name="connsiteY6" fmla="*/ 95582 h 3281653"/>
              <a:gd name="connsiteX7" fmla="*/ 2143899 w 2485284"/>
              <a:gd name="connsiteY7" fmla="*/ 136546 h 3281653"/>
              <a:gd name="connsiteX8" fmla="*/ 2102933 w 2485284"/>
              <a:gd name="connsiteY8" fmla="*/ 232128 h 3281653"/>
              <a:gd name="connsiteX9" fmla="*/ 2061966 w 2485284"/>
              <a:gd name="connsiteY9" fmla="*/ 259437 h 3281653"/>
              <a:gd name="connsiteX10" fmla="*/ 2034656 w 2485284"/>
              <a:gd name="connsiteY10" fmla="*/ 300400 h 3281653"/>
              <a:gd name="connsiteX11" fmla="*/ 1993689 w 2485284"/>
              <a:gd name="connsiteY11" fmla="*/ 314055 h 3281653"/>
              <a:gd name="connsiteX12" fmla="*/ 1911757 w 2485284"/>
              <a:gd name="connsiteY12" fmla="*/ 355019 h 3281653"/>
              <a:gd name="connsiteX13" fmla="*/ 1898102 w 2485284"/>
              <a:gd name="connsiteY13" fmla="*/ 395982 h 3281653"/>
              <a:gd name="connsiteX14" fmla="*/ 1597683 w 2485284"/>
              <a:gd name="connsiteY14" fmla="*/ 450600 h 3281653"/>
              <a:gd name="connsiteX15" fmla="*/ 1502095 w 2485284"/>
              <a:gd name="connsiteY15" fmla="*/ 546182 h 3281653"/>
              <a:gd name="connsiteX16" fmla="*/ 1474784 w 2485284"/>
              <a:gd name="connsiteY16" fmla="*/ 628110 h 3281653"/>
              <a:gd name="connsiteX17" fmla="*/ 1488439 w 2485284"/>
              <a:gd name="connsiteY17" fmla="*/ 737346 h 3281653"/>
              <a:gd name="connsiteX18" fmla="*/ 1488439 w 2485284"/>
              <a:gd name="connsiteY18" fmla="*/ 832928 h 3281653"/>
              <a:gd name="connsiteX19" fmla="*/ 1447473 w 2485284"/>
              <a:gd name="connsiteY19" fmla="*/ 846582 h 3281653"/>
              <a:gd name="connsiteX20" fmla="*/ 1188021 w 2485284"/>
              <a:gd name="connsiteY20" fmla="*/ 805619 h 3281653"/>
              <a:gd name="connsiteX21" fmla="*/ 1147054 w 2485284"/>
              <a:gd name="connsiteY21" fmla="*/ 791964 h 3281653"/>
              <a:gd name="connsiteX22" fmla="*/ 1106088 w 2485284"/>
              <a:gd name="connsiteY22" fmla="*/ 778310 h 3281653"/>
              <a:gd name="connsiteX23" fmla="*/ 1051466 w 2485284"/>
              <a:gd name="connsiteY23" fmla="*/ 723691 h 3281653"/>
              <a:gd name="connsiteX24" fmla="*/ 969534 w 2485284"/>
              <a:gd name="connsiteY24" fmla="*/ 669073 h 3281653"/>
              <a:gd name="connsiteX25" fmla="*/ 928568 w 2485284"/>
              <a:gd name="connsiteY25" fmla="*/ 682728 h 3281653"/>
              <a:gd name="connsiteX26" fmla="*/ 901257 w 2485284"/>
              <a:gd name="connsiteY26" fmla="*/ 723691 h 3281653"/>
              <a:gd name="connsiteX27" fmla="*/ 860291 w 2485284"/>
              <a:gd name="connsiteY27" fmla="*/ 764655 h 3281653"/>
              <a:gd name="connsiteX28" fmla="*/ 832980 w 2485284"/>
              <a:gd name="connsiteY28" fmla="*/ 819273 h 3281653"/>
              <a:gd name="connsiteX29" fmla="*/ 805669 w 2485284"/>
              <a:gd name="connsiteY29" fmla="*/ 860237 h 3281653"/>
              <a:gd name="connsiteX30" fmla="*/ 792014 w 2485284"/>
              <a:gd name="connsiteY30" fmla="*/ 901201 h 3281653"/>
              <a:gd name="connsiteX31" fmla="*/ 778358 w 2485284"/>
              <a:gd name="connsiteY31" fmla="*/ 969473 h 3281653"/>
              <a:gd name="connsiteX32" fmla="*/ 682771 w 2485284"/>
              <a:gd name="connsiteY32" fmla="*/ 1078710 h 3281653"/>
              <a:gd name="connsiteX33" fmla="*/ 573527 w 2485284"/>
              <a:gd name="connsiteY33" fmla="*/ 1106019 h 3281653"/>
              <a:gd name="connsiteX34" fmla="*/ 491595 w 2485284"/>
              <a:gd name="connsiteY34" fmla="*/ 1133328 h 3281653"/>
              <a:gd name="connsiteX35" fmla="*/ 450629 w 2485284"/>
              <a:gd name="connsiteY35" fmla="*/ 1160637 h 3281653"/>
              <a:gd name="connsiteX36" fmla="*/ 409662 w 2485284"/>
              <a:gd name="connsiteY36" fmla="*/ 1174292 h 3281653"/>
              <a:gd name="connsiteX37" fmla="*/ 382352 w 2485284"/>
              <a:gd name="connsiteY37" fmla="*/ 1215255 h 3281653"/>
              <a:gd name="connsiteX38" fmla="*/ 259453 w 2485284"/>
              <a:gd name="connsiteY38" fmla="*/ 1310837 h 3281653"/>
              <a:gd name="connsiteX39" fmla="*/ 204831 w 2485284"/>
              <a:gd name="connsiteY39" fmla="*/ 1324492 h 3281653"/>
              <a:gd name="connsiteX40" fmla="*/ 109244 w 2485284"/>
              <a:gd name="connsiteY40" fmla="*/ 1447383 h 3281653"/>
              <a:gd name="connsiteX41" fmla="*/ 54622 w 2485284"/>
              <a:gd name="connsiteY41" fmla="*/ 1488347 h 3281653"/>
              <a:gd name="connsiteX42" fmla="*/ 40967 w 2485284"/>
              <a:gd name="connsiteY42" fmla="*/ 1542965 h 3281653"/>
              <a:gd name="connsiteX43" fmla="*/ 13656 w 2485284"/>
              <a:gd name="connsiteY43" fmla="*/ 1583928 h 3281653"/>
              <a:gd name="connsiteX44" fmla="*/ 0 w 2485284"/>
              <a:gd name="connsiteY44" fmla="*/ 1624892 h 3281653"/>
              <a:gd name="connsiteX45" fmla="*/ 13656 w 2485284"/>
              <a:gd name="connsiteY45" fmla="*/ 1706819 h 3281653"/>
              <a:gd name="connsiteX46" fmla="*/ 54622 w 2485284"/>
              <a:gd name="connsiteY46" fmla="*/ 1720474 h 3281653"/>
              <a:gd name="connsiteX47" fmla="*/ 300419 w 2485284"/>
              <a:gd name="connsiteY47" fmla="*/ 1747783 h 3281653"/>
              <a:gd name="connsiteX48" fmla="*/ 327730 w 2485284"/>
              <a:gd name="connsiteY48" fmla="*/ 1829710 h 3281653"/>
              <a:gd name="connsiteX49" fmla="*/ 382352 w 2485284"/>
              <a:gd name="connsiteY49" fmla="*/ 1911638 h 3281653"/>
              <a:gd name="connsiteX50" fmla="*/ 368696 w 2485284"/>
              <a:gd name="connsiteY50" fmla="*/ 2184729 h 3281653"/>
              <a:gd name="connsiteX51" fmla="*/ 355041 w 2485284"/>
              <a:gd name="connsiteY51" fmla="*/ 2225692 h 3281653"/>
              <a:gd name="connsiteX52" fmla="*/ 396007 w 2485284"/>
              <a:gd name="connsiteY52" fmla="*/ 2253002 h 3281653"/>
              <a:gd name="connsiteX53" fmla="*/ 341385 w 2485284"/>
              <a:gd name="connsiteY53" fmla="*/ 2307620 h 3281653"/>
              <a:gd name="connsiteX54" fmla="*/ 314075 w 2485284"/>
              <a:gd name="connsiteY54" fmla="*/ 2348583 h 3281653"/>
              <a:gd name="connsiteX55" fmla="*/ 286764 w 2485284"/>
              <a:gd name="connsiteY55" fmla="*/ 2375893 h 3281653"/>
              <a:gd name="connsiteX56" fmla="*/ 273108 w 2485284"/>
              <a:gd name="connsiteY56" fmla="*/ 2430511 h 3281653"/>
              <a:gd name="connsiteX57" fmla="*/ 245798 w 2485284"/>
              <a:gd name="connsiteY57" fmla="*/ 2498784 h 3281653"/>
              <a:gd name="connsiteX58" fmla="*/ 218487 w 2485284"/>
              <a:gd name="connsiteY58" fmla="*/ 2580711 h 3281653"/>
              <a:gd name="connsiteX59" fmla="*/ 204831 w 2485284"/>
              <a:gd name="connsiteY59" fmla="*/ 2621675 h 3281653"/>
              <a:gd name="connsiteX60" fmla="*/ 191176 w 2485284"/>
              <a:gd name="connsiteY60" fmla="*/ 2662638 h 3281653"/>
              <a:gd name="connsiteX61" fmla="*/ 218487 w 2485284"/>
              <a:gd name="connsiteY61" fmla="*/ 2717256 h 3281653"/>
              <a:gd name="connsiteX62" fmla="*/ 259453 w 2485284"/>
              <a:gd name="connsiteY62" fmla="*/ 2730911 h 3281653"/>
              <a:gd name="connsiteX63" fmla="*/ 641804 w 2485284"/>
              <a:gd name="connsiteY63" fmla="*/ 2744566 h 3281653"/>
              <a:gd name="connsiteX64" fmla="*/ 682771 w 2485284"/>
              <a:gd name="connsiteY64" fmla="*/ 2758220 h 3281653"/>
              <a:gd name="connsiteX65" fmla="*/ 764703 w 2485284"/>
              <a:gd name="connsiteY65" fmla="*/ 2812838 h 3281653"/>
              <a:gd name="connsiteX66" fmla="*/ 805669 w 2485284"/>
              <a:gd name="connsiteY66" fmla="*/ 2840147 h 3281653"/>
              <a:gd name="connsiteX67" fmla="*/ 846635 w 2485284"/>
              <a:gd name="connsiteY67" fmla="*/ 2922075 h 3281653"/>
              <a:gd name="connsiteX68" fmla="*/ 832980 w 2485284"/>
              <a:gd name="connsiteY68" fmla="*/ 3099584 h 3281653"/>
              <a:gd name="connsiteX69" fmla="*/ 819325 w 2485284"/>
              <a:gd name="connsiteY69" fmla="*/ 3140548 h 3281653"/>
              <a:gd name="connsiteX70" fmla="*/ 860291 w 2485284"/>
              <a:gd name="connsiteY70" fmla="*/ 3236130 h 3281653"/>
              <a:gd name="connsiteX71" fmla="*/ 1037811 w 2485284"/>
              <a:gd name="connsiteY71" fmla="*/ 3236130 h 3281653"/>
              <a:gd name="connsiteX72" fmla="*/ 1133399 w 2485284"/>
              <a:gd name="connsiteY72" fmla="*/ 3222475 h 3281653"/>
              <a:gd name="connsiteX73" fmla="*/ 1215331 w 2485284"/>
              <a:gd name="connsiteY73" fmla="*/ 3181511 h 3281653"/>
              <a:gd name="connsiteX74" fmla="*/ 1256298 w 2485284"/>
              <a:gd name="connsiteY74" fmla="*/ 3195166 h 3281653"/>
              <a:gd name="connsiteX75" fmla="*/ 1502095 w 2485284"/>
              <a:gd name="connsiteY75" fmla="*/ 3263439 h 3281653"/>
              <a:gd name="connsiteX76" fmla="*/ 1652304 w 2485284"/>
              <a:gd name="connsiteY76" fmla="*/ 3263439 h 3281653"/>
              <a:gd name="connsiteX77" fmla="*/ 1898102 w 2485284"/>
              <a:gd name="connsiteY77" fmla="*/ 3249784 h 3281653"/>
              <a:gd name="connsiteX78" fmla="*/ 1952723 w 2485284"/>
              <a:gd name="connsiteY78" fmla="*/ 3222475 h 3281653"/>
              <a:gd name="connsiteX79" fmla="*/ 1993689 w 2485284"/>
              <a:gd name="connsiteY79" fmla="*/ 3208820 h 3281653"/>
              <a:gd name="connsiteX80" fmla="*/ 2034656 w 2485284"/>
              <a:gd name="connsiteY80" fmla="*/ 3181511 h 3281653"/>
              <a:gd name="connsiteX81" fmla="*/ 2061966 w 2485284"/>
              <a:gd name="connsiteY81" fmla="*/ 3099584 h 3281653"/>
              <a:gd name="connsiteX82" fmla="*/ 2102933 w 2485284"/>
              <a:gd name="connsiteY82" fmla="*/ 3017657 h 3281653"/>
              <a:gd name="connsiteX83" fmla="*/ 2061966 w 2485284"/>
              <a:gd name="connsiteY83" fmla="*/ 2881111 h 3281653"/>
              <a:gd name="connsiteX84" fmla="*/ 2007345 w 2485284"/>
              <a:gd name="connsiteY84" fmla="*/ 2867457 h 3281653"/>
              <a:gd name="connsiteX85" fmla="*/ 1966379 w 2485284"/>
              <a:gd name="connsiteY85" fmla="*/ 2758220 h 3281653"/>
              <a:gd name="connsiteX86" fmla="*/ 1925412 w 2485284"/>
              <a:gd name="connsiteY86" fmla="*/ 2676293 h 3281653"/>
              <a:gd name="connsiteX87" fmla="*/ 1857135 w 2485284"/>
              <a:gd name="connsiteY87" fmla="*/ 2553402 h 3281653"/>
              <a:gd name="connsiteX88" fmla="*/ 1775203 w 2485284"/>
              <a:gd name="connsiteY88" fmla="*/ 2485129 h 3281653"/>
              <a:gd name="connsiteX89" fmla="*/ 1720581 w 2485284"/>
              <a:gd name="connsiteY89" fmla="*/ 2444165 h 3281653"/>
              <a:gd name="connsiteX90" fmla="*/ 1679615 w 2485284"/>
              <a:gd name="connsiteY90" fmla="*/ 2416856 h 3281653"/>
              <a:gd name="connsiteX91" fmla="*/ 1638649 w 2485284"/>
              <a:gd name="connsiteY91" fmla="*/ 2375893 h 3281653"/>
              <a:gd name="connsiteX92" fmla="*/ 1624993 w 2485284"/>
              <a:gd name="connsiteY92" fmla="*/ 2225692 h 3281653"/>
              <a:gd name="connsiteX93" fmla="*/ 1611338 w 2485284"/>
              <a:gd name="connsiteY93" fmla="*/ 2171074 h 3281653"/>
              <a:gd name="connsiteX94" fmla="*/ 1570372 w 2485284"/>
              <a:gd name="connsiteY94" fmla="*/ 2157420 h 3281653"/>
              <a:gd name="connsiteX95" fmla="*/ 1447473 w 2485284"/>
              <a:gd name="connsiteY95" fmla="*/ 2143765 h 3281653"/>
              <a:gd name="connsiteX96" fmla="*/ 1365541 w 2485284"/>
              <a:gd name="connsiteY96" fmla="*/ 2116456 h 3281653"/>
              <a:gd name="connsiteX97" fmla="*/ 1297264 w 2485284"/>
              <a:gd name="connsiteY97" fmla="*/ 2048183 h 3281653"/>
              <a:gd name="connsiteX98" fmla="*/ 1269953 w 2485284"/>
              <a:gd name="connsiteY98" fmla="*/ 1966256 h 3281653"/>
              <a:gd name="connsiteX99" fmla="*/ 1283608 w 2485284"/>
              <a:gd name="connsiteY99" fmla="*/ 1870674 h 3281653"/>
              <a:gd name="connsiteX100" fmla="*/ 1310919 w 2485284"/>
              <a:gd name="connsiteY100" fmla="*/ 1829710 h 3281653"/>
              <a:gd name="connsiteX101" fmla="*/ 1324575 w 2485284"/>
              <a:gd name="connsiteY101" fmla="*/ 1788747 h 3281653"/>
              <a:gd name="connsiteX102" fmla="*/ 1406507 w 2485284"/>
              <a:gd name="connsiteY102" fmla="*/ 1720474 h 3281653"/>
              <a:gd name="connsiteX103" fmla="*/ 1474784 w 2485284"/>
              <a:gd name="connsiteY103" fmla="*/ 1706819 h 3281653"/>
              <a:gd name="connsiteX104" fmla="*/ 1515750 w 2485284"/>
              <a:gd name="connsiteY104" fmla="*/ 1720474 h 3281653"/>
              <a:gd name="connsiteX105" fmla="*/ 1870791 w 2485284"/>
              <a:gd name="connsiteY105" fmla="*/ 1679510 h 3281653"/>
              <a:gd name="connsiteX106" fmla="*/ 1911757 w 2485284"/>
              <a:gd name="connsiteY106" fmla="*/ 1665856 h 3281653"/>
              <a:gd name="connsiteX107" fmla="*/ 1939068 w 2485284"/>
              <a:gd name="connsiteY107" fmla="*/ 1624892 h 3281653"/>
              <a:gd name="connsiteX108" fmla="*/ 1966379 w 2485284"/>
              <a:gd name="connsiteY108" fmla="*/ 1515656 h 3281653"/>
              <a:gd name="connsiteX109" fmla="*/ 1993689 w 2485284"/>
              <a:gd name="connsiteY109" fmla="*/ 1433728 h 3281653"/>
              <a:gd name="connsiteX110" fmla="*/ 2007345 w 2485284"/>
              <a:gd name="connsiteY110" fmla="*/ 1392765 h 3281653"/>
              <a:gd name="connsiteX111" fmla="*/ 2034656 w 2485284"/>
              <a:gd name="connsiteY111" fmla="*/ 1351801 h 3281653"/>
              <a:gd name="connsiteX112" fmla="*/ 2102933 w 2485284"/>
              <a:gd name="connsiteY112" fmla="*/ 1242565 h 3281653"/>
              <a:gd name="connsiteX113" fmla="*/ 2143899 w 2485284"/>
              <a:gd name="connsiteY113" fmla="*/ 1228910 h 3281653"/>
              <a:gd name="connsiteX114" fmla="*/ 2198520 w 2485284"/>
              <a:gd name="connsiteY114" fmla="*/ 1146983 h 3281653"/>
              <a:gd name="connsiteX115" fmla="*/ 2239487 w 2485284"/>
              <a:gd name="connsiteY115" fmla="*/ 1106019 h 3281653"/>
              <a:gd name="connsiteX116" fmla="*/ 2253142 w 2485284"/>
              <a:gd name="connsiteY116" fmla="*/ 1051401 h 3281653"/>
              <a:gd name="connsiteX117" fmla="*/ 2266797 w 2485284"/>
              <a:gd name="connsiteY117" fmla="*/ 1010437 h 3281653"/>
              <a:gd name="connsiteX118" fmla="*/ 2253142 w 2485284"/>
              <a:gd name="connsiteY118" fmla="*/ 860237 h 3281653"/>
              <a:gd name="connsiteX119" fmla="*/ 2225831 w 2485284"/>
              <a:gd name="connsiteY119" fmla="*/ 778310 h 3281653"/>
              <a:gd name="connsiteX120" fmla="*/ 2266797 w 2485284"/>
              <a:gd name="connsiteY120" fmla="*/ 614455 h 3281653"/>
              <a:gd name="connsiteX121" fmla="*/ 2348730 w 2485284"/>
              <a:gd name="connsiteY121" fmla="*/ 559837 h 3281653"/>
              <a:gd name="connsiteX122" fmla="*/ 2430662 w 2485284"/>
              <a:gd name="connsiteY122" fmla="*/ 436946 h 3281653"/>
              <a:gd name="connsiteX123" fmla="*/ 2457973 w 2485284"/>
              <a:gd name="connsiteY123" fmla="*/ 395982 h 3281653"/>
              <a:gd name="connsiteX124" fmla="*/ 2389696 w 2485284"/>
              <a:gd name="connsiteY124" fmla="*/ 341364 h 328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2485284" h="3281653">
                <a:moveTo>
                  <a:pt x="2485284" y="368673"/>
                </a:moveTo>
                <a:cubicBezTo>
                  <a:pt x="2467077" y="345915"/>
                  <a:pt x="2448150" y="323715"/>
                  <a:pt x="2430662" y="300400"/>
                </a:cubicBezTo>
                <a:cubicBezTo>
                  <a:pt x="2420815" y="287272"/>
                  <a:pt x="2408541" y="275006"/>
                  <a:pt x="2403351" y="259437"/>
                </a:cubicBezTo>
                <a:cubicBezTo>
                  <a:pt x="2394595" y="233172"/>
                  <a:pt x="2395702" y="204536"/>
                  <a:pt x="2389696" y="177509"/>
                </a:cubicBezTo>
                <a:cubicBezTo>
                  <a:pt x="2373097" y="102816"/>
                  <a:pt x="2381464" y="169229"/>
                  <a:pt x="2348730" y="95582"/>
                </a:cubicBezTo>
                <a:cubicBezTo>
                  <a:pt x="2304399" y="-4156"/>
                  <a:pt x="2354963" y="24836"/>
                  <a:pt x="2280453" y="0"/>
                </a:cubicBezTo>
                <a:cubicBezTo>
                  <a:pt x="2193989" y="21615"/>
                  <a:pt x="2236242" y="-1960"/>
                  <a:pt x="2171210" y="95582"/>
                </a:cubicBezTo>
                <a:lnTo>
                  <a:pt x="2143899" y="136546"/>
                </a:lnTo>
                <a:cubicBezTo>
                  <a:pt x="2133453" y="178327"/>
                  <a:pt x="2134365" y="200698"/>
                  <a:pt x="2102933" y="232128"/>
                </a:cubicBezTo>
                <a:cubicBezTo>
                  <a:pt x="2091328" y="243732"/>
                  <a:pt x="2075622" y="250334"/>
                  <a:pt x="2061966" y="259437"/>
                </a:cubicBezTo>
                <a:cubicBezTo>
                  <a:pt x="2052863" y="273091"/>
                  <a:pt x="2047471" y="290149"/>
                  <a:pt x="2034656" y="300400"/>
                </a:cubicBezTo>
                <a:cubicBezTo>
                  <a:pt x="2023416" y="309392"/>
                  <a:pt x="2006564" y="307618"/>
                  <a:pt x="1993689" y="314055"/>
                </a:cubicBezTo>
                <a:cubicBezTo>
                  <a:pt x="1887800" y="366996"/>
                  <a:pt x="2014730" y="320695"/>
                  <a:pt x="1911757" y="355019"/>
                </a:cubicBezTo>
                <a:cubicBezTo>
                  <a:pt x="1907205" y="368673"/>
                  <a:pt x="1904539" y="383109"/>
                  <a:pt x="1898102" y="395982"/>
                </a:cubicBezTo>
                <a:cubicBezTo>
                  <a:pt x="1840196" y="511787"/>
                  <a:pt x="1776279" y="441671"/>
                  <a:pt x="1597683" y="450600"/>
                </a:cubicBezTo>
                <a:cubicBezTo>
                  <a:pt x="1541022" y="469486"/>
                  <a:pt x="1529485" y="464016"/>
                  <a:pt x="1502095" y="546182"/>
                </a:cubicBezTo>
                <a:lnTo>
                  <a:pt x="1474784" y="628110"/>
                </a:lnTo>
                <a:cubicBezTo>
                  <a:pt x="1479336" y="664522"/>
                  <a:pt x="1481874" y="701243"/>
                  <a:pt x="1488439" y="737346"/>
                </a:cubicBezTo>
                <a:cubicBezTo>
                  <a:pt x="1495416" y="775717"/>
                  <a:pt x="1522033" y="790939"/>
                  <a:pt x="1488439" y="832928"/>
                </a:cubicBezTo>
                <a:cubicBezTo>
                  <a:pt x="1479447" y="844167"/>
                  <a:pt x="1461128" y="842031"/>
                  <a:pt x="1447473" y="846582"/>
                </a:cubicBezTo>
                <a:cubicBezTo>
                  <a:pt x="1241251" y="830720"/>
                  <a:pt x="1326255" y="851694"/>
                  <a:pt x="1188021" y="805619"/>
                </a:cubicBezTo>
                <a:lnTo>
                  <a:pt x="1147054" y="791964"/>
                </a:lnTo>
                <a:lnTo>
                  <a:pt x="1106088" y="778310"/>
                </a:lnTo>
                <a:cubicBezTo>
                  <a:pt x="1080079" y="700285"/>
                  <a:pt x="1113890" y="765304"/>
                  <a:pt x="1051466" y="723691"/>
                </a:cubicBezTo>
                <a:cubicBezTo>
                  <a:pt x="949175" y="655502"/>
                  <a:pt x="1066944" y="701542"/>
                  <a:pt x="969534" y="669073"/>
                </a:cubicBezTo>
                <a:cubicBezTo>
                  <a:pt x="955879" y="673625"/>
                  <a:pt x="939808" y="673737"/>
                  <a:pt x="928568" y="682728"/>
                </a:cubicBezTo>
                <a:cubicBezTo>
                  <a:pt x="915753" y="692979"/>
                  <a:pt x="911763" y="711084"/>
                  <a:pt x="901257" y="723691"/>
                </a:cubicBezTo>
                <a:cubicBezTo>
                  <a:pt x="888894" y="738526"/>
                  <a:pt x="871516" y="748941"/>
                  <a:pt x="860291" y="764655"/>
                </a:cubicBezTo>
                <a:cubicBezTo>
                  <a:pt x="848459" y="781218"/>
                  <a:pt x="843080" y="801600"/>
                  <a:pt x="832980" y="819273"/>
                </a:cubicBezTo>
                <a:cubicBezTo>
                  <a:pt x="824837" y="833522"/>
                  <a:pt x="814773" y="846582"/>
                  <a:pt x="805669" y="860237"/>
                </a:cubicBezTo>
                <a:cubicBezTo>
                  <a:pt x="801117" y="873892"/>
                  <a:pt x="795505" y="887237"/>
                  <a:pt x="792014" y="901201"/>
                </a:cubicBezTo>
                <a:cubicBezTo>
                  <a:pt x="786385" y="923716"/>
                  <a:pt x="787962" y="948345"/>
                  <a:pt x="778358" y="969473"/>
                </a:cubicBezTo>
                <a:cubicBezTo>
                  <a:pt x="754260" y="1022486"/>
                  <a:pt x="731234" y="1054481"/>
                  <a:pt x="682771" y="1078710"/>
                </a:cubicBezTo>
                <a:cubicBezTo>
                  <a:pt x="649629" y="1095280"/>
                  <a:pt x="607798" y="1096673"/>
                  <a:pt x="573527" y="1106019"/>
                </a:cubicBezTo>
                <a:cubicBezTo>
                  <a:pt x="545753" y="1113593"/>
                  <a:pt x="491595" y="1133328"/>
                  <a:pt x="491595" y="1133328"/>
                </a:cubicBezTo>
                <a:cubicBezTo>
                  <a:pt x="477940" y="1142431"/>
                  <a:pt x="465308" y="1153298"/>
                  <a:pt x="450629" y="1160637"/>
                </a:cubicBezTo>
                <a:cubicBezTo>
                  <a:pt x="437754" y="1167074"/>
                  <a:pt x="420902" y="1165300"/>
                  <a:pt x="409662" y="1174292"/>
                </a:cubicBezTo>
                <a:cubicBezTo>
                  <a:pt x="396847" y="1184543"/>
                  <a:pt x="393255" y="1202990"/>
                  <a:pt x="382352" y="1215255"/>
                </a:cubicBezTo>
                <a:cubicBezTo>
                  <a:pt x="315772" y="1290153"/>
                  <a:pt x="327545" y="1291384"/>
                  <a:pt x="259453" y="1310837"/>
                </a:cubicBezTo>
                <a:cubicBezTo>
                  <a:pt x="241407" y="1315993"/>
                  <a:pt x="223038" y="1319940"/>
                  <a:pt x="204831" y="1324492"/>
                </a:cubicBezTo>
                <a:cubicBezTo>
                  <a:pt x="163738" y="1386129"/>
                  <a:pt x="159157" y="1404603"/>
                  <a:pt x="109244" y="1447383"/>
                </a:cubicBezTo>
                <a:cubicBezTo>
                  <a:pt x="91964" y="1462194"/>
                  <a:pt x="72829" y="1474692"/>
                  <a:pt x="54622" y="1488347"/>
                </a:cubicBezTo>
                <a:cubicBezTo>
                  <a:pt x="50070" y="1506553"/>
                  <a:pt x="48360" y="1525716"/>
                  <a:pt x="40967" y="1542965"/>
                </a:cubicBezTo>
                <a:cubicBezTo>
                  <a:pt x="34502" y="1558049"/>
                  <a:pt x="20996" y="1569250"/>
                  <a:pt x="13656" y="1583928"/>
                </a:cubicBezTo>
                <a:cubicBezTo>
                  <a:pt x="7219" y="1596802"/>
                  <a:pt x="4552" y="1611237"/>
                  <a:pt x="0" y="1624892"/>
                </a:cubicBezTo>
                <a:cubicBezTo>
                  <a:pt x="4552" y="1652201"/>
                  <a:pt x="-81" y="1682781"/>
                  <a:pt x="13656" y="1706819"/>
                </a:cubicBezTo>
                <a:cubicBezTo>
                  <a:pt x="20798" y="1719316"/>
                  <a:pt x="40508" y="1717651"/>
                  <a:pt x="54622" y="1720474"/>
                </a:cubicBezTo>
                <a:cubicBezTo>
                  <a:pt x="123845" y="1734318"/>
                  <a:pt x="237084" y="1742026"/>
                  <a:pt x="300419" y="1747783"/>
                </a:cubicBezTo>
                <a:cubicBezTo>
                  <a:pt x="309523" y="1775092"/>
                  <a:pt x="311761" y="1805759"/>
                  <a:pt x="327730" y="1829710"/>
                </a:cubicBezTo>
                <a:lnTo>
                  <a:pt x="382352" y="1911638"/>
                </a:lnTo>
                <a:cubicBezTo>
                  <a:pt x="377800" y="2002668"/>
                  <a:pt x="376592" y="2093928"/>
                  <a:pt x="368696" y="2184729"/>
                </a:cubicBezTo>
                <a:cubicBezTo>
                  <a:pt x="367449" y="2199068"/>
                  <a:pt x="349695" y="2212329"/>
                  <a:pt x="355041" y="2225692"/>
                </a:cubicBezTo>
                <a:cubicBezTo>
                  <a:pt x="361136" y="2240930"/>
                  <a:pt x="382352" y="2243899"/>
                  <a:pt x="396007" y="2253002"/>
                </a:cubicBezTo>
                <a:cubicBezTo>
                  <a:pt x="366215" y="2342374"/>
                  <a:pt x="407592" y="2254658"/>
                  <a:pt x="341385" y="2307620"/>
                </a:cubicBezTo>
                <a:cubicBezTo>
                  <a:pt x="328570" y="2317871"/>
                  <a:pt x="324327" y="2335769"/>
                  <a:pt x="314075" y="2348583"/>
                </a:cubicBezTo>
                <a:cubicBezTo>
                  <a:pt x="306032" y="2358636"/>
                  <a:pt x="295868" y="2366790"/>
                  <a:pt x="286764" y="2375893"/>
                </a:cubicBezTo>
                <a:cubicBezTo>
                  <a:pt x="282212" y="2394099"/>
                  <a:pt x="279043" y="2412708"/>
                  <a:pt x="273108" y="2430511"/>
                </a:cubicBezTo>
                <a:cubicBezTo>
                  <a:pt x="265357" y="2453764"/>
                  <a:pt x="254175" y="2475749"/>
                  <a:pt x="245798" y="2498784"/>
                </a:cubicBezTo>
                <a:cubicBezTo>
                  <a:pt x="235960" y="2525837"/>
                  <a:pt x="227591" y="2553402"/>
                  <a:pt x="218487" y="2580711"/>
                </a:cubicBezTo>
                <a:lnTo>
                  <a:pt x="204831" y="2621675"/>
                </a:lnTo>
                <a:lnTo>
                  <a:pt x="191176" y="2662638"/>
                </a:lnTo>
                <a:cubicBezTo>
                  <a:pt x="200280" y="2680844"/>
                  <a:pt x="204093" y="2702863"/>
                  <a:pt x="218487" y="2717256"/>
                </a:cubicBezTo>
                <a:cubicBezTo>
                  <a:pt x="228665" y="2727434"/>
                  <a:pt x="245089" y="2729984"/>
                  <a:pt x="259453" y="2730911"/>
                </a:cubicBezTo>
                <a:cubicBezTo>
                  <a:pt x="386720" y="2739122"/>
                  <a:pt x="514354" y="2740014"/>
                  <a:pt x="641804" y="2744566"/>
                </a:cubicBezTo>
                <a:cubicBezTo>
                  <a:pt x="655460" y="2749117"/>
                  <a:pt x="670794" y="2750236"/>
                  <a:pt x="682771" y="2758220"/>
                </a:cubicBezTo>
                <a:cubicBezTo>
                  <a:pt x="785062" y="2826409"/>
                  <a:pt x="667294" y="2780371"/>
                  <a:pt x="764703" y="2812838"/>
                </a:cubicBezTo>
                <a:cubicBezTo>
                  <a:pt x="778358" y="2821941"/>
                  <a:pt x="794064" y="2828543"/>
                  <a:pt x="805669" y="2840147"/>
                </a:cubicBezTo>
                <a:cubicBezTo>
                  <a:pt x="832141" y="2866617"/>
                  <a:pt x="835529" y="2888757"/>
                  <a:pt x="846635" y="2922075"/>
                </a:cubicBezTo>
                <a:cubicBezTo>
                  <a:pt x="842083" y="2981245"/>
                  <a:pt x="840341" y="3040698"/>
                  <a:pt x="832980" y="3099584"/>
                </a:cubicBezTo>
                <a:cubicBezTo>
                  <a:pt x="831195" y="3113866"/>
                  <a:pt x="819325" y="3126155"/>
                  <a:pt x="819325" y="3140548"/>
                </a:cubicBezTo>
                <a:cubicBezTo>
                  <a:pt x="819325" y="3205265"/>
                  <a:pt x="825545" y="3201385"/>
                  <a:pt x="860291" y="3236130"/>
                </a:cubicBezTo>
                <a:cubicBezTo>
                  <a:pt x="1064661" y="3202069"/>
                  <a:pt x="809389" y="3236130"/>
                  <a:pt x="1037811" y="3236130"/>
                </a:cubicBezTo>
                <a:cubicBezTo>
                  <a:pt x="1069997" y="3236130"/>
                  <a:pt x="1101536" y="3227027"/>
                  <a:pt x="1133399" y="3222475"/>
                </a:cubicBezTo>
                <a:cubicBezTo>
                  <a:pt x="1154111" y="3208668"/>
                  <a:pt x="1187064" y="3181511"/>
                  <a:pt x="1215331" y="3181511"/>
                </a:cubicBezTo>
                <a:cubicBezTo>
                  <a:pt x="1229725" y="3181511"/>
                  <a:pt x="1242642" y="3190614"/>
                  <a:pt x="1256298" y="3195166"/>
                </a:cubicBezTo>
                <a:cubicBezTo>
                  <a:pt x="1376988" y="3315849"/>
                  <a:pt x="1299741" y="3280300"/>
                  <a:pt x="1502095" y="3263439"/>
                </a:cubicBezTo>
                <a:cubicBezTo>
                  <a:pt x="1670750" y="3229709"/>
                  <a:pt x="1460123" y="3263439"/>
                  <a:pt x="1652304" y="3263439"/>
                </a:cubicBezTo>
                <a:cubicBezTo>
                  <a:pt x="1734363" y="3263439"/>
                  <a:pt x="1816169" y="3254336"/>
                  <a:pt x="1898102" y="3249784"/>
                </a:cubicBezTo>
                <a:cubicBezTo>
                  <a:pt x="1916309" y="3240681"/>
                  <a:pt x="1934013" y="3230493"/>
                  <a:pt x="1952723" y="3222475"/>
                </a:cubicBezTo>
                <a:cubicBezTo>
                  <a:pt x="1965953" y="3216805"/>
                  <a:pt x="1980815" y="3215257"/>
                  <a:pt x="1993689" y="3208820"/>
                </a:cubicBezTo>
                <a:cubicBezTo>
                  <a:pt x="2008368" y="3201481"/>
                  <a:pt x="2021000" y="3190614"/>
                  <a:pt x="2034656" y="3181511"/>
                </a:cubicBezTo>
                <a:cubicBezTo>
                  <a:pt x="2043759" y="3154202"/>
                  <a:pt x="2045998" y="3123535"/>
                  <a:pt x="2061966" y="3099584"/>
                </a:cubicBezTo>
                <a:cubicBezTo>
                  <a:pt x="2097261" y="3046644"/>
                  <a:pt x="2084087" y="3074189"/>
                  <a:pt x="2102933" y="3017657"/>
                </a:cubicBezTo>
                <a:cubicBezTo>
                  <a:pt x="2098611" y="2987404"/>
                  <a:pt x="2101187" y="2907257"/>
                  <a:pt x="2061966" y="2881111"/>
                </a:cubicBezTo>
                <a:cubicBezTo>
                  <a:pt x="2046350" y="2870701"/>
                  <a:pt x="2025552" y="2872008"/>
                  <a:pt x="2007345" y="2867457"/>
                </a:cubicBezTo>
                <a:cubicBezTo>
                  <a:pt x="1982169" y="2766760"/>
                  <a:pt x="2009222" y="2858182"/>
                  <a:pt x="1966379" y="2758220"/>
                </a:cubicBezTo>
                <a:cubicBezTo>
                  <a:pt x="1932460" y="2679080"/>
                  <a:pt x="1977893" y="2755008"/>
                  <a:pt x="1925412" y="2676293"/>
                </a:cubicBezTo>
                <a:cubicBezTo>
                  <a:pt x="1911182" y="2633604"/>
                  <a:pt x="1897384" y="2580233"/>
                  <a:pt x="1857135" y="2553402"/>
                </a:cubicBezTo>
                <a:cubicBezTo>
                  <a:pt x="1766592" y="2493044"/>
                  <a:pt x="1867203" y="2563982"/>
                  <a:pt x="1775203" y="2485129"/>
                </a:cubicBezTo>
                <a:cubicBezTo>
                  <a:pt x="1757923" y="2470318"/>
                  <a:pt x="1739101" y="2457393"/>
                  <a:pt x="1720581" y="2444165"/>
                </a:cubicBezTo>
                <a:cubicBezTo>
                  <a:pt x="1707226" y="2434626"/>
                  <a:pt x="1692223" y="2427362"/>
                  <a:pt x="1679615" y="2416856"/>
                </a:cubicBezTo>
                <a:cubicBezTo>
                  <a:pt x="1664780" y="2404494"/>
                  <a:pt x="1652304" y="2389547"/>
                  <a:pt x="1638649" y="2375893"/>
                </a:cubicBezTo>
                <a:cubicBezTo>
                  <a:pt x="1634097" y="2325826"/>
                  <a:pt x="1631638" y="2275524"/>
                  <a:pt x="1624993" y="2225692"/>
                </a:cubicBezTo>
                <a:cubicBezTo>
                  <a:pt x="1622513" y="2207090"/>
                  <a:pt x="1623062" y="2185728"/>
                  <a:pt x="1611338" y="2171074"/>
                </a:cubicBezTo>
                <a:cubicBezTo>
                  <a:pt x="1602346" y="2159835"/>
                  <a:pt x="1584570" y="2159786"/>
                  <a:pt x="1570372" y="2157420"/>
                </a:cubicBezTo>
                <a:cubicBezTo>
                  <a:pt x="1529714" y="2150644"/>
                  <a:pt x="1488439" y="2148317"/>
                  <a:pt x="1447473" y="2143765"/>
                </a:cubicBezTo>
                <a:cubicBezTo>
                  <a:pt x="1420162" y="2134662"/>
                  <a:pt x="1381510" y="2140408"/>
                  <a:pt x="1365541" y="2116456"/>
                </a:cubicBezTo>
                <a:cubicBezTo>
                  <a:pt x="1329126" y="2061837"/>
                  <a:pt x="1351885" y="2084595"/>
                  <a:pt x="1297264" y="2048183"/>
                </a:cubicBezTo>
                <a:cubicBezTo>
                  <a:pt x="1288160" y="2020874"/>
                  <a:pt x="1265882" y="1994753"/>
                  <a:pt x="1269953" y="1966256"/>
                </a:cubicBezTo>
                <a:cubicBezTo>
                  <a:pt x="1274505" y="1934395"/>
                  <a:pt x="1274359" y="1901501"/>
                  <a:pt x="1283608" y="1870674"/>
                </a:cubicBezTo>
                <a:cubicBezTo>
                  <a:pt x="1288324" y="1854955"/>
                  <a:pt x="1303579" y="1844388"/>
                  <a:pt x="1310919" y="1829710"/>
                </a:cubicBezTo>
                <a:cubicBezTo>
                  <a:pt x="1317356" y="1816837"/>
                  <a:pt x="1316591" y="1800723"/>
                  <a:pt x="1324575" y="1788747"/>
                </a:cubicBezTo>
                <a:cubicBezTo>
                  <a:pt x="1336383" y="1771037"/>
                  <a:pt x="1384115" y="1728870"/>
                  <a:pt x="1406507" y="1720474"/>
                </a:cubicBezTo>
                <a:cubicBezTo>
                  <a:pt x="1428239" y="1712325"/>
                  <a:pt x="1452025" y="1711371"/>
                  <a:pt x="1474784" y="1706819"/>
                </a:cubicBezTo>
                <a:cubicBezTo>
                  <a:pt x="1488439" y="1711371"/>
                  <a:pt x="1501368" y="1721049"/>
                  <a:pt x="1515750" y="1720474"/>
                </a:cubicBezTo>
                <a:cubicBezTo>
                  <a:pt x="1650266" y="1715094"/>
                  <a:pt x="1753072" y="1713142"/>
                  <a:pt x="1870791" y="1679510"/>
                </a:cubicBezTo>
                <a:cubicBezTo>
                  <a:pt x="1884631" y="1675556"/>
                  <a:pt x="1898102" y="1670407"/>
                  <a:pt x="1911757" y="1665856"/>
                </a:cubicBezTo>
                <a:cubicBezTo>
                  <a:pt x="1920861" y="1652201"/>
                  <a:pt x="1931728" y="1639570"/>
                  <a:pt x="1939068" y="1624892"/>
                </a:cubicBezTo>
                <a:cubicBezTo>
                  <a:pt x="1955639" y="1591752"/>
                  <a:pt x="1957032" y="1549925"/>
                  <a:pt x="1966379" y="1515656"/>
                </a:cubicBezTo>
                <a:cubicBezTo>
                  <a:pt x="1973954" y="1487884"/>
                  <a:pt x="1984585" y="1461037"/>
                  <a:pt x="1993689" y="1433728"/>
                </a:cubicBezTo>
                <a:cubicBezTo>
                  <a:pt x="1998241" y="1420074"/>
                  <a:pt x="1999361" y="1404741"/>
                  <a:pt x="2007345" y="1392765"/>
                </a:cubicBezTo>
                <a:lnTo>
                  <a:pt x="2034656" y="1351801"/>
                </a:lnTo>
                <a:cubicBezTo>
                  <a:pt x="2059566" y="1277075"/>
                  <a:pt x="2042341" y="1272859"/>
                  <a:pt x="2102933" y="1242565"/>
                </a:cubicBezTo>
                <a:cubicBezTo>
                  <a:pt x="2115807" y="1236128"/>
                  <a:pt x="2130244" y="1233462"/>
                  <a:pt x="2143899" y="1228910"/>
                </a:cubicBezTo>
                <a:cubicBezTo>
                  <a:pt x="2274594" y="1098221"/>
                  <a:pt x="2119466" y="1265555"/>
                  <a:pt x="2198520" y="1146983"/>
                </a:cubicBezTo>
                <a:cubicBezTo>
                  <a:pt x="2209233" y="1130915"/>
                  <a:pt x="2225831" y="1119674"/>
                  <a:pt x="2239487" y="1106019"/>
                </a:cubicBezTo>
                <a:cubicBezTo>
                  <a:pt x="2244039" y="1087813"/>
                  <a:pt x="2247986" y="1069445"/>
                  <a:pt x="2253142" y="1051401"/>
                </a:cubicBezTo>
                <a:cubicBezTo>
                  <a:pt x="2257096" y="1037562"/>
                  <a:pt x="2266797" y="1024830"/>
                  <a:pt x="2266797" y="1010437"/>
                </a:cubicBezTo>
                <a:cubicBezTo>
                  <a:pt x="2266797" y="960164"/>
                  <a:pt x="2261879" y="909745"/>
                  <a:pt x="2253142" y="860237"/>
                </a:cubicBezTo>
                <a:cubicBezTo>
                  <a:pt x="2248139" y="831889"/>
                  <a:pt x="2225831" y="778310"/>
                  <a:pt x="2225831" y="778310"/>
                </a:cubicBezTo>
                <a:cubicBezTo>
                  <a:pt x="2231605" y="726347"/>
                  <a:pt x="2220484" y="654976"/>
                  <a:pt x="2266797" y="614455"/>
                </a:cubicBezTo>
                <a:cubicBezTo>
                  <a:pt x="2291499" y="592842"/>
                  <a:pt x="2348730" y="559837"/>
                  <a:pt x="2348730" y="559837"/>
                </a:cubicBezTo>
                <a:lnTo>
                  <a:pt x="2430662" y="436946"/>
                </a:lnTo>
                <a:lnTo>
                  <a:pt x="2457973" y="395982"/>
                </a:lnTo>
                <a:cubicBezTo>
                  <a:pt x="2439902" y="323700"/>
                  <a:pt x="2463084" y="341364"/>
                  <a:pt x="2389696" y="341364"/>
                </a:cubicBezTo>
              </a:path>
            </a:pathLst>
          </a:custGeom>
          <a:solidFill>
            <a:srgbClr val="FF0000">
              <a:alpha val="76000"/>
            </a:srgb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908" y="1108509"/>
            <a:ext cx="1084522" cy="543692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420" y="1652201"/>
            <a:ext cx="1000971" cy="667053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19" name="Freeform 18"/>
          <p:cNvSpPr/>
          <p:nvPr/>
        </p:nvSpPr>
        <p:spPr>
          <a:xfrm>
            <a:off x="3787137" y="3714495"/>
            <a:ext cx="1702335" cy="2430051"/>
          </a:xfrm>
          <a:custGeom>
            <a:avLst/>
            <a:gdLst>
              <a:gd name="connsiteX0" fmla="*/ 50032 w 1579437"/>
              <a:gd name="connsiteY0" fmla="*/ 505219 h 2348583"/>
              <a:gd name="connsiteX1" fmla="*/ 50032 w 1579437"/>
              <a:gd name="connsiteY1" fmla="*/ 505219 h 2348583"/>
              <a:gd name="connsiteX2" fmla="*/ 145619 w 1579437"/>
              <a:gd name="connsiteY2" fmla="*/ 587146 h 2348583"/>
              <a:gd name="connsiteX3" fmla="*/ 159275 w 1579437"/>
              <a:gd name="connsiteY3" fmla="*/ 628110 h 2348583"/>
              <a:gd name="connsiteX4" fmla="*/ 145619 w 1579437"/>
              <a:gd name="connsiteY4" fmla="*/ 791964 h 2348583"/>
              <a:gd name="connsiteX5" fmla="*/ 90998 w 1579437"/>
              <a:gd name="connsiteY5" fmla="*/ 873892 h 2348583"/>
              <a:gd name="connsiteX6" fmla="*/ 63687 w 1579437"/>
              <a:gd name="connsiteY6" fmla="*/ 955819 h 2348583"/>
              <a:gd name="connsiteX7" fmla="*/ 77342 w 1579437"/>
              <a:gd name="connsiteY7" fmla="*/ 1065055 h 2348583"/>
              <a:gd name="connsiteX8" fmla="*/ 159275 w 1579437"/>
              <a:gd name="connsiteY8" fmla="*/ 1119674 h 2348583"/>
              <a:gd name="connsiteX9" fmla="*/ 200241 w 1579437"/>
              <a:gd name="connsiteY9" fmla="*/ 1242564 h 2348583"/>
              <a:gd name="connsiteX10" fmla="*/ 213896 w 1579437"/>
              <a:gd name="connsiteY10" fmla="*/ 1283528 h 2348583"/>
              <a:gd name="connsiteX11" fmla="*/ 227552 w 1579437"/>
              <a:gd name="connsiteY11" fmla="*/ 1351801 h 2348583"/>
              <a:gd name="connsiteX12" fmla="*/ 200241 w 1579437"/>
              <a:gd name="connsiteY12" fmla="*/ 1556619 h 2348583"/>
              <a:gd name="connsiteX13" fmla="*/ 186586 w 1579437"/>
              <a:gd name="connsiteY13" fmla="*/ 1611237 h 2348583"/>
              <a:gd name="connsiteX14" fmla="*/ 145619 w 1579437"/>
              <a:gd name="connsiteY14" fmla="*/ 1693165 h 2348583"/>
              <a:gd name="connsiteX15" fmla="*/ 131964 w 1579437"/>
              <a:gd name="connsiteY15" fmla="*/ 1788747 h 2348583"/>
              <a:gd name="connsiteX16" fmla="*/ 159275 w 1579437"/>
              <a:gd name="connsiteY16" fmla="*/ 1938947 h 2348583"/>
              <a:gd name="connsiteX17" fmla="*/ 104653 w 1579437"/>
              <a:gd name="connsiteY17" fmla="*/ 2020874 h 2348583"/>
              <a:gd name="connsiteX18" fmla="*/ 63687 w 1579437"/>
              <a:gd name="connsiteY18" fmla="*/ 2102801 h 2348583"/>
              <a:gd name="connsiteX19" fmla="*/ 9065 w 1579437"/>
              <a:gd name="connsiteY19" fmla="*/ 2116456 h 2348583"/>
              <a:gd name="connsiteX20" fmla="*/ 22721 w 1579437"/>
              <a:gd name="connsiteY20" fmla="*/ 2293965 h 2348583"/>
              <a:gd name="connsiteX21" fmla="*/ 241207 w 1579437"/>
              <a:gd name="connsiteY21" fmla="*/ 2321274 h 2348583"/>
              <a:gd name="connsiteX22" fmla="*/ 282173 w 1579437"/>
              <a:gd name="connsiteY22" fmla="*/ 2348583 h 2348583"/>
              <a:gd name="connsiteX23" fmla="*/ 377761 w 1579437"/>
              <a:gd name="connsiteY23" fmla="*/ 2334929 h 2348583"/>
              <a:gd name="connsiteX24" fmla="*/ 391417 w 1579437"/>
              <a:gd name="connsiteY24" fmla="*/ 2293965 h 2348583"/>
              <a:gd name="connsiteX25" fmla="*/ 473349 w 1579437"/>
              <a:gd name="connsiteY25" fmla="*/ 2266656 h 2348583"/>
              <a:gd name="connsiteX26" fmla="*/ 582592 w 1579437"/>
              <a:gd name="connsiteY26" fmla="*/ 2239347 h 2348583"/>
              <a:gd name="connsiteX27" fmla="*/ 664525 w 1579437"/>
              <a:gd name="connsiteY27" fmla="*/ 2143765 h 2348583"/>
              <a:gd name="connsiteX28" fmla="*/ 678180 w 1579437"/>
              <a:gd name="connsiteY28" fmla="*/ 2102801 h 2348583"/>
              <a:gd name="connsiteX29" fmla="*/ 719146 w 1579437"/>
              <a:gd name="connsiteY29" fmla="*/ 2089147 h 2348583"/>
              <a:gd name="connsiteX30" fmla="*/ 760113 w 1579437"/>
              <a:gd name="connsiteY30" fmla="*/ 2061838 h 2348583"/>
              <a:gd name="connsiteX31" fmla="*/ 855700 w 1579437"/>
              <a:gd name="connsiteY31" fmla="*/ 2089147 h 2348583"/>
              <a:gd name="connsiteX32" fmla="*/ 883011 w 1579437"/>
              <a:gd name="connsiteY32" fmla="*/ 2048183 h 2348583"/>
              <a:gd name="connsiteX33" fmla="*/ 1115153 w 1579437"/>
              <a:gd name="connsiteY33" fmla="*/ 2089147 h 2348583"/>
              <a:gd name="connsiteX34" fmla="*/ 1169775 w 1579437"/>
              <a:gd name="connsiteY34" fmla="*/ 2075492 h 2348583"/>
              <a:gd name="connsiteX35" fmla="*/ 1210741 w 1579437"/>
              <a:gd name="connsiteY35" fmla="*/ 1979910 h 2348583"/>
              <a:gd name="connsiteX36" fmla="*/ 1306329 w 1579437"/>
              <a:gd name="connsiteY36" fmla="*/ 1938947 h 2348583"/>
              <a:gd name="connsiteX37" fmla="*/ 1347295 w 1579437"/>
              <a:gd name="connsiteY37" fmla="*/ 1925292 h 2348583"/>
              <a:gd name="connsiteX38" fmla="*/ 1388261 w 1579437"/>
              <a:gd name="connsiteY38" fmla="*/ 1802401 h 2348583"/>
              <a:gd name="connsiteX39" fmla="*/ 1415572 w 1579437"/>
              <a:gd name="connsiteY39" fmla="*/ 1761438 h 2348583"/>
              <a:gd name="connsiteX40" fmla="*/ 1456538 w 1579437"/>
              <a:gd name="connsiteY40" fmla="*/ 1652201 h 2348583"/>
              <a:gd name="connsiteX41" fmla="*/ 1483849 w 1579437"/>
              <a:gd name="connsiteY41" fmla="*/ 1556619 h 2348583"/>
              <a:gd name="connsiteX42" fmla="*/ 1538471 w 1579437"/>
              <a:gd name="connsiteY42" fmla="*/ 1529310 h 2348583"/>
              <a:gd name="connsiteX43" fmla="*/ 1579437 w 1579437"/>
              <a:gd name="connsiteY43" fmla="*/ 1447383 h 2348583"/>
              <a:gd name="connsiteX44" fmla="*/ 1552126 w 1579437"/>
              <a:gd name="connsiteY44" fmla="*/ 1324492 h 2348583"/>
              <a:gd name="connsiteX45" fmla="*/ 1538471 w 1579437"/>
              <a:gd name="connsiteY45" fmla="*/ 1269874 h 2348583"/>
              <a:gd name="connsiteX46" fmla="*/ 1497504 w 1579437"/>
              <a:gd name="connsiteY46" fmla="*/ 1242564 h 2348583"/>
              <a:gd name="connsiteX47" fmla="*/ 1442883 w 1579437"/>
              <a:gd name="connsiteY47" fmla="*/ 914855 h 2348583"/>
              <a:gd name="connsiteX48" fmla="*/ 1401917 w 1579437"/>
              <a:gd name="connsiteY48" fmla="*/ 819273 h 2348583"/>
              <a:gd name="connsiteX49" fmla="*/ 1388261 w 1579437"/>
              <a:gd name="connsiteY49" fmla="*/ 778310 h 2348583"/>
              <a:gd name="connsiteX50" fmla="*/ 1360950 w 1579437"/>
              <a:gd name="connsiteY50" fmla="*/ 737346 h 2348583"/>
              <a:gd name="connsiteX51" fmla="*/ 1333640 w 1579437"/>
              <a:gd name="connsiteY51" fmla="*/ 669073 h 2348583"/>
              <a:gd name="connsiteX52" fmla="*/ 1279018 w 1579437"/>
              <a:gd name="connsiteY52" fmla="*/ 559837 h 2348583"/>
              <a:gd name="connsiteX53" fmla="*/ 1265363 w 1579437"/>
              <a:gd name="connsiteY53" fmla="*/ 518873 h 2348583"/>
              <a:gd name="connsiteX54" fmla="*/ 1210741 w 1579437"/>
              <a:gd name="connsiteY54" fmla="*/ 436946 h 2348583"/>
              <a:gd name="connsiteX55" fmla="*/ 1197086 w 1579437"/>
              <a:gd name="connsiteY55" fmla="*/ 395982 h 2348583"/>
              <a:gd name="connsiteX56" fmla="*/ 1115153 w 1579437"/>
              <a:gd name="connsiteY56" fmla="*/ 341364 h 2348583"/>
              <a:gd name="connsiteX57" fmla="*/ 1087842 w 1579437"/>
              <a:gd name="connsiteY57" fmla="*/ 300400 h 2348583"/>
              <a:gd name="connsiteX58" fmla="*/ 1074187 w 1579437"/>
              <a:gd name="connsiteY58" fmla="*/ 245782 h 2348583"/>
              <a:gd name="connsiteX59" fmla="*/ 1060531 w 1579437"/>
              <a:gd name="connsiteY59" fmla="*/ 204818 h 2348583"/>
              <a:gd name="connsiteX60" fmla="*/ 992254 w 1579437"/>
              <a:gd name="connsiteY60" fmla="*/ 27309 h 2348583"/>
              <a:gd name="connsiteX61" fmla="*/ 951288 w 1579437"/>
              <a:gd name="connsiteY61" fmla="*/ 0 h 2348583"/>
              <a:gd name="connsiteX62" fmla="*/ 923977 w 1579437"/>
              <a:gd name="connsiteY62" fmla="*/ 95582 h 2348583"/>
              <a:gd name="connsiteX63" fmla="*/ 842045 w 1579437"/>
              <a:gd name="connsiteY63" fmla="*/ 136546 h 2348583"/>
              <a:gd name="connsiteX64" fmla="*/ 459694 w 1579437"/>
              <a:gd name="connsiteY64" fmla="*/ 150200 h 2348583"/>
              <a:gd name="connsiteX65" fmla="*/ 432383 w 1579437"/>
              <a:gd name="connsiteY65" fmla="*/ 191164 h 2348583"/>
              <a:gd name="connsiteX66" fmla="*/ 350450 w 1579437"/>
              <a:gd name="connsiteY66" fmla="*/ 355018 h 2348583"/>
              <a:gd name="connsiteX67" fmla="*/ 309484 w 1579437"/>
              <a:gd name="connsiteY67" fmla="*/ 368673 h 2348583"/>
              <a:gd name="connsiteX68" fmla="*/ 227552 w 1579437"/>
              <a:gd name="connsiteY68" fmla="*/ 423291 h 2348583"/>
              <a:gd name="connsiteX69" fmla="*/ 145619 w 1579437"/>
              <a:gd name="connsiteY69" fmla="*/ 436946 h 2348583"/>
              <a:gd name="connsiteX70" fmla="*/ 90998 w 1579437"/>
              <a:gd name="connsiteY70" fmla="*/ 532528 h 2348583"/>
              <a:gd name="connsiteX71" fmla="*/ 77342 w 1579437"/>
              <a:gd name="connsiteY71" fmla="*/ 573491 h 2348583"/>
              <a:gd name="connsiteX72" fmla="*/ 77342 w 1579437"/>
              <a:gd name="connsiteY72" fmla="*/ 573491 h 234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579437" h="2348583">
                <a:moveTo>
                  <a:pt x="50032" y="505219"/>
                </a:moveTo>
                <a:lnTo>
                  <a:pt x="50032" y="505219"/>
                </a:lnTo>
                <a:cubicBezTo>
                  <a:pt x="81894" y="532528"/>
                  <a:pt x="117739" y="555782"/>
                  <a:pt x="145619" y="587146"/>
                </a:cubicBezTo>
                <a:cubicBezTo>
                  <a:pt x="155182" y="597903"/>
                  <a:pt x="159275" y="613717"/>
                  <a:pt x="159275" y="628110"/>
                </a:cubicBezTo>
                <a:cubicBezTo>
                  <a:pt x="159275" y="682917"/>
                  <a:pt x="160289" y="739156"/>
                  <a:pt x="145619" y="791964"/>
                </a:cubicBezTo>
                <a:cubicBezTo>
                  <a:pt x="136834" y="823589"/>
                  <a:pt x="101378" y="842754"/>
                  <a:pt x="90998" y="873892"/>
                </a:cubicBezTo>
                <a:lnTo>
                  <a:pt x="63687" y="955819"/>
                </a:lnTo>
                <a:cubicBezTo>
                  <a:pt x="68239" y="992231"/>
                  <a:pt x="58851" y="1033359"/>
                  <a:pt x="77342" y="1065055"/>
                </a:cubicBezTo>
                <a:cubicBezTo>
                  <a:pt x="93881" y="1093407"/>
                  <a:pt x="159275" y="1119674"/>
                  <a:pt x="159275" y="1119674"/>
                </a:cubicBezTo>
                <a:lnTo>
                  <a:pt x="200241" y="1242564"/>
                </a:lnTo>
                <a:cubicBezTo>
                  <a:pt x="204793" y="1256219"/>
                  <a:pt x="211073" y="1269414"/>
                  <a:pt x="213896" y="1283528"/>
                </a:cubicBezTo>
                <a:lnTo>
                  <a:pt x="227552" y="1351801"/>
                </a:lnTo>
                <a:cubicBezTo>
                  <a:pt x="205759" y="1613294"/>
                  <a:pt x="233052" y="1441787"/>
                  <a:pt x="200241" y="1556619"/>
                </a:cubicBezTo>
                <a:cubicBezTo>
                  <a:pt x="195085" y="1574663"/>
                  <a:pt x="193979" y="1593988"/>
                  <a:pt x="186586" y="1611237"/>
                </a:cubicBezTo>
                <a:cubicBezTo>
                  <a:pt x="107163" y="1796548"/>
                  <a:pt x="203168" y="1520536"/>
                  <a:pt x="145619" y="1693165"/>
                </a:cubicBezTo>
                <a:cubicBezTo>
                  <a:pt x="141067" y="1725026"/>
                  <a:pt x="131964" y="1756563"/>
                  <a:pt x="131964" y="1788747"/>
                </a:cubicBezTo>
                <a:cubicBezTo>
                  <a:pt x="131964" y="1865949"/>
                  <a:pt x="140070" y="1881338"/>
                  <a:pt x="159275" y="1938947"/>
                </a:cubicBezTo>
                <a:cubicBezTo>
                  <a:pt x="126803" y="2036351"/>
                  <a:pt x="172848" y="1918587"/>
                  <a:pt x="104653" y="2020874"/>
                </a:cubicBezTo>
                <a:cubicBezTo>
                  <a:pt x="82841" y="2053590"/>
                  <a:pt x="102365" y="2077017"/>
                  <a:pt x="63687" y="2102801"/>
                </a:cubicBezTo>
                <a:cubicBezTo>
                  <a:pt x="48071" y="2113211"/>
                  <a:pt x="27272" y="2111904"/>
                  <a:pt x="9065" y="2116456"/>
                </a:cubicBezTo>
                <a:cubicBezTo>
                  <a:pt x="13617" y="2175626"/>
                  <a:pt x="-21779" y="2254703"/>
                  <a:pt x="22721" y="2293965"/>
                </a:cubicBezTo>
                <a:cubicBezTo>
                  <a:pt x="77757" y="2342523"/>
                  <a:pt x="169386" y="2306155"/>
                  <a:pt x="241207" y="2321274"/>
                </a:cubicBezTo>
                <a:cubicBezTo>
                  <a:pt x="257266" y="2324655"/>
                  <a:pt x="268518" y="2339480"/>
                  <a:pt x="282173" y="2348583"/>
                </a:cubicBezTo>
                <a:cubicBezTo>
                  <a:pt x="314036" y="2344032"/>
                  <a:pt x="348972" y="2349322"/>
                  <a:pt x="377761" y="2334929"/>
                </a:cubicBezTo>
                <a:cubicBezTo>
                  <a:pt x="390635" y="2328492"/>
                  <a:pt x="379704" y="2302331"/>
                  <a:pt x="391417" y="2293965"/>
                </a:cubicBezTo>
                <a:cubicBezTo>
                  <a:pt x="414843" y="2277233"/>
                  <a:pt x="446038" y="2275759"/>
                  <a:pt x="473349" y="2266656"/>
                </a:cubicBezTo>
                <a:cubicBezTo>
                  <a:pt x="536330" y="2245664"/>
                  <a:pt x="500207" y="2255824"/>
                  <a:pt x="582592" y="2239347"/>
                </a:cubicBezTo>
                <a:cubicBezTo>
                  <a:pt x="638004" y="2202409"/>
                  <a:pt x="627468" y="2217876"/>
                  <a:pt x="664525" y="2143765"/>
                </a:cubicBezTo>
                <a:cubicBezTo>
                  <a:pt x="670962" y="2130891"/>
                  <a:pt x="668002" y="2112978"/>
                  <a:pt x="678180" y="2102801"/>
                </a:cubicBezTo>
                <a:cubicBezTo>
                  <a:pt x="688358" y="2092623"/>
                  <a:pt x="705491" y="2093698"/>
                  <a:pt x="719146" y="2089147"/>
                </a:cubicBezTo>
                <a:cubicBezTo>
                  <a:pt x="732802" y="2080044"/>
                  <a:pt x="743866" y="2064159"/>
                  <a:pt x="760113" y="2061838"/>
                </a:cubicBezTo>
                <a:cubicBezTo>
                  <a:pt x="772118" y="2060123"/>
                  <a:pt x="840325" y="2084022"/>
                  <a:pt x="855700" y="2089147"/>
                </a:cubicBezTo>
                <a:cubicBezTo>
                  <a:pt x="864804" y="2075492"/>
                  <a:pt x="866727" y="2050218"/>
                  <a:pt x="883011" y="2048183"/>
                </a:cubicBezTo>
                <a:cubicBezTo>
                  <a:pt x="1039060" y="2028678"/>
                  <a:pt x="1034257" y="2035219"/>
                  <a:pt x="1115153" y="2089147"/>
                </a:cubicBezTo>
                <a:cubicBezTo>
                  <a:pt x="1133360" y="2084595"/>
                  <a:pt x="1154159" y="2085902"/>
                  <a:pt x="1169775" y="2075492"/>
                </a:cubicBezTo>
                <a:cubicBezTo>
                  <a:pt x="1216043" y="2044649"/>
                  <a:pt x="1183332" y="2021022"/>
                  <a:pt x="1210741" y="1979910"/>
                </a:cubicBezTo>
                <a:cubicBezTo>
                  <a:pt x="1230307" y="1950563"/>
                  <a:pt x="1278116" y="1947007"/>
                  <a:pt x="1306329" y="1938947"/>
                </a:cubicBezTo>
                <a:cubicBezTo>
                  <a:pt x="1320169" y="1934993"/>
                  <a:pt x="1333640" y="1929844"/>
                  <a:pt x="1347295" y="1925292"/>
                </a:cubicBezTo>
                <a:cubicBezTo>
                  <a:pt x="1409352" y="1832215"/>
                  <a:pt x="1339201" y="1949573"/>
                  <a:pt x="1388261" y="1802401"/>
                </a:cubicBezTo>
                <a:cubicBezTo>
                  <a:pt x="1393451" y="1786832"/>
                  <a:pt x="1406468" y="1775092"/>
                  <a:pt x="1415572" y="1761438"/>
                </a:cubicBezTo>
                <a:cubicBezTo>
                  <a:pt x="1450202" y="1588291"/>
                  <a:pt x="1403797" y="1775255"/>
                  <a:pt x="1456538" y="1652201"/>
                </a:cubicBezTo>
                <a:cubicBezTo>
                  <a:pt x="1456802" y="1651584"/>
                  <a:pt x="1477208" y="1563260"/>
                  <a:pt x="1483849" y="1556619"/>
                </a:cubicBezTo>
                <a:cubicBezTo>
                  <a:pt x="1498243" y="1542225"/>
                  <a:pt x="1520264" y="1538413"/>
                  <a:pt x="1538471" y="1529310"/>
                </a:cubicBezTo>
                <a:cubicBezTo>
                  <a:pt x="1552277" y="1508602"/>
                  <a:pt x="1579437" y="1475646"/>
                  <a:pt x="1579437" y="1447383"/>
                </a:cubicBezTo>
                <a:cubicBezTo>
                  <a:pt x="1579437" y="1385780"/>
                  <a:pt x="1566207" y="1373774"/>
                  <a:pt x="1552126" y="1324492"/>
                </a:cubicBezTo>
                <a:cubicBezTo>
                  <a:pt x="1546970" y="1306448"/>
                  <a:pt x="1548881" y="1285488"/>
                  <a:pt x="1538471" y="1269874"/>
                </a:cubicBezTo>
                <a:cubicBezTo>
                  <a:pt x="1529367" y="1256219"/>
                  <a:pt x="1511160" y="1251667"/>
                  <a:pt x="1497504" y="1242564"/>
                </a:cubicBezTo>
                <a:cubicBezTo>
                  <a:pt x="1356610" y="1336491"/>
                  <a:pt x="1467200" y="1279586"/>
                  <a:pt x="1442883" y="914855"/>
                </a:cubicBezTo>
                <a:cubicBezTo>
                  <a:pt x="1438511" y="849281"/>
                  <a:pt x="1428037" y="871510"/>
                  <a:pt x="1401917" y="819273"/>
                </a:cubicBezTo>
                <a:cubicBezTo>
                  <a:pt x="1395480" y="806400"/>
                  <a:pt x="1394698" y="791183"/>
                  <a:pt x="1388261" y="778310"/>
                </a:cubicBezTo>
                <a:cubicBezTo>
                  <a:pt x="1380921" y="763632"/>
                  <a:pt x="1368290" y="752024"/>
                  <a:pt x="1360950" y="737346"/>
                </a:cubicBezTo>
                <a:cubicBezTo>
                  <a:pt x="1349988" y="715423"/>
                  <a:pt x="1343912" y="691328"/>
                  <a:pt x="1333640" y="669073"/>
                </a:cubicBezTo>
                <a:cubicBezTo>
                  <a:pt x="1316579" y="632110"/>
                  <a:pt x="1291892" y="598458"/>
                  <a:pt x="1279018" y="559837"/>
                </a:cubicBezTo>
                <a:cubicBezTo>
                  <a:pt x="1274466" y="546182"/>
                  <a:pt x="1272353" y="531455"/>
                  <a:pt x="1265363" y="518873"/>
                </a:cubicBezTo>
                <a:cubicBezTo>
                  <a:pt x="1249422" y="490182"/>
                  <a:pt x="1210741" y="436946"/>
                  <a:pt x="1210741" y="436946"/>
                </a:cubicBezTo>
                <a:cubicBezTo>
                  <a:pt x="1206189" y="423291"/>
                  <a:pt x="1207264" y="406159"/>
                  <a:pt x="1197086" y="395982"/>
                </a:cubicBezTo>
                <a:cubicBezTo>
                  <a:pt x="1173876" y="372773"/>
                  <a:pt x="1115153" y="341364"/>
                  <a:pt x="1115153" y="341364"/>
                </a:cubicBezTo>
                <a:cubicBezTo>
                  <a:pt x="1106049" y="327709"/>
                  <a:pt x="1094307" y="315484"/>
                  <a:pt x="1087842" y="300400"/>
                </a:cubicBezTo>
                <a:cubicBezTo>
                  <a:pt x="1080449" y="283151"/>
                  <a:pt x="1079343" y="263826"/>
                  <a:pt x="1074187" y="245782"/>
                </a:cubicBezTo>
                <a:cubicBezTo>
                  <a:pt x="1070233" y="231942"/>
                  <a:pt x="1065083" y="218473"/>
                  <a:pt x="1060531" y="204818"/>
                </a:cubicBezTo>
                <a:cubicBezTo>
                  <a:pt x="1040460" y="-36028"/>
                  <a:pt x="1101710" y="74216"/>
                  <a:pt x="992254" y="27309"/>
                </a:cubicBezTo>
                <a:cubicBezTo>
                  <a:pt x="977169" y="20845"/>
                  <a:pt x="964943" y="9103"/>
                  <a:pt x="951288" y="0"/>
                </a:cubicBezTo>
                <a:cubicBezTo>
                  <a:pt x="950395" y="3572"/>
                  <a:pt x="931102" y="86676"/>
                  <a:pt x="923977" y="95582"/>
                </a:cubicBezTo>
                <a:cubicBezTo>
                  <a:pt x="911703" y="110924"/>
                  <a:pt x="862911" y="135200"/>
                  <a:pt x="842045" y="136546"/>
                </a:cubicBezTo>
                <a:cubicBezTo>
                  <a:pt x="714778" y="144756"/>
                  <a:pt x="587144" y="145649"/>
                  <a:pt x="459694" y="150200"/>
                </a:cubicBezTo>
                <a:cubicBezTo>
                  <a:pt x="450590" y="163855"/>
                  <a:pt x="439049" y="176167"/>
                  <a:pt x="432383" y="191164"/>
                </a:cubicBezTo>
                <a:cubicBezTo>
                  <a:pt x="417628" y="224360"/>
                  <a:pt x="394889" y="340205"/>
                  <a:pt x="350450" y="355018"/>
                </a:cubicBezTo>
                <a:cubicBezTo>
                  <a:pt x="336795" y="359570"/>
                  <a:pt x="322067" y="361683"/>
                  <a:pt x="309484" y="368673"/>
                </a:cubicBezTo>
                <a:cubicBezTo>
                  <a:pt x="280791" y="384612"/>
                  <a:pt x="259928" y="417895"/>
                  <a:pt x="227552" y="423291"/>
                </a:cubicBezTo>
                <a:lnTo>
                  <a:pt x="145619" y="436946"/>
                </a:lnTo>
                <a:cubicBezTo>
                  <a:pt x="81762" y="479515"/>
                  <a:pt x="112935" y="444787"/>
                  <a:pt x="90998" y="532528"/>
                </a:cubicBezTo>
                <a:cubicBezTo>
                  <a:pt x="87507" y="546491"/>
                  <a:pt x="77342" y="573491"/>
                  <a:pt x="77342" y="573491"/>
                </a:cubicBezTo>
                <a:lnTo>
                  <a:pt x="77342" y="573491"/>
                </a:lnTo>
              </a:path>
            </a:pathLst>
          </a:custGeom>
          <a:solidFill>
            <a:srgbClr val="0000FF">
              <a:alpha val="7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640660" y="4337979"/>
            <a:ext cx="2657656" cy="1110188"/>
          </a:xfrm>
          <a:prstGeom prst="wedgeRectCallout">
            <a:avLst>
              <a:gd name="adj1" fmla="val 21442"/>
              <a:gd name="adj2" fmla="val 5697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In </a:t>
            </a:r>
            <a:r>
              <a:rPr lang="en-US" sz="1700" b="1" u="sng" dirty="0">
                <a:solidFill>
                  <a:srgbClr val="FF0000"/>
                </a:solidFill>
              </a:rPr>
              <a:t>1953</a:t>
            </a:r>
            <a:r>
              <a:rPr lang="en-US" sz="1700" dirty="0">
                <a:solidFill>
                  <a:srgbClr val="000090"/>
                </a:solidFill>
              </a:rPr>
              <a:t>, the United States and North Korea signed a </a:t>
            </a:r>
            <a:r>
              <a:rPr lang="en-US" sz="1700" b="1" u="sng" dirty="0">
                <a:solidFill>
                  <a:srgbClr val="FF0000"/>
                </a:solidFill>
              </a:rPr>
              <a:t>cease-fire </a:t>
            </a:r>
            <a:r>
              <a:rPr lang="en-US" sz="1700" dirty="0">
                <a:solidFill>
                  <a:srgbClr val="000090"/>
                </a:solidFill>
              </a:rPr>
              <a:t>that ended the Korean War.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5750029" y="2269314"/>
            <a:ext cx="2657656" cy="1110188"/>
          </a:xfrm>
          <a:prstGeom prst="wedgeRectCallout">
            <a:avLst>
              <a:gd name="adj1" fmla="val -99818"/>
              <a:gd name="adj2" fmla="val 94253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The 38</a:t>
            </a:r>
            <a:r>
              <a:rPr lang="en-US" sz="1700" baseline="30000" dirty="0">
                <a:solidFill>
                  <a:srgbClr val="000090"/>
                </a:solidFill>
              </a:rPr>
              <a:t>th</a:t>
            </a:r>
            <a:r>
              <a:rPr lang="en-US" sz="1700" dirty="0">
                <a:solidFill>
                  <a:srgbClr val="000090"/>
                </a:solidFill>
              </a:rPr>
              <a:t> parallel was </a:t>
            </a:r>
            <a:r>
              <a:rPr lang="en-US" sz="1700" b="1" u="sng" dirty="0">
                <a:solidFill>
                  <a:srgbClr val="FF0000"/>
                </a:solidFill>
              </a:rPr>
              <a:t>reinstated</a:t>
            </a:r>
            <a:r>
              <a:rPr lang="en-US" sz="1700" dirty="0">
                <a:solidFill>
                  <a:srgbClr val="000090"/>
                </a:solidFill>
              </a:rPr>
              <a:t>, and both North and South Korea agreed to </a:t>
            </a:r>
            <a:r>
              <a:rPr lang="en-US" sz="1700" b="1" u="sng" dirty="0">
                <a:solidFill>
                  <a:srgbClr val="FF0000"/>
                </a:solidFill>
              </a:rPr>
              <a:t>respect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0090"/>
                </a:solidFill>
              </a:rPr>
              <a:t>the boundary.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640660" y="2631159"/>
            <a:ext cx="2295252" cy="1110188"/>
          </a:xfrm>
          <a:prstGeom prst="wedgeRectCallout">
            <a:avLst>
              <a:gd name="adj1" fmla="val 102767"/>
              <a:gd name="adj2" fmla="val -1682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North Korea </a:t>
            </a:r>
            <a:r>
              <a:rPr lang="en-US" sz="1700" b="1" u="sng" dirty="0">
                <a:solidFill>
                  <a:srgbClr val="FF0000"/>
                </a:solidFill>
              </a:rPr>
              <a:t>remained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0090"/>
                </a:solidFill>
              </a:rPr>
              <a:t>Communist (like before the war)</a:t>
            </a:r>
            <a:r>
              <a:rPr lang="is-IS" sz="1700" dirty="0">
                <a:solidFill>
                  <a:srgbClr val="000090"/>
                </a:solidFill>
              </a:rPr>
              <a:t>…</a:t>
            </a:r>
            <a:endParaRPr lang="en-US" sz="1700" dirty="0">
              <a:solidFill>
                <a:srgbClr val="000090"/>
              </a:solidFill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6222328" y="3769115"/>
            <a:ext cx="2570097" cy="832927"/>
          </a:xfrm>
          <a:prstGeom prst="wedgeRectCallout">
            <a:avLst>
              <a:gd name="adj1" fmla="val -110795"/>
              <a:gd name="adj2" fmla="val 50343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is-IS" sz="1700" dirty="0">
                <a:solidFill>
                  <a:srgbClr val="000090"/>
                </a:solidFill>
              </a:rPr>
              <a:t>… and </a:t>
            </a:r>
            <a:r>
              <a:rPr lang="en-US" sz="1700" dirty="0">
                <a:solidFill>
                  <a:srgbClr val="000090"/>
                </a:solidFill>
              </a:rPr>
              <a:t>South Korea remained Capitalist (like before the war)</a:t>
            </a:r>
            <a:r>
              <a:rPr lang="is-IS" sz="1700" dirty="0">
                <a:solidFill>
                  <a:srgbClr val="000090"/>
                </a:solidFill>
              </a:rPr>
              <a:t>…</a:t>
            </a:r>
            <a:endParaRPr lang="en-US" sz="1700" dirty="0">
              <a:solidFill>
                <a:srgbClr val="000090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6060118" y="4918296"/>
            <a:ext cx="2570097" cy="832927"/>
          </a:xfrm>
          <a:prstGeom prst="wedgeRectCallout">
            <a:avLst>
              <a:gd name="adj1" fmla="val -14095"/>
              <a:gd name="adj2" fmla="val -20149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is-IS" sz="1700" dirty="0">
                <a:solidFill>
                  <a:srgbClr val="000090"/>
                </a:solidFill>
              </a:rPr>
              <a:t>… and </a:t>
            </a:r>
            <a:r>
              <a:rPr lang="is-IS" sz="1700" b="1" u="sng" dirty="0">
                <a:solidFill>
                  <a:srgbClr val="FF0000"/>
                </a:solidFill>
              </a:rPr>
              <a:t>55,000</a:t>
            </a:r>
            <a:r>
              <a:rPr lang="is-IS" sz="1700" dirty="0">
                <a:solidFill>
                  <a:srgbClr val="FF0000"/>
                </a:solidFill>
              </a:rPr>
              <a:t> </a:t>
            </a:r>
            <a:r>
              <a:rPr lang="is-IS" sz="1700" dirty="0">
                <a:solidFill>
                  <a:srgbClr val="000090"/>
                </a:solidFill>
              </a:rPr>
              <a:t>American troops died in the process!</a:t>
            </a:r>
            <a:endParaRPr lang="en-US" sz="1700" dirty="0">
              <a:solidFill>
                <a:srgbClr val="000090"/>
              </a:solidFill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661160" y="5917165"/>
            <a:ext cx="7885475" cy="673242"/>
          </a:xfrm>
          <a:prstGeom prst="wedgeRectCallout">
            <a:avLst>
              <a:gd name="adj1" fmla="val 21442"/>
              <a:gd name="adj2" fmla="val 5697"/>
            </a:avLst>
          </a:prstGeom>
          <a:solidFill>
            <a:srgbClr val="0000FF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b="1" dirty="0">
                <a:solidFill>
                  <a:schemeClr val="bg1"/>
                </a:solidFill>
              </a:rPr>
              <a:t>So why fight?  The US government believed the war was necessary to prevent </a:t>
            </a:r>
            <a:r>
              <a:rPr lang="en-US" sz="1700" b="1" u="sng" dirty="0">
                <a:solidFill>
                  <a:srgbClr val="FFFF00"/>
                </a:solidFill>
              </a:rPr>
              <a:t>World War III</a:t>
            </a:r>
            <a:r>
              <a:rPr lang="en-US" sz="1700" b="1" dirty="0">
                <a:solidFill>
                  <a:schemeClr val="bg1"/>
                </a:solidFill>
              </a:rPr>
              <a:t>, which was inevitable if Communism was permitted to spread.</a:t>
            </a:r>
          </a:p>
        </p:txBody>
      </p:sp>
    </p:spTree>
    <p:extLst>
      <p:ext uri="{BB962C8B-B14F-4D97-AF65-F5344CB8AC3E}">
        <p14:creationId xmlns:p14="http://schemas.microsoft.com/office/powerpoint/2010/main" val="5578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7" grpId="0" animBg="1"/>
      <p:bldP spid="18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058013"/>
          </a:xfrm>
        </p:spPr>
        <p:txBody>
          <a:bodyPr/>
          <a:lstStyle/>
          <a:p>
            <a:r>
              <a:rPr lang="en-US" dirty="0"/>
              <a:t>What was the war like?</a:t>
            </a:r>
          </a:p>
        </p:txBody>
      </p:sp>
      <p:pic>
        <p:nvPicPr>
          <p:cNvPr id="5" name="Content Placeholder 4" descr="Screen Shot 2016-06-01 at 8.32.18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r="5481"/>
          <a:stretch>
            <a:fillRect/>
          </a:stretch>
        </p:blipFill>
        <p:spPr/>
      </p:pic>
      <p:sp>
        <p:nvSpPr>
          <p:cNvPr id="6" name="Rectangular Callout 5"/>
          <p:cNvSpPr/>
          <p:nvPr/>
        </p:nvSpPr>
        <p:spPr>
          <a:xfrm>
            <a:off x="3178265" y="5580149"/>
            <a:ext cx="1775774" cy="970744"/>
          </a:xfrm>
          <a:prstGeom prst="wedgeRectCallout">
            <a:avLst>
              <a:gd name="adj1" fmla="val 8455"/>
              <a:gd name="adj2" fmla="val -91461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000090"/>
                </a:solidFill>
              </a:rPr>
              <a:t>Freezing winters with heavy snow</a:t>
            </a:r>
            <a:r>
              <a:rPr lang="is-IS" b="1" dirty="0">
                <a:solidFill>
                  <a:srgbClr val="000090"/>
                </a:solidFill>
              </a:rPr>
              <a:t>…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92972" y="4867043"/>
            <a:ext cx="1590902" cy="1072689"/>
          </a:xfrm>
          <a:prstGeom prst="wedgeRectCallout">
            <a:avLst>
              <a:gd name="adj1" fmla="val 90270"/>
              <a:gd name="adj2" fmla="val -58205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000090"/>
                </a:solidFill>
              </a:rPr>
              <a:t>Temperatures as low as -40F degrees!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292972" y="1360023"/>
            <a:ext cx="1590902" cy="961252"/>
          </a:xfrm>
          <a:prstGeom prst="wedgeRectCallout">
            <a:avLst>
              <a:gd name="adj1" fmla="val 91987"/>
              <a:gd name="adj2" fmla="val 73901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000090"/>
                </a:solidFill>
              </a:rPr>
              <a:t>Over 100F degrees in summer!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178265" y="1302171"/>
            <a:ext cx="2079065" cy="961252"/>
          </a:xfrm>
          <a:prstGeom prst="wedgeRectCallout">
            <a:avLst>
              <a:gd name="adj1" fmla="val 5289"/>
              <a:gd name="adj2" fmla="val 78163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000090"/>
                </a:solidFill>
              </a:rPr>
              <a:t>Constant rain, mud, and heavy downpours </a:t>
            </a:r>
            <a:r>
              <a:rPr lang="is-IS" b="1" dirty="0">
                <a:solidFill>
                  <a:srgbClr val="000090"/>
                </a:solidFill>
              </a:rPr>
              <a:t>… 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444098" y="1302171"/>
            <a:ext cx="2079065" cy="961252"/>
          </a:xfrm>
          <a:prstGeom prst="wedgeRectCallout">
            <a:avLst>
              <a:gd name="adj1" fmla="val 5289"/>
              <a:gd name="adj2" fmla="val 78163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000090"/>
                </a:solidFill>
              </a:rPr>
              <a:t>Many lost fingers, toes, hands, and feet to frostbite</a:t>
            </a:r>
            <a:r>
              <a:rPr lang="is-IS" b="1" dirty="0">
                <a:solidFill>
                  <a:srgbClr val="000090"/>
                </a:solidFill>
              </a:rPr>
              <a:t>…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166410" y="5456390"/>
            <a:ext cx="2079065" cy="961252"/>
          </a:xfrm>
          <a:prstGeom prst="wedgeRectCallout">
            <a:avLst>
              <a:gd name="adj1" fmla="val -49226"/>
              <a:gd name="adj2" fmla="val -123547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000090"/>
                </a:solidFill>
              </a:rPr>
              <a:t>Constant trekking of hills, mountains!</a:t>
            </a:r>
          </a:p>
        </p:txBody>
      </p:sp>
    </p:spTree>
    <p:extLst>
      <p:ext uri="{BB962C8B-B14F-4D97-AF65-F5344CB8AC3E}">
        <p14:creationId xmlns:p14="http://schemas.microsoft.com/office/powerpoint/2010/main" val="70580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51671"/>
            <a:ext cx="7345363" cy="42430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 dirty="0">
                <a:solidFill>
                  <a:srgbClr val="FF0000"/>
                </a:solidFill>
              </a:rPr>
              <a:t>They did not like it.  Period.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Americans were used to </a:t>
            </a:r>
            <a:r>
              <a:rPr lang="en-US" b="1" u="sng" dirty="0">
                <a:solidFill>
                  <a:srgbClr val="FF0000"/>
                </a:solidFill>
              </a:rPr>
              <a:t>winning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(after WWII), and Korea ended the </a:t>
            </a:r>
            <a:r>
              <a:rPr lang="en-US" b="1" u="sng" dirty="0">
                <a:solidFill>
                  <a:srgbClr val="FF0000"/>
                </a:solidFill>
              </a:rPr>
              <a:t>same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as it was before the war started.  Was it a “win?”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0000"/>
                </a:solidFill>
              </a:rPr>
              <a:t>The goal was never to have a </a:t>
            </a:r>
            <a:r>
              <a:rPr lang="en-US" b="1" u="sng" dirty="0">
                <a:solidFill>
                  <a:srgbClr val="FF0000"/>
                </a:solidFill>
              </a:rPr>
              <a:t>total defeat</a:t>
            </a:r>
            <a:r>
              <a:rPr lang="en-US" b="1" dirty="0">
                <a:solidFill>
                  <a:srgbClr val="000000"/>
                </a:solidFill>
              </a:rPr>
              <a:t>, like in WWII.  The goal was simply to protect South Korea.  This was new, and begged the question “Was it worth it?”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0113" y="339743"/>
            <a:ext cx="7345362" cy="1058013"/>
          </a:xfrm>
        </p:spPr>
        <p:txBody>
          <a:bodyPr>
            <a:normAutofit fontScale="90000"/>
          </a:bodyPr>
          <a:lstStyle/>
          <a:p>
            <a:r>
              <a:rPr lang="en-US" dirty="0"/>
              <a:t>How did the American people respond to war?</a:t>
            </a:r>
          </a:p>
        </p:txBody>
      </p:sp>
    </p:spTree>
    <p:extLst>
      <p:ext uri="{BB962C8B-B14F-4D97-AF65-F5344CB8AC3E}">
        <p14:creationId xmlns:p14="http://schemas.microsoft.com/office/powerpoint/2010/main" val="383157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282" y="244158"/>
            <a:ext cx="8610352" cy="1058013"/>
          </a:xfrm>
        </p:spPr>
        <p:txBody>
          <a:bodyPr>
            <a:normAutofit fontScale="90000"/>
          </a:bodyPr>
          <a:lstStyle/>
          <a:p>
            <a:r>
              <a:rPr lang="en-US" dirty="0"/>
              <a:t>How is the war remembered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82" y="1854220"/>
            <a:ext cx="8369961" cy="4211301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1344442" y="1230776"/>
            <a:ext cx="6439141" cy="562963"/>
          </a:xfrm>
          <a:prstGeom prst="wedgeRectCallout">
            <a:avLst>
              <a:gd name="adj1" fmla="val 41329"/>
              <a:gd name="adj2" fmla="val 28354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The Korean War </a:t>
            </a:r>
            <a:r>
              <a:rPr lang="en-US" sz="1700" b="1" u="sng" dirty="0">
                <a:solidFill>
                  <a:srgbClr val="FF0000"/>
                </a:solidFill>
              </a:rPr>
              <a:t>Memorial</a:t>
            </a:r>
            <a:r>
              <a:rPr lang="en-US" sz="1700" dirty="0">
                <a:solidFill>
                  <a:srgbClr val="000090"/>
                </a:solidFill>
              </a:rPr>
              <a:t>, located in Washington D.C., was dedicated in </a:t>
            </a:r>
            <a:r>
              <a:rPr lang="en-US" sz="1700" b="1" u="sng" dirty="0">
                <a:solidFill>
                  <a:srgbClr val="FF0000"/>
                </a:solidFill>
              </a:rPr>
              <a:t>1995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0090"/>
                </a:solidFill>
              </a:rPr>
              <a:t>to honor the 5.8 million Americans who </a:t>
            </a:r>
            <a:r>
              <a:rPr lang="en-US" sz="1700" b="1" u="sng" dirty="0">
                <a:solidFill>
                  <a:srgbClr val="FF0000"/>
                </a:solidFill>
              </a:rPr>
              <a:t>served</a:t>
            </a:r>
            <a:r>
              <a:rPr lang="en-US" sz="1700" dirty="0">
                <a:solidFill>
                  <a:srgbClr val="000090"/>
                </a:solidFill>
              </a:rPr>
              <a:t>.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252007" y="5354618"/>
            <a:ext cx="2929702" cy="1115607"/>
          </a:xfrm>
          <a:prstGeom prst="wedgeRectCallout">
            <a:avLst>
              <a:gd name="adj1" fmla="val -13714"/>
              <a:gd name="adj2" fmla="val -168703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b="1" u="sng" dirty="0">
                <a:solidFill>
                  <a:srgbClr val="FF0000"/>
                </a:solidFill>
              </a:rPr>
              <a:t>19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0090"/>
                </a:solidFill>
              </a:rPr>
              <a:t>soldiers, each roughly 7-feet-tall, represent the diverse </a:t>
            </a:r>
            <a:r>
              <a:rPr lang="en-US" sz="1700" b="1" u="sng" dirty="0">
                <a:solidFill>
                  <a:srgbClr val="FF0000"/>
                </a:solidFill>
              </a:rPr>
              <a:t>ethnic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0090"/>
                </a:solidFill>
              </a:rPr>
              <a:t>makeup of the soldiers who gave their lives. 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3510533" y="5530091"/>
            <a:ext cx="3770797" cy="817239"/>
          </a:xfrm>
          <a:prstGeom prst="wedgeRectCallout">
            <a:avLst>
              <a:gd name="adj1" fmla="val -61296"/>
              <a:gd name="adj2" fmla="val 34965"/>
            </a:avLst>
          </a:prstGeom>
          <a:solidFill>
            <a:srgbClr val="0000FF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14 are from the </a:t>
            </a:r>
            <a:r>
              <a:rPr lang="en-US" sz="2000" b="1" u="sng" dirty="0">
                <a:solidFill>
                  <a:srgbClr val="FFFF00"/>
                </a:solidFill>
              </a:rPr>
              <a:t>Army</a:t>
            </a:r>
            <a:r>
              <a:rPr lang="en-US" sz="2000" b="1" dirty="0">
                <a:solidFill>
                  <a:schemeClr val="bg1"/>
                </a:solidFill>
              </a:rPr>
              <a:t>, 3 </a:t>
            </a:r>
            <a:r>
              <a:rPr lang="en-US" sz="2000" b="1" u="sng" dirty="0">
                <a:solidFill>
                  <a:srgbClr val="FFFF00"/>
                </a:solidFill>
              </a:rPr>
              <a:t>Marines</a:t>
            </a:r>
            <a:r>
              <a:rPr lang="en-US" sz="2000" b="1" dirty="0">
                <a:solidFill>
                  <a:schemeClr val="bg1"/>
                </a:solidFill>
              </a:rPr>
              <a:t>, 1 each from the </a:t>
            </a:r>
            <a:r>
              <a:rPr lang="en-US" sz="2000" b="1" dirty="0">
                <a:solidFill>
                  <a:srgbClr val="FFFF00"/>
                </a:solidFill>
              </a:rPr>
              <a:t>Navy</a:t>
            </a:r>
            <a:r>
              <a:rPr lang="en-US" sz="2000" b="1" dirty="0">
                <a:solidFill>
                  <a:schemeClr val="bg1"/>
                </a:solidFill>
              </a:rPr>
              <a:t> and </a:t>
            </a:r>
            <a:r>
              <a:rPr lang="en-US" sz="2000" b="1" dirty="0">
                <a:solidFill>
                  <a:srgbClr val="FFFF00"/>
                </a:solidFill>
              </a:rPr>
              <a:t>Air Force</a:t>
            </a:r>
            <a:r>
              <a:rPr lang="en-US" sz="20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2853979" y="3240363"/>
            <a:ext cx="3298396" cy="883312"/>
          </a:xfrm>
          <a:prstGeom prst="wedgeRectCallout">
            <a:avLst>
              <a:gd name="adj1" fmla="val 82303"/>
              <a:gd name="adj2" fmla="val 6323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The troops are wearing </a:t>
            </a:r>
            <a:r>
              <a:rPr lang="en-US" sz="1700" b="1" u="sng" dirty="0">
                <a:solidFill>
                  <a:srgbClr val="FF0000"/>
                </a:solidFill>
              </a:rPr>
              <a:t>ponchos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0090"/>
                </a:solidFill>
              </a:rPr>
              <a:t>to show the miserable weather conditions</a:t>
            </a:r>
            <a:r>
              <a:rPr lang="is-IS" sz="1700" dirty="0">
                <a:solidFill>
                  <a:srgbClr val="000090"/>
                </a:solidFill>
              </a:rPr>
              <a:t>…</a:t>
            </a:r>
            <a:endParaRPr lang="en-US" sz="17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1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4"/>
            <a:ext cx="8930634" cy="6697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282" y="35505"/>
            <a:ext cx="8610352" cy="10580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How is the war remembered today?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00112" y="5709053"/>
            <a:ext cx="7345363" cy="712936"/>
          </a:xfrm>
          <a:prstGeom prst="wedgeRectCallout">
            <a:avLst>
              <a:gd name="adj1" fmla="val 41329"/>
              <a:gd name="adj2" fmla="val 28354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90"/>
                </a:solidFill>
              </a:rPr>
              <a:t>On the side of the memorial is a </a:t>
            </a:r>
            <a:r>
              <a:rPr lang="en-US" sz="1700" b="1" u="sng" dirty="0">
                <a:solidFill>
                  <a:srgbClr val="FF0000"/>
                </a:solidFill>
              </a:rPr>
              <a:t>mural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0090"/>
                </a:solidFill>
              </a:rPr>
              <a:t>where pictures taken from the war were </a:t>
            </a:r>
            <a:r>
              <a:rPr lang="en-US" sz="1700" b="1" u="sng" dirty="0">
                <a:solidFill>
                  <a:srgbClr val="FF0000"/>
                </a:solidFill>
              </a:rPr>
              <a:t>etched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0090"/>
                </a:solidFill>
              </a:rPr>
              <a:t>into marble.  The mural honors the </a:t>
            </a:r>
            <a:r>
              <a:rPr lang="en-US" sz="1700" b="1" u="sng" dirty="0">
                <a:solidFill>
                  <a:srgbClr val="FF0000"/>
                </a:solidFill>
              </a:rPr>
              <a:t>service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0090"/>
                </a:solidFill>
              </a:rPr>
              <a:t>personnel who supported the soldiers (nurses, surgeons, </a:t>
            </a:r>
            <a:r>
              <a:rPr lang="en-US" sz="1700" dirty="0" err="1">
                <a:solidFill>
                  <a:srgbClr val="000090"/>
                </a:solidFill>
              </a:rPr>
              <a:t>etc</a:t>
            </a:r>
            <a:r>
              <a:rPr lang="en-US" sz="1700" dirty="0">
                <a:solidFill>
                  <a:srgbClr val="000090"/>
                </a:solidFill>
              </a:rPr>
              <a:t>).</a:t>
            </a: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150734" y="2873114"/>
            <a:ext cx="3986332" cy="625910"/>
          </a:xfrm>
          <a:prstGeom prst="wedgeRectCallout">
            <a:avLst>
              <a:gd name="adj1" fmla="val 41329"/>
              <a:gd name="adj2" fmla="val 28354"/>
            </a:avLst>
          </a:prstGeom>
          <a:solidFill>
            <a:srgbClr val="FFFF00"/>
          </a:solidFill>
          <a:ln w="12700" cap="flat" cmpd="sng" algn="ctr">
            <a:solidFill>
              <a:srgbClr val="4B5A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solidFill>
                  <a:srgbClr val="000090"/>
                </a:solidFill>
              </a:rPr>
              <a:t>If you look closely, you can see the </a:t>
            </a:r>
            <a:r>
              <a:rPr lang="en-US" sz="1700" b="1" u="sng" dirty="0">
                <a:solidFill>
                  <a:srgbClr val="FF0000"/>
                </a:solidFill>
              </a:rPr>
              <a:t>reflection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0090"/>
                </a:solidFill>
              </a:rPr>
              <a:t>of the 19 soldier statues</a:t>
            </a:r>
            <a:r>
              <a:rPr lang="is-IS" sz="1700" dirty="0">
                <a:solidFill>
                  <a:srgbClr val="000090"/>
                </a:solidFill>
              </a:rPr>
              <a:t>…</a:t>
            </a:r>
            <a:endParaRPr lang="en-US" sz="1700" dirty="0">
              <a:solidFill>
                <a:srgbClr val="00009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56715" y="1093518"/>
            <a:ext cx="1147054" cy="14610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81815" y="1369961"/>
            <a:ext cx="721545" cy="11572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93980" y="1121980"/>
            <a:ext cx="1147054" cy="14610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68761" y="1245918"/>
            <a:ext cx="981000" cy="14610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25475" y="1412077"/>
            <a:ext cx="684961" cy="14610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51401" y="1412077"/>
            <a:ext cx="541839" cy="14610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51911" y="1564478"/>
            <a:ext cx="430411" cy="9627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9"/>
          <p:cNvSpPr txBox="1">
            <a:spLocks/>
          </p:cNvSpPr>
          <p:nvPr/>
        </p:nvSpPr>
        <p:spPr>
          <a:xfrm>
            <a:off x="3400195" y="3826732"/>
            <a:ext cx="5421195" cy="1553161"/>
          </a:xfrm>
          <a:prstGeom prst="wedgeRectCallout">
            <a:avLst>
              <a:gd name="adj1" fmla="val 41329"/>
              <a:gd name="adj2" fmla="val 28354"/>
            </a:avLst>
          </a:prstGeom>
          <a:solidFill>
            <a:srgbClr val="FFFF00"/>
          </a:solidFill>
          <a:ln w="12700" cap="flat" cmpd="sng" algn="ctr">
            <a:solidFill>
              <a:srgbClr val="4B5A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solidFill>
                  <a:srgbClr val="000090"/>
                </a:solidFill>
              </a:rPr>
              <a:t>This is symbolic because</a:t>
            </a:r>
            <a:r>
              <a:rPr lang="is-IS" sz="1700" dirty="0">
                <a:solidFill>
                  <a:srgbClr val="000090"/>
                </a:solidFill>
              </a:rPr>
              <a:t>…</a:t>
            </a: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is-IS" sz="1700" dirty="0">
                <a:solidFill>
                  <a:srgbClr val="000090"/>
                </a:solidFill>
              </a:rPr>
              <a:t>The </a:t>
            </a:r>
            <a:r>
              <a:rPr lang="is-IS" sz="1700" b="1" u="sng" dirty="0">
                <a:solidFill>
                  <a:srgbClr val="000090"/>
                </a:solidFill>
              </a:rPr>
              <a:t>19</a:t>
            </a:r>
            <a:r>
              <a:rPr lang="is-IS" sz="1700" dirty="0">
                <a:solidFill>
                  <a:srgbClr val="000090"/>
                </a:solidFill>
              </a:rPr>
              <a:t> soldier statues +   the </a:t>
            </a:r>
            <a:r>
              <a:rPr lang="is-IS" sz="1700" b="1" u="sng" dirty="0">
                <a:solidFill>
                  <a:srgbClr val="000090"/>
                </a:solidFill>
              </a:rPr>
              <a:t>19</a:t>
            </a:r>
            <a:r>
              <a:rPr lang="is-IS" sz="1700" dirty="0">
                <a:solidFill>
                  <a:srgbClr val="000090"/>
                </a:solidFill>
              </a:rPr>
              <a:t> relfections = </a:t>
            </a:r>
            <a:r>
              <a:rPr lang="is-IS" sz="1700" b="1" u="sng" dirty="0">
                <a:solidFill>
                  <a:srgbClr val="000090"/>
                </a:solidFill>
              </a:rPr>
              <a:t>38</a:t>
            </a: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is-IS" sz="1700" dirty="0">
                <a:solidFill>
                  <a:srgbClr val="000090"/>
                </a:solidFill>
              </a:rPr>
              <a:t>The bondary between North and South Korea was established at the </a:t>
            </a:r>
            <a:r>
              <a:rPr lang="is-IS" sz="1700" b="1" u="sng" dirty="0">
                <a:solidFill>
                  <a:srgbClr val="FF0000"/>
                </a:solidFill>
              </a:rPr>
              <a:t>38th parallel</a:t>
            </a:r>
            <a:r>
              <a:rPr lang="is-IS" sz="1700" dirty="0">
                <a:solidFill>
                  <a:srgbClr val="000090"/>
                </a:solidFill>
              </a:rPr>
              <a:t>.</a:t>
            </a:r>
            <a:endParaRPr lang="en-US" sz="1700" dirty="0">
              <a:solidFill>
                <a:srgbClr val="000090"/>
              </a:solidFill>
            </a:endParaRPr>
          </a:p>
        </p:txBody>
      </p:sp>
      <p:sp>
        <p:nvSpPr>
          <p:cNvPr id="23" name="Content Placeholder 9"/>
          <p:cNvSpPr txBox="1">
            <a:spLocks/>
          </p:cNvSpPr>
          <p:nvPr/>
        </p:nvSpPr>
        <p:spPr>
          <a:xfrm>
            <a:off x="166581" y="1001238"/>
            <a:ext cx="1267239" cy="1650054"/>
          </a:xfrm>
          <a:prstGeom prst="wedgeRectCallout">
            <a:avLst>
              <a:gd name="adj1" fmla="val 68268"/>
              <a:gd name="adj2" fmla="val 11650"/>
            </a:avLst>
          </a:prstGeom>
          <a:solidFill>
            <a:srgbClr val="FF0000"/>
          </a:solidFill>
          <a:ln w="12700" cap="flat" cmpd="sng" algn="ctr">
            <a:solidFill>
              <a:srgbClr val="4B5A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1700" b="1" dirty="0">
                <a:solidFill>
                  <a:srgbClr val="FFFFFF"/>
                </a:solidFill>
              </a:rPr>
              <a:t>There are more</a:t>
            </a:r>
            <a:r>
              <a:rPr lang="is-IS" sz="1700" b="1" dirty="0">
                <a:solidFill>
                  <a:srgbClr val="FFFFFF"/>
                </a:solidFill>
              </a:rPr>
              <a:t>!  The mural goes for quite a bit further...</a:t>
            </a:r>
            <a:endParaRPr lang="en-US" sz="17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0113" y="226742"/>
            <a:ext cx="7345362" cy="962428"/>
          </a:xfrm>
        </p:spPr>
        <p:txBody>
          <a:bodyPr>
            <a:normAutofit/>
          </a:bodyPr>
          <a:lstStyle/>
          <a:p>
            <a:r>
              <a:rPr lang="en-US" dirty="0"/>
              <a:t>What is Korea like today?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385" y="1206586"/>
            <a:ext cx="4481517" cy="5342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ular Callout 5"/>
          <p:cNvSpPr/>
          <p:nvPr/>
        </p:nvSpPr>
        <p:spPr>
          <a:xfrm>
            <a:off x="259449" y="1206587"/>
            <a:ext cx="2291416" cy="1305851"/>
          </a:xfrm>
          <a:prstGeom prst="wedgeRectCallout">
            <a:avLst>
              <a:gd name="adj1" fmla="val 91987"/>
              <a:gd name="adj2" fmla="val 73901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North Korea is still Communist and has few </a:t>
            </a:r>
            <a:r>
              <a:rPr lang="en-US" b="1" u="sng" dirty="0">
                <a:solidFill>
                  <a:srgbClr val="FF0000"/>
                </a:solidFill>
              </a:rPr>
              <a:t>international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friends (Russia and Bulgaria).  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03296" y="2588393"/>
            <a:ext cx="1965873" cy="2075492"/>
          </a:xfrm>
          <a:prstGeom prst="wedgeRectCallout">
            <a:avLst>
              <a:gd name="adj1" fmla="val 90598"/>
              <a:gd name="adj2" fmla="val -26702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China is still considered a “</a:t>
            </a:r>
            <a:r>
              <a:rPr lang="en-US" b="1" u="sng" dirty="0">
                <a:solidFill>
                  <a:srgbClr val="FF0000"/>
                </a:solidFill>
              </a:rPr>
              <a:t>friend</a:t>
            </a:r>
            <a:r>
              <a:rPr lang="en-US" dirty="0">
                <a:solidFill>
                  <a:srgbClr val="000090"/>
                </a:solidFill>
              </a:rPr>
              <a:t>” but in 2015 North Korea angered the Chinese with their </a:t>
            </a:r>
            <a:r>
              <a:rPr lang="en-US" b="1" u="sng" dirty="0">
                <a:solidFill>
                  <a:srgbClr val="FF0000"/>
                </a:solidFill>
              </a:rPr>
              <a:t>nuclear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program.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6279602" y="1187947"/>
            <a:ext cx="2487167" cy="1349600"/>
          </a:xfrm>
          <a:prstGeom prst="wedgeRectCallout">
            <a:avLst>
              <a:gd name="adj1" fmla="val -88578"/>
              <a:gd name="adj2" fmla="val -2011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There are no </a:t>
            </a:r>
            <a:r>
              <a:rPr lang="en-US" b="1" u="sng" dirty="0">
                <a:solidFill>
                  <a:srgbClr val="FF0000"/>
                </a:solidFill>
              </a:rPr>
              <a:t>elections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and one family has had </a:t>
            </a:r>
            <a:r>
              <a:rPr lang="en-US" b="1" u="sng" dirty="0">
                <a:solidFill>
                  <a:srgbClr val="FF0000"/>
                </a:solidFill>
              </a:rPr>
              <a:t>complete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control since the country was split following WWII.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817" y="1146983"/>
            <a:ext cx="1404664" cy="1775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817" y="3031310"/>
            <a:ext cx="1367479" cy="17607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003" y="4894786"/>
            <a:ext cx="1368860" cy="16564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" name="Freeform 13"/>
          <p:cNvSpPr/>
          <p:nvPr/>
        </p:nvSpPr>
        <p:spPr>
          <a:xfrm>
            <a:off x="5011533" y="1952601"/>
            <a:ext cx="396027" cy="2321275"/>
          </a:xfrm>
          <a:custGeom>
            <a:avLst/>
            <a:gdLst>
              <a:gd name="connsiteX0" fmla="*/ 13656 w 396027"/>
              <a:gd name="connsiteY0" fmla="*/ 0 h 2321275"/>
              <a:gd name="connsiteX1" fmla="*/ 396007 w 396027"/>
              <a:gd name="connsiteY1" fmla="*/ 1351801 h 2321275"/>
              <a:gd name="connsiteX2" fmla="*/ 0 w 396027"/>
              <a:gd name="connsiteY2" fmla="*/ 2321275 h 23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027" h="2321275">
                <a:moveTo>
                  <a:pt x="13656" y="0"/>
                </a:moveTo>
                <a:cubicBezTo>
                  <a:pt x="205969" y="482461"/>
                  <a:pt x="398283" y="964922"/>
                  <a:pt x="396007" y="1351801"/>
                </a:cubicBezTo>
                <a:cubicBezTo>
                  <a:pt x="393731" y="1738680"/>
                  <a:pt x="0" y="2321275"/>
                  <a:pt x="0" y="2321275"/>
                </a:cubicBezTo>
              </a:path>
            </a:pathLst>
          </a:custGeom>
          <a:ln w="79375" cmpd="sng">
            <a:solidFill>
              <a:srgbClr val="FF0000"/>
            </a:solidFill>
            <a:prstDash val="sysDot"/>
            <a:tailEnd type="triangle" w="lg" len="lg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011534" y="4437730"/>
            <a:ext cx="594040" cy="1884329"/>
          </a:xfrm>
          <a:custGeom>
            <a:avLst/>
            <a:gdLst>
              <a:gd name="connsiteX0" fmla="*/ 13656 w 396027"/>
              <a:gd name="connsiteY0" fmla="*/ 0 h 2321275"/>
              <a:gd name="connsiteX1" fmla="*/ 396007 w 396027"/>
              <a:gd name="connsiteY1" fmla="*/ 1351801 h 2321275"/>
              <a:gd name="connsiteX2" fmla="*/ 0 w 396027"/>
              <a:gd name="connsiteY2" fmla="*/ 2321275 h 23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027" h="2321275">
                <a:moveTo>
                  <a:pt x="13656" y="0"/>
                </a:moveTo>
                <a:cubicBezTo>
                  <a:pt x="205969" y="482461"/>
                  <a:pt x="398283" y="964922"/>
                  <a:pt x="396007" y="1351801"/>
                </a:cubicBezTo>
                <a:cubicBezTo>
                  <a:pt x="393731" y="1738680"/>
                  <a:pt x="0" y="2321275"/>
                  <a:pt x="0" y="2321275"/>
                </a:cubicBezTo>
              </a:path>
            </a:pathLst>
          </a:custGeom>
          <a:ln w="79375" cmpd="sng">
            <a:solidFill>
              <a:srgbClr val="FF0000"/>
            </a:solidFill>
            <a:prstDash val="sysDot"/>
            <a:tailEnd type="triangle" w="lg" len="lg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ular Callout 15"/>
          <p:cNvSpPr/>
          <p:nvPr/>
        </p:nvSpPr>
        <p:spPr>
          <a:xfrm>
            <a:off x="3485348" y="2430514"/>
            <a:ext cx="1330293" cy="477909"/>
          </a:xfrm>
          <a:prstGeom prst="wedgeRectCallout">
            <a:avLst>
              <a:gd name="adj1" fmla="val 12444"/>
              <a:gd name="adj2" fmla="val 16201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500" b="1" dirty="0">
                <a:solidFill>
                  <a:srgbClr val="000090"/>
                </a:solidFill>
              </a:rPr>
              <a:t>Kim Il Sung</a:t>
            </a:r>
          </a:p>
          <a:p>
            <a:pPr algn="ctr">
              <a:lnSpc>
                <a:spcPct val="90000"/>
              </a:lnSpc>
            </a:pPr>
            <a:r>
              <a:rPr lang="en-US" sz="1500" b="1" dirty="0">
                <a:solidFill>
                  <a:srgbClr val="000090"/>
                </a:solidFill>
              </a:rPr>
              <a:t>(1948-1994)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3461817" y="4309841"/>
            <a:ext cx="1330293" cy="477909"/>
          </a:xfrm>
          <a:prstGeom prst="wedgeRectCallout">
            <a:avLst>
              <a:gd name="adj1" fmla="val 12444"/>
              <a:gd name="adj2" fmla="val 16201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500" b="1" dirty="0">
                <a:solidFill>
                  <a:srgbClr val="000090"/>
                </a:solidFill>
              </a:rPr>
              <a:t>Kim Jong-Il</a:t>
            </a:r>
          </a:p>
          <a:p>
            <a:pPr algn="ctr">
              <a:lnSpc>
                <a:spcPct val="90000"/>
              </a:lnSpc>
            </a:pPr>
            <a:r>
              <a:rPr lang="en-US" sz="1500" b="1" dirty="0">
                <a:solidFill>
                  <a:srgbClr val="000090"/>
                </a:solidFill>
              </a:rPr>
              <a:t>(1994-2011)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3508878" y="6068223"/>
            <a:ext cx="1330293" cy="477909"/>
          </a:xfrm>
          <a:prstGeom prst="wedgeRectCallout">
            <a:avLst>
              <a:gd name="adj1" fmla="val 12444"/>
              <a:gd name="adj2" fmla="val 16201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500" b="1" dirty="0">
                <a:solidFill>
                  <a:srgbClr val="000090"/>
                </a:solidFill>
              </a:rPr>
              <a:t>Kim Jong-un</a:t>
            </a:r>
          </a:p>
          <a:p>
            <a:pPr algn="ctr">
              <a:lnSpc>
                <a:spcPct val="90000"/>
              </a:lnSpc>
            </a:pPr>
            <a:r>
              <a:rPr lang="en-US" sz="1500" b="1" dirty="0">
                <a:solidFill>
                  <a:srgbClr val="000090"/>
                </a:solidFill>
              </a:rPr>
              <a:t>(2011-)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5252867" y="2860631"/>
            <a:ext cx="550680" cy="348190"/>
          </a:xfrm>
          <a:prstGeom prst="wedgeRectCallout">
            <a:avLst>
              <a:gd name="adj1" fmla="val 12444"/>
              <a:gd name="adj2" fmla="val 16201"/>
            </a:avLst>
          </a:prstGeom>
          <a:solidFill>
            <a:srgbClr val="FF00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b="1" dirty="0">
                <a:solidFill>
                  <a:schemeClr val="bg1"/>
                </a:solidFill>
              </a:rPr>
              <a:t>Son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5293833" y="5175077"/>
            <a:ext cx="550680" cy="348190"/>
          </a:xfrm>
          <a:prstGeom prst="wedgeRectCallout">
            <a:avLst>
              <a:gd name="adj1" fmla="val 12444"/>
              <a:gd name="adj2" fmla="val 16201"/>
            </a:avLst>
          </a:prstGeom>
          <a:solidFill>
            <a:srgbClr val="FF00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b="1" dirty="0">
                <a:solidFill>
                  <a:schemeClr val="bg1"/>
                </a:solidFill>
              </a:rPr>
              <a:t>Son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6634643" y="3404247"/>
            <a:ext cx="2132125" cy="3146998"/>
          </a:xfrm>
          <a:prstGeom prst="wedgeRectCallout">
            <a:avLst>
              <a:gd name="adj1" fmla="val -10611"/>
              <a:gd name="adj2" fmla="val -78856"/>
            </a:avLst>
          </a:prstGeom>
          <a:solidFill>
            <a:srgbClr val="FF00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FFFFFF"/>
                </a:solidFill>
              </a:rPr>
              <a:t>Despite calling themselves the “Democratic People’s Republic of Korea,” they are anything but that!  </a:t>
            </a:r>
          </a:p>
          <a:p>
            <a:pPr algn="ctr">
              <a:lnSpc>
                <a:spcPct val="90000"/>
              </a:lnSpc>
            </a:pPr>
            <a:endParaRPr lang="en-US" b="1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FFFFFF"/>
                </a:solidFill>
              </a:rPr>
              <a:t>North Korea operates more like a Communist Totalitarian state.</a:t>
            </a:r>
          </a:p>
        </p:txBody>
      </p:sp>
      <p:sp>
        <p:nvSpPr>
          <p:cNvPr id="24" name="Rectangular Callout 5">
            <a:extLst>
              <a:ext uri="{FF2B5EF4-FFF2-40B4-BE49-F238E27FC236}">
                <a16:creationId xmlns:a16="http://schemas.microsoft.com/office/drawing/2014/main" id="{EF411F22-E3E8-484C-8D5D-5904CD97A522}"/>
              </a:ext>
            </a:extLst>
          </p:cNvPr>
          <p:cNvSpPr/>
          <p:nvPr/>
        </p:nvSpPr>
        <p:spPr>
          <a:xfrm>
            <a:off x="259449" y="4870341"/>
            <a:ext cx="2449424" cy="1305851"/>
          </a:xfrm>
          <a:prstGeom prst="wedgeRectCallout">
            <a:avLst>
              <a:gd name="adj1" fmla="val 91987"/>
              <a:gd name="adj2" fmla="val 73901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  <a:hlinkClick r:id="rId6"/>
              </a:rPr>
              <a:t>We still have troops stationed in South Korea along the 155.3 mile long </a:t>
            </a:r>
            <a:r>
              <a:rPr lang="en-US" b="1" u="sng" dirty="0">
                <a:solidFill>
                  <a:srgbClr val="FF0000"/>
                </a:solidFill>
                <a:hlinkClick r:id="rId6"/>
              </a:rPr>
              <a:t>DMZ Zone </a:t>
            </a:r>
            <a:r>
              <a:rPr lang="en-US" dirty="0">
                <a:solidFill>
                  <a:srgbClr val="000090"/>
                </a:solidFill>
                <a:hlinkClick r:id="rId6"/>
              </a:rPr>
              <a:t>(Demilitarized Zone)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2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636" y="244158"/>
            <a:ext cx="4773839" cy="631738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538881" y="1227666"/>
            <a:ext cx="2669986" cy="4402668"/>
          </a:xfrm>
          <a:prstGeom prst="wedgeRectCallout">
            <a:avLst>
              <a:gd name="adj1" fmla="val 36443"/>
              <a:gd name="adj2" fmla="val -14295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tx1"/>
                </a:solidFill>
                <a:latin typeface="Skia"/>
                <a:cs typeface="Skia"/>
              </a:rPr>
              <a:t>What do you see?</a:t>
            </a:r>
          </a:p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tx1"/>
                </a:solidFill>
                <a:latin typeface="Skia"/>
                <a:cs typeface="Skia"/>
              </a:rPr>
              <a:t>What do you think?</a:t>
            </a:r>
          </a:p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tx1"/>
                </a:solidFill>
                <a:latin typeface="Skia"/>
                <a:cs typeface="Skia"/>
              </a:rPr>
              <a:t>What do you wonder?</a:t>
            </a:r>
          </a:p>
        </p:txBody>
      </p:sp>
    </p:spTree>
    <p:extLst>
      <p:ext uri="{BB962C8B-B14F-4D97-AF65-F5344CB8AC3E}">
        <p14:creationId xmlns:p14="http://schemas.microsoft.com/office/powerpoint/2010/main" val="44814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0113" y="244159"/>
            <a:ext cx="7345362" cy="962428"/>
          </a:xfrm>
        </p:spPr>
        <p:txBody>
          <a:bodyPr>
            <a:normAutofit/>
          </a:bodyPr>
          <a:lstStyle/>
          <a:p>
            <a:r>
              <a:rPr lang="en-US" dirty="0"/>
              <a:t>What is Korea like today?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385" y="1206586"/>
            <a:ext cx="4481517" cy="5342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ular Callout 5"/>
          <p:cNvSpPr/>
          <p:nvPr/>
        </p:nvSpPr>
        <p:spPr>
          <a:xfrm>
            <a:off x="273108" y="2573661"/>
            <a:ext cx="2915732" cy="1625806"/>
          </a:xfrm>
          <a:prstGeom prst="wedgeRectCallout">
            <a:avLst>
              <a:gd name="adj1" fmla="val 75726"/>
              <a:gd name="adj2" fmla="val 52029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South Korea has maintained Capitalism since WWII.  It has grown from one of the </a:t>
            </a:r>
            <a:r>
              <a:rPr lang="en-US" b="1" u="sng" dirty="0">
                <a:solidFill>
                  <a:srgbClr val="FF0000"/>
                </a:solidFill>
              </a:rPr>
              <a:t>poorest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to one of the </a:t>
            </a:r>
            <a:r>
              <a:rPr lang="en-US" b="1" u="sng" dirty="0">
                <a:solidFill>
                  <a:srgbClr val="FF0000"/>
                </a:solidFill>
              </a:rPr>
              <a:t>wealthiest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countries in the world.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577908" y="4939852"/>
            <a:ext cx="2915732" cy="1410148"/>
          </a:xfrm>
          <a:prstGeom prst="wedgeRectCallout">
            <a:avLst>
              <a:gd name="adj1" fmla="val 68176"/>
              <a:gd name="adj2" fmla="val -32335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Major tech companies such as </a:t>
            </a:r>
            <a:r>
              <a:rPr lang="en-US" b="1" u="sng" dirty="0">
                <a:solidFill>
                  <a:srgbClr val="FF0000"/>
                </a:solidFill>
              </a:rPr>
              <a:t>Samsung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and LG, as well as auto giants </a:t>
            </a:r>
            <a:r>
              <a:rPr lang="en-US" b="1" u="sng" dirty="0">
                <a:solidFill>
                  <a:srgbClr val="FF0000"/>
                </a:solidFill>
              </a:rPr>
              <a:t>Hyundai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and Kia Motors are headquartered here.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5012267" y="1206586"/>
            <a:ext cx="3488267" cy="1367075"/>
          </a:xfrm>
          <a:prstGeom prst="wedgeRectCallout">
            <a:avLst>
              <a:gd name="adj1" fmla="val -65250"/>
              <a:gd name="adj2" fmla="val 159069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Elections are similar to other </a:t>
            </a:r>
            <a:r>
              <a:rPr lang="en-US" b="1" u="sng" dirty="0">
                <a:solidFill>
                  <a:srgbClr val="FF0000"/>
                </a:solidFill>
              </a:rPr>
              <a:t>democratic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countries; local elections take place every 4 years and presidential elections every 5.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6318309" y="3098802"/>
            <a:ext cx="2487019" cy="3450127"/>
          </a:xfrm>
          <a:prstGeom prst="wedgeRectCallout">
            <a:avLst>
              <a:gd name="adj1" fmla="val -111678"/>
              <a:gd name="adj2" fmla="val -3838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Unlike in North Korea, in South Korea</a:t>
            </a:r>
            <a:r>
              <a:rPr lang="is-IS" dirty="0">
                <a:solidFill>
                  <a:srgbClr val="000090"/>
                </a:solidFill>
              </a:rPr>
              <a:t>…</a:t>
            </a:r>
          </a:p>
          <a:p>
            <a:pPr algn="ctr">
              <a:lnSpc>
                <a:spcPct val="90000"/>
              </a:lnSpc>
            </a:pPr>
            <a:endParaRPr lang="is-IS" dirty="0">
              <a:solidFill>
                <a:srgbClr val="000090"/>
              </a:solidFill>
            </a:endParaRPr>
          </a:p>
          <a:p>
            <a:pPr marL="285750" indent="-285750" algn="ctr">
              <a:lnSpc>
                <a:spcPct val="90000"/>
              </a:lnSpc>
              <a:buFontTx/>
              <a:buChar char="-"/>
            </a:pPr>
            <a:r>
              <a:rPr lang="is-IS" dirty="0">
                <a:solidFill>
                  <a:srgbClr val="000090"/>
                </a:solidFill>
              </a:rPr>
              <a:t>Citizens </a:t>
            </a:r>
            <a:r>
              <a:rPr lang="en-US" dirty="0">
                <a:solidFill>
                  <a:srgbClr val="000090"/>
                </a:solidFill>
              </a:rPr>
              <a:t>do not need </a:t>
            </a:r>
            <a:r>
              <a:rPr lang="en-US" b="1" u="sng" dirty="0">
                <a:solidFill>
                  <a:srgbClr val="FF0000"/>
                </a:solidFill>
              </a:rPr>
              <a:t>permission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to leave the country</a:t>
            </a:r>
          </a:p>
          <a:p>
            <a:pPr algn="ctr">
              <a:lnSpc>
                <a:spcPct val="90000"/>
              </a:lnSpc>
            </a:pPr>
            <a:endParaRPr lang="en-US" dirty="0">
              <a:solidFill>
                <a:srgbClr val="000090"/>
              </a:solidFill>
            </a:endParaRPr>
          </a:p>
          <a:p>
            <a:pPr marL="285750" indent="-285750" algn="ctr">
              <a:lnSpc>
                <a:spcPct val="90000"/>
              </a:lnSpc>
              <a:buFontTx/>
              <a:buChar char="-"/>
            </a:pPr>
            <a:r>
              <a:rPr lang="en-US" dirty="0">
                <a:solidFill>
                  <a:srgbClr val="000090"/>
                </a:solidFill>
              </a:rPr>
              <a:t>Foreign </a:t>
            </a:r>
            <a:r>
              <a:rPr lang="en-US" b="1" u="sng" dirty="0">
                <a:solidFill>
                  <a:srgbClr val="FF0000"/>
                </a:solidFill>
              </a:rPr>
              <a:t>tourists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are free to visit</a:t>
            </a:r>
          </a:p>
          <a:p>
            <a:pPr algn="ctr">
              <a:lnSpc>
                <a:spcPct val="90000"/>
              </a:lnSpc>
            </a:pPr>
            <a:endParaRPr lang="en-US" dirty="0">
              <a:solidFill>
                <a:srgbClr val="000090"/>
              </a:solidFill>
            </a:endParaRPr>
          </a:p>
          <a:p>
            <a:pPr marL="285750" indent="-285750" algn="ctr">
              <a:lnSpc>
                <a:spcPct val="90000"/>
              </a:lnSpc>
              <a:buFontTx/>
              <a:buChar char="-"/>
            </a:pPr>
            <a:r>
              <a:rPr lang="en-US" dirty="0">
                <a:solidFill>
                  <a:srgbClr val="000090"/>
                </a:solidFill>
              </a:rPr>
              <a:t>People have access to information via the </a:t>
            </a:r>
            <a:r>
              <a:rPr lang="en-US" b="1" u="sng" dirty="0">
                <a:solidFill>
                  <a:srgbClr val="FF0000"/>
                </a:solidFill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58032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F26D65-357D-45BC-85BE-E5312974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" y="551824"/>
            <a:ext cx="3008313" cy="914400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/>
              <a:t>Korean War Map Activity</a:t>
            </a:r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2A22F391-3E4B-4B16-8A64-090FF2971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5682" y="609600"/>
            <a:ext cx="3580074" cy="5465763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637D0B-05B5-4A73-A34C-6C6B01F4F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1733" y="1701800"/>
            <a:ext cx="3580074" cy="43735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u="sng" dirty="0"/>
              <a:t>Create a map of Korea during the war…</a:t>
            </a:r>
          </a:p>
          <a:p>
            <a:pPr>
              <a:lnSpc>
                <a:spcPct val="110000"/>
              </a:lnSpc>
            </a:pPr>
            <a:r>
              <a:rPr lang="en-US" sz="1400" b="1" dirty="0"/>
              <a:t>Create a Color code in your Key…</a:t>
            </a:r>
          </a:p>
          <a:p>
            <a:pPr>
              <a:lnSpc>
                <a:spcPct val="110000"/>
              </a:lnSpc>
            </a:pPr>
            <a:endParaRPr lang="en-US" sz="1400" b="1" dirty="0"/>
          </a:p>
          <a:p>
            <a:pPr>
              <a:lnSpc>
                <a:spcPct val="110000"/>
              </a:lnSpc>
            </a:pPr>
            <a:r>
              <a:rPr lang="en-US" sz="1400" b="1" dirty="0"/>
              <a:t>Color the Map so you can Identify locations</a:t>
            </a:r>
          </a:p>
          <a:p>
            <a:pPr>
              <a:lnSpc>
                <a:spcPct val="110000"/>
              </a:lnSpc>
            </a:pP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1400" b="1" dirty="0"/>
              <a:t>1. Label the physical features and cities…</a:t>
            </a:r>
          </a:p>
          <a:p>
            <a:pPr>
              <a:lnSpc>
                <a:spcPct val="110000"/>
              </a:lnSpc>
            </a:pP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1400" b="1" dirty="0"/>
              <a:t>2. Label the Countries and their borders…</a:t>
            </a:r>
          </a:p>
          <a:p>
            <a:pPr>
              <a:lnSpc>
                <a:spcPct val="110000"/>
              </a:lnSpc>
            </a:pPr>
            <a:endParaRPr lang="en-US" sz="1400" b="1" dirty="0"/>
          </a:p>
          <a:p>
            <a:pPr>
              <a:lnSpc>
                <a:spcPct val="110000"/>
              </a:lnSpc>
            </a:pPr>
            <a:r>
              <a:rPr lang="en-US" sz="1400" b="1" dirty="0"/>
              <a:t>3. Name Battles and dates they were fought</a:t>
            </a:r>
          </a:p>
          <a:p>
            <a:pPr>
              <a:lnSpc>
                <a:spcPct val="110000"/>
              </a:lnSpc>
            </a:pP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1400" b="1" dirty="0"/>
              <a:t>4. Answer the Questions about the war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9456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EE60-C046-41F0-9EB6-7630CAE9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Korean War </a:t>
            </a:r>
            <a:r>
              <a:rPr lang="en-US" dirty="0" err="1"/>
              <a:t>BrainPop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6B3F69-5093-4C2A-81EC-DF4BB03A5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Click to 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8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/>
              <a:t>The Korean War was the </a:t>
            </a:r>
            <a:r>
              <a:rPr lang="en-US" sz="3500" b="1" u="sng" dirty="0">
                <a:solidFill>
                  <a:srgbClr val="FF0000"/>
                </a:solidFill>
              </a:rPr>
              <a:t>first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/>
              <a:t>major conflict during the </a:t>
            </a:r>
            <a:r>
              <a:rPr lang="en-US" sz="3500" b="1" u="sng" dirty="0">
                <a:solidFill>
                  <a:srgbClr val="FF0000"/>
                </a:solidFill>
              </a:rPr>
              <a:t>Cold War</a:t>
            </a:r>
            <a:r>
              <a:rPr lang="en-US" sz="3500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Following World War </a:t>
            </a:r>
            <a:r>
              <a:rPr lang="en-US" b="1" u="sng" dirty="0">
                <a:solidFill>
                  <a:srgbClr val="FF0000"/>
                </a:solidFill>
              </a:rPr>
              <a:t>II</a:t>
            </a:r>
            <a:r>
              <a:rPr lang="en-US" dirty="0"/>
              <a:t>, two countries, the United States and the </a:t>
            </a:r>
            <a:r>
              <a:rPr lang="en-US" b="1" u="sng" dirty="0">
                <a:solidFill>
                  <a:srgbClr val="FF0000"/>
                </a:solidFill>
              </a:rPr>
              <a:t>Soviet Union</a:t>
            </a:r>
            <a:r>
              <a:rPr lang="en-US" dirty="0"/>
              <a:t>, vied to be the leading </a:t>
            </a:r>
            <a:r>
              <a:rPr lang="en-US" b="1" u="sng" dirty="0">
                <a:solidFill>
                  <a:srgbClr val="FF0000"/>
                </a:solidFill>
              </a:rPr>
              <a:t>superpower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United States promoted </a:t>
            </a:r>
            <a:r>
              <a:rPr lang="en-US" b="1" u="sng" dirty="0">
                <a:solidFill>
                  <a:srgbClr val="FF0000"/>
                </a:solidFill>
              </a:rPr>
              <a:t>capitalism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a system based on individual </a:t>
            </a:r>
            <a:r>
              <a:rPr lang="en-US" b="1" u="sng" dirty="0">
                <a:solidFill>
                  <a:srgbClr val="FF0000"/>
                </a:solidFill>
              </a:rPr>
              <a:t>liberty</a:t>
            </a:r>
            <a:r>
              <a:rPr lang="en-US" dirty="0"/>
              <a:t>, private </a:t>
            </a:r>
            <a:r>
              <a:rPr lang="en-US" b="1" u="sng" dirty="0">
                <a:solidFill>
                  <a:srgbClr val="FF0000"/>
                </a:solidFill>
              </a:rPr>
              <a:t>business</a:t>
            </a:r>
            <a:r>
              <a:rPr lang="en-US" dirty="0"/>
              <a:t>, and entrepreneurship.  The Soviet Union promoted </a:t>
            </a:r>
            <a:r>
              <a:rPr lang="en-US" b="1" u="sng" dirty="0">
                <a:solidFill>
                  <a:srgbClr val="FF0000"/>
                </a:solidFill>
              </a:rPr>
              <a:t>communism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a system based on government </a:t>
            </a:r>
            <a:r>
              <a:rPr lang="en-US" b="1" u="sng" dirty="0">
                <a:solidFill>
                  <a:srgbClr val="FF0000"/>
                </a:solidFill>
              </a:rPr>
              <a:t>control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business.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15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667568"/>
            <a:ext cx="7345363" cy="4662527"/>
          </a:xfrm>
        </p:spPr>
        <p:txBody>
          <a:bodyPr>
            <a:normAutofit/>
          </a:bodyPr>
          <a:lstStyle/>
          <a:p>
            <a:r>
              <a:rPr lang="en-US" dirty="0"/>
              <a:t>However, no </a:t>
            </a:r>
            <a:r>
              <a:rPr lang="en-US" b="1" u="sng" dirty="0">
                <a:solidFill>
                  <a:srgbClr val="FF0000"/>
                </a:solidFill>
              </a:rPr>
              <a:t>physical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war was ever fought between the United States and the Soviet Union; the Cold War was a war of </a:t>
            </a:r>
            <a:r>
              <a:rPr lang="en-US" b="1" u="sng" dirty="0">
                <a:solidFill>
                  <a:srgbClr val="FF0000"/>
                </a:solidFill>
              </a:rPr>
              <a:t>ideologies</a:t>
            </a:r>
            <a:r>
              <a:rPr lang="en-US" dirty="0"/>
              <a:t>, over whose system was the better one, and it emerged </a:t>
            </a:r>
            <a:r>
              <a:rPr lang="en-US" b="1" u="sng" dirty="0">
                <a:solidFill>
                  <a:srgbClr val="FF0000"/>
                </a:solidFill>
              </a:rPr>
              <a:t>immediately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after WWII.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does not mean the Cold War was </a:t>
            </a:r>
            <a:r>
              <a:rPr lang="en-US" b="1" u="sng" dirty="0">
                <a:solidFill>
                  <a:srgbClr val="FF0000"/>
                </a:solidFill>
              </a:rPr>
              <a:t>peaceful</a:t>
            </a:r>
            <a:r>
              <a:rPr lang="en-US" dirty="0"/>
              <a:t>; several </a:t>
            </a:r>
            <a:r>
              <a:rPr lang="en-US" b="1" u="sng" dirty="0">
                <a:solidFill>
                  <a:srgbClr val="FF0000"/>
                </a:solidFill>
              </a:rPr>
              <a:t>proxy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wars were fought where the United States and the Soviet Union stood in the shadows and secretly </a:t>
            </a:r>
            <a:r>
              <a:rPr lang="en-US" b="1" u="sng" dirty="0">
                <a:solidFill>
                  <a:srgbClr val="FF0000"/>
                </a:solidFill>
              </a:rPr>
              <a:t>aided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those who did fight. </a:t>
            </a:r>
          </a:p>
          <a:p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264363" y="1896533"/>
            <a:ext cx="2021637" cy="2218267"/>
          </a:xfrm>
          <a:prstGeom prst="wedgeRectCallout">
            <a:avLst>
              <a:gd name="adj1" fmla="val 46542"/>
              <a:gd name="adj2" fmla="val 65705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  <a:latin typeface="Skia"/>
                <a:cs typeface="Skia"/>
              </a:rPr>
              <a:t>Proxy war</a:t>
            </a:r>
            <a:r>
              <a:rPr lang="en-US" sz="2000" dirty="0">
                <a:solidFill>
                  <a:schemeClr val="tx1"/>
                </a:solidFill>
                <a:latin typeface="Skia"/>
                <a:cs typeface="Skia"/>
              </a:rPr>
              <a:t>:  a conflict between two countries where </a:t>
            </a:r>
            <a:r>
              <a:rPr lang="en-US" sz="2000" u="sng">
                <a:solidFill>
                  <a:srgbClr val="FF0000"/>
                </a:solidFill>
                <a:latin typeface="Skia"/>
                <a:cs typeface="Skia"/>
              </a:rPr>
              <a:t>neither</a:t>
            </a:r>
            <a:r>
              <a:rPr lang="en-US" sz="2000">
                <a:solidFill>
                  <a:srgbClr val="FF0000"/>
                </a:solidFill>
                <a:latin typeface="Skia"/>
                <a:cs typeface="Skia"/>
              </a:rPr>
              <a:t> </a:t>
            </a:r>
            <a:r>
              <a:rPr lang="en-US" sz="2000">
                <a:solidFill>
                  <a:schemeClr val="tx1"/>
                </a:solidFill>
                <a:latin typeface="Skia"/>
                <a:cs typeface="Skia"/>
              </a:rPr>
              <a:t>directly </a:t>
            </a:r>
            <a:r>
              <a:rPr lang="en-US" sz="2000" dirty="0">
                <a:solidFill>
                  <a:schemeClr val="tx1"/>
                </a:solidFill>
                <a:latin typeface="Skia"/>
                <a:cs typeface="Skia"/>
              </a:rPr>
              <a:t>engages the other.</a:t>
            </a:r>
          </a:p>
        </p:txBody>
      </p:sp>
    </p:spTree>
    <p:extLst>
      <p:ext uri="{BB962C8B-B14F-4D97-AF65-F5344CB8AC3E}">
        <p14:creationId xmlns:p14="http://schemas.microsoft.com/office/powerpoint/2010/main" val="284661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083" y="244158"/>
            <a:ext cx="3606170" cy="1339850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34" y="2072789"/>
            <a:ext cx="3744989" cy="5389329"/>
          </a:xfrm>
        </p:spPr>
        <p:txBody>
          <a:bodyPr>
            <a:normAutofit/>
          </a:bodyPr>
          <a:lstStyle/>
          <a:p>
            <a:r>
              <a:rPr lang="en-US" dirty="0"/>
              <a:t>The first of these proxy wars was the Korean War.  </a:t>
            </a:r>
            <a:r>
              <a:rPr lang="en-US" b="1" u="sng" dirty="0">
                <a:solidFill>
                  <a:srgbClr val="FF0000"/>
                </a:solidFill>
              </a:rPr>
              <a:t>North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Korea (communists) invaded </a:t>
            </a:r>
            <a:r>
              <a:rPr lang="en-US" b="1" u="sng" dirty="0">
                <a:solidFill>
                  <a:srgbClr val="FF0000"/>
                </a:solidFill>
              </a:rPr>
              <a:t>South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Korea (capitalists) and the United States went to war to help the South Koreans and to stop the </a:t>
            </a:r>
            <a:r>
              <a:rPr lang="en-US" b="1" u="sng" dirty="0">
                <a:solidFill>
                  <a:srgbClr val="FF0000"/>
                </a:solidFill>
              </a:rPr>
              <a:t>spread of communism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080" y="457139"/>
            <a:ext cx="4341181" cy="600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9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 anchor="ctr">
            <a:normAutofit/>
          </a:bodyPr>
          <a:lstStyle/>
          <a:p>
            <a:r>
              <a:rPr lang="en-US" dirty="0"/>
              <a:t>Why get involved in Korea?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1.)  The </a:t>
            </a:r>
            <a:r>
              <a:rPr lang="en-US" b="1" u="sng"/>
              <a:t>Domino Theory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remote, indoor, control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FF002E5-E328-42CA-A7D1-BDF3C498FF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8132" y="2787689"/>
            <a:ext cx="3566160" cy="2647873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493E6E-0EC9-4FF4-B08B-24431FDE6F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72000" y="3508638"/>
            <a:ext cx="4008720" cy="106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0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6-01 at 8.16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02" y="115537"/>
            <a:ext cx="8522196" cy="3997892"/>
          </a:xfrm>
          <a:prstGeom prst="rect">
            <a:avLst/>
          </a:prstGeom>
        </p:spPr>
      </p:pic>
      <p:pic>
        <p:nvPicPr>
          <p:cNvPr id="8" name="Picture 7" descr="Screen Shot 2016-06-01 at 9.24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9" y="4587196"/>
            <a:ext cx="8560242" cy="2088863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1483563" y="3556000"/>
            <a:ext cx="6204170" cy="880534"/>
          </a:xfrm>
          <a:prstGeom prst="wedgeRectCallout">
            <a:avLst>
              <a:gd name="adj1" fmla="val 36443"/>
              <a:gd name="adj2" fmla="val -14295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  <a:latin typeface="Skia"/>
                <a:cs typeface="Skia"/>
              </a:rPr>
              <a:t>In your own words, summarize what General MacArthur and President Truman are saying</a:t>
            </a:r>
            <a:r>
              <a:rPr lang="is-IS" sz="2000" b="1" dirty="0">
                <a:solidFill>
                  <a:schemeClr val="tx1"/>
                </a:solidFill>
                <a:latin typeface="Skia"/>
                <a:cs typeface="Skia"/>
              </a:rPr>
              <a:t>…</a:t>
            </a:r>
            <a:endParaRPr lang="en-US" sz="2000" dirty="0">
              <a:solidFill>
                <a:schemeClr val="tx1"/>
              </a:solidFill>
              <a:latin typeface="Skia"/>
              <a:cs typeface="Skia"/>
            </a:endParaRPr>
          </a:p>
        </p:txBody>
      </p:sp>
    </p:spTree>
    <p:extLst>
      <p:ext uri="{BB962C8B-B14F-4D97-AF65-F5344CB8AC3E}">
        <p14:creationId xmlns:p14="http://schemas.microsoft.com/office/powerpoint/2010/main" val="293646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025716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caused the Korean War?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00" y="1638628"/>
            <a:ext cx="4848809" cy="509647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Prior to the end of World War   II, Korea was part of </a:t>
            </a:r>
            <a:r>
              <a:rPr lang="en-US" b="1" u="sng" dirty="0">
                <a:solidFill>
                  <a:srgbClr val="FF0000"/>
                </a:solidFill>
              </a:rPr>
              <a:t>Japan’s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empire. As terms of Japan and Germany’s </a:t>
            </a:r>
            <a:r>
              <a:rPr lang="en-US" b="1" u="sng" dirty="0">
                <a:solidFill>
                  <a:srgbClr val="FF0000"/>
                </a:solidFill>
              </a:rPr>
              <a:t>surrender</a:t>
            </a:r>
            <a:r>
              <a:rPr lang="en-US" dirty="0"/>
              <a:t>, both agreed to cede certain    territories that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would be split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among the </a:t>
            </a:r>
            <a:r>
              <a:rPr lang="en-US" b="1" u="sng" dirty="0">
                <a:solidFill>
                  <a:srgbClr val="FF0000"/>
                </a:solidFill>
              </a:rPr>
              <a:t>West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(United States, France, UK)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and </a:t>
            </a:r>
            <a:r>
              <a:rPr lang="en-US" b="1" u="sng" dirty="0">
                <a:solidFill>
                  <a:srgbClr val="FF0000"/>
                </a:solidFill>
              </a:rPr>
              <a:t>East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(Soviet Union).  The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Germans lost control of Berlin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while Japan lost control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Korea.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709" y="1911723"/>
            <a:ext cx="3466197" cy="4436732"/>
          </a:xfrm>
          <a:prstGeom prst="rect">
            <a:avLst/>
          </a:prstGeom>
          <a:ln>
            <a:solidFill>
              <a:srgbClr val="4B5A60"/>
            </a:solidFill>
          </a:ln>
        </p:spPr>
      </p:pic>
      <p:sp>
        <p:nvSpPr>
          <p:cNvPr id="5" name="Rectangular Callout 4"/>
          <p:cNvSpPr/>
          <p:nvPr/>
        </p:nvSpPr>
        <p:spPr>
          <a:xfrm>
            <a:off x="4956912" y="1495219"/>
            <a:ext cx="3711994" cy="662201"/>
          </a:xfrm>
          <a:prstGeom prst="wedgeRectCallout">
            <a:avLst>
              <a:gd name="adj1" fmla="val 9079"/>
              <a:gd name="adj2" fmla="val 153272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The northern part of Korea was given to the </a:t>
            </a:r>
            <a:r>
              <a:rPr lang="en-US" sz="1700" b="1" u="sng" dirty="0">
                <a:solidFill>
                  <a:srgbClr val="FF0000"/>
                </a:solidFill>
              </a:rPr>
              <a:t>Soviet Union </a:t>
            </a:r>
            <a:r>
              <a:rPr lang="en-US" sz="1700" dirty="0">
                <a:solidFill>
                  <a:srgbClr val="000090"/>
                </a:solidFill>
              </a:rPr>
              <a:t>to manage.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5382420" y="5631315"/>
            <a:ext cx="2646957" cy="704401"/>
          </a:xfrm>
          <a:prstGeom prst="wedgeRectCallout">
            <a:avLst>
              <a:gd name="adj1" fmla="val 14005"/>
              <a:gd name="adj2" fmla="val -93731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The US manages the </a:t>
            </a:r>
            <a:r>
              <a:rPr lang="en-US" sz="1700" b="1" u="sng" dirty="0">
                <a:solidFill>
                  <a:srgbClr val="FF0000"/>
                </a:solidFill>
              </a:rPr>
              <a:t>southern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0090"/>
                </a:solidFill>
              </a:rPr>
              <a:t>part of Korea.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072466" y="3637124"/>
            <a:ext cx="3072465" cy="704401"/>
          </a:xfrm>
          <a:prstGeom prst="wedgeRectCallout">
            <a:avLst>
              <a:gd name="adj1" fmla="val 65116"/>
              <a:gd name="adj2" fmla="val 47777"/>
            </a:avLst>
          </a:prstGeom>
          <a:solidFill>
            <a:srgbClr val="FFFF00"/>
          </a:solidFill>
          <a:ln>
            <a:solidFill>
              <a:srgbClr val="4B5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0090"/>
                </a:solidFill>
              </a:rPr>
              <a:t>In August 1945, Korea was divided along the </a:t>
            </a:r>
            <a:r>
              <a:rPr lang="en-US" sz="1700" b="1" u="sng" dirty="0">
                <a:solidFill>
                  <a:srgbClr val="FF0000"/>
                </a:solidFill>
              </a:rPr>
              <a:t>38</a:t>
            </a:r>
            <a:r>
              <a:rPr lang="en-US" sz="1700" b="1" u="sng" baseline="30000" dirty="0">
                <a:solidFill>
                  <a:srgbClr val="FF0000"/>
                </a:solidFill>
              </a:rPr>
              <a:t>th</a:t>
            </a:r>
            <a:r>
              <a:rPr lang="en-US" sz="1700" b="1" u="sng" dirty="0">
                <a:solidFill>
                  <a:srgbClr val="FF0000"/>
                </a:solidFill>
              </a:rPr>
              <a:t> parallel</a:t>
            </a:r>
          </a:p>
        </p:txBody>
      </p:sp>
    </p:spTree>
    <p:extLst>
      <p:ext uri="{BB962C8B-B14F-4D97-AF65-F5344CB8AC3E}">
        <p14:creationId xmlns:p14="http://schemas.microsoft.com/office/powerpoint/2010/main" val="24487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1473</Words>
  <Application>Microsoft Office PowerPoint</Application>
  <PresentationFormat>On-screen Show (4:3)</PresentationFormat>
  <Paragraphs>128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American Typewriter</vt:lpstr>
      <vt:lpstr>Arial</vt:lpstr>
      <vt:lpstr>Brush Script MT</vt:lpstr>
      <vt:lpstr>Calibri</vt:lpstr>
      <vt:lpstr>Calisto MT</vt:lpstr>
      <vt:lpstr>Skia</vt:lpstr>
      <vt:lpstr>Capital</vt:lpstr>
      <vt:lpstr>The Korean War</vt:lpstr>
      <vt:lpstr>PowerPoint Presentation</vt:lpstr>
      <vt:lpstr>Korean War BrainPop</vt:lpstr>
      <vt:lpstr>The Korean War was the first major conflict during the Cold War.</vt:lpstr>
      <vt:lpstr>Background</vt:lpstr>
      <vt:lpstr>Background</vt:lpstr>
      <vt:lpstr>Why get involved in Korea?</vt:lpstr>
      <vt:lpstr>PowerPoint Presentation</vt:lpstr>
      <vt:lpstr>What caused the Korean War?</vt:lpstr>
      <vt:lpstr>What caused the Korean War?</vt:lpstr>
      <vt:lpstr>What caused the Korean War?</vt:lpstr>
      <vt:lpstr>What were the major events of the war?</vt:lpstr>
      <vt:lpstr>What were the major events of the war?</vt:lpstr>
      <vt:lpstr>What was the outcome?</vt:lpstr>
      <vt:lpstr>What was the war like?</vt:lpstr>
      <vt:lpstr>How did the American people respond to war?</vt:lpstr>
      <vt:lpstr>How is the war remembered today?</vt:lpstr>
      <vt:lpstr>How is the war remembered today?</vt:lpstr>
      <vt:lpstr>What is Korea like today?</vt:lpstr>
      <vt:lpstr>What is Korea like today?</vt:lpstr>
      <vt:lpstr>Korean War Map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Korean War</dc:title>
  <dc:creator>Patrice Mcbean</dc:creator>
  <cp:lastModifiedBy>Patrice Mcbean</cp:lastModifiedBy>
  <cp:revision>13</cp:revision>
  <dcterms:created xsi:type="dcterms:W3CDTF">2021-04-18T16:02:47Z</dcterms:created>
  <dcterms:modified xsi:type="dcterms:W3CDTF">2021-04-18T18:15:13Z</dcterms:modified>
</cp:coreProperties>
</file>