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p:scale>
          <a:sx n="67" d="100"/>
          <a:sy n="67" d="100"/>
        </p:scale>
        <p:origin x="56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BEBFF60-2366-4EEB-A37E-AECA93971FA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6532C-ACED-46DE-9BC3-5AE247E1AF82}" type="slidenum">
              <a:rPr lang="en-US" smtClean="0"/>
              <a:t>‹#›</a:t>
            </a:fld>
            <a:endParaRPr lang="en-US"/>
          </a:p>
        </p:txBody>
      </p:sp>
    </p:spTree>
    <p:extLst>
      <p:ext uri="{BB962C8B-B14F-4D97-AF65-F5344CB8AC3E}">
        <p14:creationId xmlns:p14="http://schemas.microsoft.com/office/powerpoint/2010/main" val="3190871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EBFF60-2366-4EEB-A37E-AECA93971FA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6532C-ACED-46DE-9BC3-5AE247E1AF82}" type="slidenum">
              <a:rPr lang="en-US" smtClean="0"/>
              <a:t>‹#›</a:t>
            </a:fld>
            <a:endParaRPr lang="en-US"/>
          </a:p>
        </p:txBody>
      </p:sp>
    </p:spTree>
    <p:extLst>
      <p:ext uri="{BB962C8B-B14F-4D97-AF65-F5344CB8AC3E}">
        <p14:creationId xmlns:p14="http://schemas.microsoft.com/office/powerpoint/2010/main" val="314841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EBFF60-2366-4EEB-A37E-AECA93971FA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6532C-ACED-46DE-9BC3-5AE247E1AF82}" type="slidenum">
              <a:rPr lang="en-US" smtClean="0"/>
              <a:t>‹#›</a:t>
            </a:fld>
            <a:endParaRPr lang="en-US"/>
          </a:p>
        </p:txBody>
      </p:sp>
    </p:spTree>
    <p:extLst>
      <p:ext uri="{BB962C8B-B14F-4D97-AF65-F5344CB8AC3E}">
        <p14:creationId xmlns:p14="http://schemas.microsoft.com/office/powerpoint/2010/main" val="19851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EBFF60-2366-4EEB-A37E-AECA93971FA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6532C-ACED-46DE-9BC3-5AE247E1AF82}" type="slidenum">
              <a:rPr lang="en-US" smtClean="0"/>
              <a:t>‹#›</a:t>
            </a:fld>
            <a:endParaRPr lang="en-US"/>
          </a:p>
        </p:txBody>
      </p:sp>
    </p:spTree>
    <p:extLst>
      <p:ext uri="{BB962C8B-B14F-4D97-AF65-F5344CB8AC3E}">
        <p14:creationId xmlns:p14="http://schemas.microsoft.com/office/powerpoint/2010/main" val="1350422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EBFF60-2366-4EEB-A37E-AECA93971FA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6532C-ACED-46DE-9BC3-5AE247E1AF82}" type="slidenum">
              <a:rPr lang="en-US" smtClean="0"/>
              <a:t>‹#›</a:t>
            </a:fld>
            <a:endParaRPr lang="en-US"/>
          </a:p>
        </p:txBody>
      </p:sp>
    </p:spTree>
    <p:extLst>
      <p:ext uri="{BB962C8B-B14F-4D97-AF65-F5344CB8AC3E}">
        <p14:creationId xmlns:p14="http://schemas.microsoft.com/office/powerpoint/2010/main" val="376895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BEBFF60-2366-4EEB-A37E-AECA93971FA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6532C-ACED-46DE-9BC3-5AE247E1AF82}" type="slidenum">
              <a:rPr lang="en-US" smtClean="0"/>
              <a:t>‹#›</a:t>
            </a:fld>
            <a:endParaRPr lang="en-US"/>
          </a:p>
        </p:txBody>
      </p:sp>
    </p:spTree>
    <p:extLst>
      <p:ext uri="{BB962C8B-B14F-4D97-AF65-F5344CB8AC3E}">
        <p14:creationId xmlns:p14="http://schemas.microsoft.com/office/powerpoint/2010/main" val="1535783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EBFF60-2366-4EEB-A37E-AECA93971FAE}" type="datetimeFigureOut">
              <a:rPr lang="en-US" smtClean="0"/>
              <a:t>12/12/2019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16532C-ACED-46DE-9BC3-5AE247E1AF82}" type="slidenum">
              <a:rPr lang="en-US" smtClean="0"/>
              <a:t>‹#›</a:t>
            </a:fld>
            <a:endParaRPr lang="en-US"/>
          </a:p>
        </p:txBody>
      </p:sp>
    </p:spTree>
    <p:extLst>
      <p:ext uri="{BB962C8B-B14F-4D97-AF65-F5344CB8AC3E}">
        <p14:creationId xmlns:p14="http://schemas.microsoft.com/office/powerpoint/2010/main" val="2932837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EBFF60-2366-4EEB-A37E-AECA93971FAE}" type="datetimeFigureOut">
              <a:rPr lang="en-US" smtClean="0"/>
              <a:t>12/12/2019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16532C-ACED-46DE-9BC3-5AE247E1AF82}" type="slidenum">
              <a:rPr lang="en-US" smtClean="0"/>
              <a:t>‹#›</a:t>
            </a:fld>
            <a:endParaRPr lang="en-US"/>
          </a:p>
        </p:txBody>
      </p:sp>
    </p:spTree>
    <p:extLst>
      <p:ext uri="{BB962C8B-B14F-4D97-AF65-F5344CB8AC3E}">
        <p14:creationId xmlns:p14="http://schemas.microsoft.com/office/powerpoint/2010/main" val="446839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EBFF60-2366-4EEB-A37E-AECA93971FAE}" type="datetimeFigureOut">
              <a:rPr lang="en-US" smtClean="0"/>
              <a:t>12/12/2019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16532C-ACED-46DE-9BC3-5AE247E1AF82}" type="slidenum">
              <a:rPr lang="en-US" smtClean="0"/>
              <a:t>‹#›</a:t>
            </a:fld>
            <a:endParaRPr lang="en-US"/>
          </a:p>
        </p:txBody>
      </p:sp>
    </p:spTree>
    <p:extLst>
      <p:ext uri="{BB962C8B-B14F-4D97-AF65-F5344CB8AC3E}">
        <p14:creationId xmlns:p14="http://schemas.microsoft.com/office/powerpoint/2010/main" val="839012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EBFF60-2366-4EEB-A37E-AECA93971FA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6532C-ACED-46DE-9BC3-5AE247E1AF82}" type="slidenum">
              <a:rPr lang="en-US" smtClean="0"/>
              <a:t>‹#›</a:t>
            </a:fld>
            <a:endParaRPr lang="en-US"/>
          </a:p>
        </p:txBody>
      </p:sp>
    </p:spTree>
    <p:extLst>
      <p:ext uri="{BB962C8B-B14F-4D97-AF65-F5344CB8AC3E}">
        <p14:creationId xmlns:p14="http://schemas.microsoft.com/office/powerpoint/2010/main" val="1679131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EBFF60-2366-4EEB-A37E-AECA93971FA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6532C-ACED-46DE-9BC3-5AE247E1AF82}" type="slidenum">
              <a:rPr lang="en-US" smtClean="0"/>
              <a:t>‹#›</a:t>
            </a:fld>
            <a:endParaRPr lang="en-US"/>
          </a:p>
        </p:txBody>
      </p:sp>
    </p:spTree>
    <p:extLst>
      <p:ext uri="{BB962C8B-B14F-4D97-AF65-F5344CB8AC3E}">
        <p14:creationId xmlns:p14="http://schemas.microsoft.com/office/powerpoint/2010/main" val="3953142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BFF60-2366-4EEB-A37E-AECA93971FAE}" type="datetimeFigureOut">
              <a:rPr lang="en-US" smtClean="0"/>
              <a:t>12/12/2019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16532C-ACED-46DE-9BC3-5AE247E1AF82}" type="slidenum">
              <a:rPr lang="en-US" smtClean="0"/>
              <a:t>‹#›</a:t>
            </a:fld>
            <a:endParaRPr lang="en-US"/>
          </a:p>
        </p:txBody>
      </p:sp>
    </p:spTree>
    <p:extLst>
      <p:ext uri="{BB962C8B-B14F-4D97-AF65-F5344CB8AC3E}">
        <p14:creationId xmlns:p14="http://schemas.microsoft.com/office/powerpoint/2010/main" val="3145185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1400" dirty="0">
                <a:latin typeface="Arial Black" panose="020B0A04020102020204" pitchFamily="34" charset="0"/>
              </a:rPr>
              <a:t>Section 1: inside the cups write the characteristics that make up a stable government. </a:t>
            </a:r>
            <a:br>
              <a:rPr lang="en-US" dirty="0">
                <a:latin typeface="Arial Black" panose="020B0A04020102020204" pitchFamily="34" charset="0"/>
              </a:rPr>
            </a:br>
            <a:r>
              <a:rPr lang="en-US" dirty="0">
                <a:latin typeface="Arial Black" panose="020B0A04020102020204" pitchFamily="34" charset="0"/>
              </a:rPr>
              <a:t>Government Instability</a:t>
            </a:r>
          </a:p>
        </p:txBody>
      </p:sp>
      <p:sp>
        <p:nvSpPr>
          <p:cNvPr id="5" name="Content Placeholder 4"/>
          <p:cNvSpPr>
            <a:spLocks noGrp="1"/>
          </p:cNvSpPr>
          <p:nvPr>
            <p:ph idx="1"/>
          </p:nvPr>
        </p:nvSpPr>
        <p:spPr/>
        <p:txBody>
          <a:bodyPr>
            <a:normAutofit/>
          </a:bodyPr>
          <a:lstStyle/>
          <a:p>
            <a:pPr marL="0" indent="0">
              <a:buNone/>
            </a:pPr>
            <a:r>
              <a:rPr lang="en-US" sz="3200" dirty="0">
                <a:latin typeface="Arial Black" panose="020B0A04020102020204" pitchFamily="34" charset="0"/>
              </a:rPr>
              <a:t>Banking					Education</a:t>
            </a:r>
          </a:p>
          <a:p>
            <a:pPr marL="0" indent="0">
              <a:buNone/>
            </a:pPr>
            <a:r>
              <a:rPr lang="en-US" sz="3200" dirty="0">
                <a:latin typeface="Arial Black" panose="020B0A04020102020204" pitchFamily="34" charset="0"/>
              </a:rPr>
              <a:t>Infrastructure			Agriculture	</a:t>
            </a:r>
          </a:p>
          <a:p>
            <a:pPr marL="0" indent="0">
              <a:buNone/>
            </a:pPr>
            <a:r>
              <a:rPr lang="en-US" sz="3200" dirty="0">
                <a:latin typeface="Arial Black" panose="020B0A04020102020204" pitchFamily="34" charset="0"/>
              </a:rPr>
              <a:t>Healthcare 				3 Branches of 								Government</a:t>
            </a:r>
          </a:p>
          <a:p>
            <a:pPr marL="0" indent="0">
              <a:buNone/>
            </a:pPr>
            <a:r>
              <a:rPr lang="en-US" sz="3200" dirty="0">
                <a:latin typeface="Arial Black" panose="020B0A04020102020204" pitchFamily="34" charset="0"/>
              </a:rPr>
              <a:t>FEMA (Federal Emergency Management Agency</a:t>
            </a:r>
          </a:p>
          <a:p>
            <a:pPr marL="0" indent="0">
              <a:buNone/>
            </a:pPr>
            <a:r>
              <a:rPr lang="en-US" sz="3200" dirty="0">
                <a:latin typeface="Arial Black" panose="020B0A04020102020204" pitchFamily="34" charset="0"/>
              </a:rPr>
              <a:t>Military					Law Enforcement</a:t>
            </a:r>
          </a:p>
          <a:p>
            <a:pPr marL="0" indent="0">
              <a:buNone/>
            </a:pPr>
            <a:r>
              <a:rPr lang="en-US" sz="3200" dirty="0">
                <a:latin typeface="Arial Black" panose="020B0A04020102020204" pitchFamily="34" charset="0"/>
              </a:rPr>
              <a:t>Welfare					Housing</a:t>
            </a:r>
          </a:p>
        </p:txBody>
      </p:sp>
    </p:spTree>
    <p:extLst>
      <p:ext uri="{BB962C8B-B14F-4D97-AF65-F5344CB8AC3E}">
        <p14:creationId xmlns:p14="http://schemas.microsoft.com/office/powerpoint/2010/main" val="402878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additive="base">
                                        <p:cTn id="28"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 calcmode="lin" valueType="num">
                                      <p:cBhvr additive="base">
                                        <p:cTn id="34"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5">
                                            <p:txEl>
                                              <p:pRg st="5" end="5"/>
                                            </p:txEl>
                                          </p:spTgt>
                                        </p:tgtEl>
                                        <p:attrNameLst>
                                          <p:attrName>style.visibility</p:attrName>
                                        </p:attrNameLst>
                                      </p:cBhvr>
                                      <p:to>
                                        <p:strVal val="visible"/>
                                      </p:to>
                                    </p:set>
                                    <p:anim calcmode="lin" valueType="num">
                                      <p:cBhvr additive="base">
                                        <p:cTn id="40"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5D405-A21F-45A9-BB27-C31F33798C0D}"/>
              </a:ext>
            </a:extLst>
          </p:cNvPr>
          <p:cNvSpPr>
            <a:spLocks noGrp="1"/>
          </p:cNvSpPr>
          <p:nvPr>
            <p:ph type="title"/>
          </p:nvPr>
        </p:nvSpPr>
        <p:spPr/>
        <p:txBody>
          <a:bodyPr/>
          <a:lstStyle/>
          <a:p>
            <a:pPr algn="ctr"/>
            <a:r>
              <a:rPr lang="en-US" sz="1400" b="1" dirty="0">
                <a:latin typeface="Arial Black" panose="020B0A04020102020204" pitchFamily="34" charset="0"/>
              </a:rPr>
              <a:t>Section 2: Use information from the picture sort to list reasons why a government may become unstable.</a:t>
            </a:r>
            <a:r>
              <a:rPr lang="en-US" b="1" dirty="0">
                <a:latin typeface="Arial Black" panose="020B0A04020102020204" pitchFamily="34" charset="0"/>
              </a:rPr>
              <a:t> </a:t>
            </a:r>
            <a:r>
              <a:rPr lang="en-US" b="1" u="sng" dirty="0">
                <a:latin typeface="Arial Black" panose="020B0A04020102020204" pitchFamily="34" charset="0"/>
              </a:rPr>
              <a:t> Causes of Instability</a:t>
            </a:r>
          </a:p>
        </p:txBody>
      </p:sp>
      <p:sp>
        <p:nvSpPr>
          <p:cNvPr id="3" name="Content Placeholder 2">
            <a:extLst>
              <a:ext uri="{FF2B5EF4-FFF2-40B4-BE49-F238E27FC236}">
                <a16:creationId xmlns:a16="http://schemas.microsoft.com/office/drawing/2014/main" id="{7ECE91B5-5AA4-454F-BACC-A0BCE727BFDC}"/>
              </a:ext>
            </a:extLst>
          </p:cNvPr>
          <p:cNvSpPr>
            <a:spLocks noGrp="1"/>
          </p:cNvSpPr>
          <p:nvPr>
            <p:ph idx="1"/>
          </p:nvPr>
        </p:nvSpPr>
        <p:spPr/>
        <p:txBody>
          <a:bodyPr>
            <a:normAutofit lnSpcReduction="10000"/>
          </a:bodyPr>
          <a:lstStyle/>
          <a:p>
            <a:r>
              <a:rPr lang="en-US" b="1" dirty="0"/>
              <a:t>Natural Disasters (hurricanes, snow storms, fires, earthquakes, etc.)</a:t>
            </a:r>
          </a:p>
          <a:p>
            <a:r>
              <a:rPr lang="en-US" b="1" dirty="0"/>
              <a:t>War (fighting, terrorism, etc.)</a:t>
            </a:r>
          </a:p>
          <a:p>
            <a:r>
              <a:rPr lang="en-US" b="1" dirty="0"/>
              <a:t>Lack of Education (low literacy rates, low GDP, bad economy)</a:t>
            </a:r>
          </a:p>
          <a:p>
            <a:r>
              <a:rPr lang="en-US" b="1" dirty="0"/>
              <a:t>Lack of Infrastructure (roads, bridges, buildings, etc.)</a:t>
            </a:r>
          </a:p>
          <a:p>
            <a:r>
              <a:rPr lang="en-US" b="1" dirty="0"/>
              <a:t>Famine (large-scale shortage of food, starvation)</a:t>
            </a:r>
          </a:p>
          <a:p>
            <a:r>
              <a:rPr lang="en-US" b="1" dirty="0"/>
              <a:t>Epidemics (like flu virus, HIV/AIDS, </a:t>
            </a:r>
            <a:r>
              <a:rPr lang="en-US" b="1" dirty="0" err="1"/>
              <a:t>ebola</a:t>
            </a:r>
            <a:r>
              <a:rPr lang="en-US" b="1" dirty="0"/>
              <a:t>, etc.)</a:t>
            </a:r>
          </a:p>
          <a:p>
            <a:r>
              <a:rPr lang="en-US" b="1" dirty="0"/>
              <a:t>Civil unrest (people unhappy, protesting, rioting, </a:t>
            </a:r>
            <a:r>
              <a:rPr lang="en-US" b="1" dirty="0" err="1"/>
              <a:t>etc</a:t>
            </a:r>
            <a:r>
              <a:rPr lang="en-US" b="1" dirty="0"/>
              <a:t>)</a:t>
            </a:r>
          </a:p>
          <a:p>
            <a:r>
              <a:rPr lang="en-US" b="1" dirty="0"/>
              <a:t>Government shutdown (government can’t agree on decisions, forced shut down)</a:t>
            </a:r>
          </a:p>
        </p:txBody>
      </p:sp>
    </p:spTree>
    <p:extLst>
      <p:ext uri="{BB962C8B-B14F-4D97-AF65-F5344CB8AC3E}">
        <p14:creationId xmlns:p14="http://schemas.microsoft.com/office/powerpoint/2010/main" val="1784307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5D405-A21F-45A9-BB27-C31F33798C0D}"/>
              </a:ext>
            </a:extLst>
          </p:cNvPr>
          <p:cNvSpPr>
            <a:spLocks noGrp="1"/>
          </p:cNvSpPr>
          <p:nvPr>
            <p:ph type="title"/>
          </p:nvPr>
        </p:nvSpPr>
        <p:spPr/>
        <p:txBody>
          <a:bodyPr>
            <a:normAutofit fontScale="90000"/>
          </a:bodyPr>
          <a:lstStyle/>
          <a:p>
            <a:pPr algn="ctr"/>
            <a:r>
              <a:rPr lang="en-US" sz="1400" b="1" dirty="0">
                <a:latin typeface="Arial Black" panose="020B0A04020102020204" pitchFamily="34" charset="0"/>
              </a:rPr>
              <a:t>Section 3: Choose 4 items from section2 and explain how it contributes to government instability.</a:t>
            </a:r>
            <a:r>
              <a:rPr lang="en-US" b="1" dirty="0">
                <a:latin typeface="Arial Black" panose="020B0A04020102020204" pitchFamily="34" charset="0"/>
              </a:rPr>
              <a:t> </a:t>
            </a:r>
            <a:r>
              <a:rPr lang="en-US" b="1" u="sng" dirty="0">
                <a:latin typeface="Arial Black" panose="020B0A04020102020204" pitchFamily="34" charset="0"/>
              </a:rPr>
              <a:t>Causes of instability and the effects</a:t>
            </a:r>
          </a:p>
        </p:txBody>
      </p:sp>
      <p:sp>
        <p:nvSpPr>
          <p:cNvPr id="3" name="Content Placeholder 2">
            <a:extLst>
              <a:ext uri="{FF2B5EF4-FFF2-40B4-BE49-F238E27FC236}">
                <a16:creationId xmlns:a16="http://schemas.microsoft.com/office/drawing/2014/main" id="{7ECE91B5-5AA4-454F-BACC-A0BCE727BFDC}"/>
              </a:ext>
            </a:extLst>
          </p:cNvPr>
          <p:cNvSpPr>
            <a:spLocks noGrp="1"/>
          </p:cNvSpPr>
          <p:nvPr>
            <p:ph idx="1"/>
          </p:nvPr>
        </p:nvSpPr>
        <p:spPr/>
        <p:txBody>
          <a:bodyPr>
            <a:normAutofit lnSpcReduction="10000"/>
          </a:bodyPr>
          <a:lstStyle/>
          <a:p>
            <a:pPr marL="514350" indent="-514350">
              <a:buAutoNum type="arabicPeriod"/>
            </a:pPr>
            <a:r>
              <a:rPr lang="en-US" b="1" u="sng" dirty="0">
                <a:solidFill>
                  <a:srgbClr val="FF0000"/>
                </a:solidFill>
              </a:rPr>
              <a:t>Natural Disasters </a:t>
            </a:r>
            <a:r>
              <a:rPr lang="en-US" b="1" dirty="0"/>
              <a:t>leads to instability because they can displace people, prevent people from working (job loss), and wipe out infrastructure.</a:t>
            </a:r>
          </a:p>
          <a:p>
            <a:pPr marL="514350" indent="-514350">
              <a:buAutoNum type="arabicPeriod"/>
            </a:pPr>
            <a:r>
              <a:rPr lang="en-US" b="1" u="sng" dirty="0">
                <a:solidFill>
                  <a:srgbClr val="FF0000"/>
                </a:solidFill>
              </a:rPr>
              <a:t>War/ Political disputes </a:t>
            </a:r>
            <a:r>
              <a:rPr lang="en-US" b="1" dirty="0"/>
              <a:t>leads to instability because people fighting, terrorism, conflicts disrupt daily life.</a:t>
            </a:r>
          </a:p>
          <a:p>
            <a:pPr marL="514350" indent="-514350">
              <a:buAutoNum type="arabicPeriod"/>
            </a:pPr>
            <a:r>
              <a:rPr lang="en-US" b="1" u="sng" dirty="0">
                <a:solidFill>
                  <a:srgbClr val="FF0000"/>
                </a:solidFill>
              </a:rPr>
              <a:t>Lack of Education </a:t>
            </a:r>
            <a:r>
              <a:rPr lang="en-US" b="1" dirty="0"/>
              <a:t>leads to instability because low literacy rates lead to low GDP (Gross Domestic Product), and a poor economy.  Uneducated people don’t know how to run a country.</a:t>
            </a:r>
          </a:p>
          <a:p>
            <a:pPr marL="514350" indent="-514350">
              <a:buAutoNum type="arabicPeriod"/>
            </a:pPr>
            <a:r>
              <a:rPr lang="en-US" b="1" u="sng" dirty="0">
                <a:solidFill>
                  <a:srgbClr val="FF0000"/>
                </a:solidFill>
              </a:rPr>
              <a:t>Epidemics (Flu, AIDS, Ebola) </a:t>
            </a:r>
            <a:r>
              <a:rPr lang="en-US" b="1" dirty="0"/>
              <a:t>leads to instability because people dire, children orphaned, illnesses prevent people from going to work.</a:t>
            </a:r>
          </a:p>
        </p:txBody>
      </p:sp>
    </p:spTree>
    <p:extLst>
      <p:ext uri="{BB962C8B-B14F-4D97-AF65-F5344CB8AC3E}">
        <p14:creationId xmlns:p14="http://schemas.microsoft.com/office/powerpoint/2010/main" val="3571268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CE91B5-5AA4-454F-BACC-A0BCE727BFDC}"/>
              </a:ext>
            </a:extLst>
          </p:cNvPr>
          <p:cNvSpPr>
            <a:spLocks noGrp="1"/>
          </p:cNvSpPr>
          <p:nvPr>
            <p:ph idx="1"/>
          </p:nvPr>
        </p:nvSpPr>
        <p:spPr>
          <a:xfrm>
            <a:off x="647700" y="1142999"/>
            <a:ext cx="10706100" cy="5605463"/>
          </a:xfrm>
        </p:spPr>
        <p:txBody>
          <a:bodyPr>
            <a:normAutofit fontScale="92500" lnSpcReduction="20000"/>
          </a:bodyPr>
          <a:lstStyle/>
          <a:p>
            <a:pPr marL="514350" indent="-514350">
              <a:buAutoNum type="arabicPeriod"/>
            </a:pPr>
            <a:r>
              <a:rPr lang="en-US" b="1" dirty="0"/>
              <a:t>What factors influence the standard of living? </a:t>
            </a:r>
            <a:r>
              <a:rPr lang="en-US" b="1" dirty="0">
                <a:solidFill>
                  <a:srgbClr val="FF0000"/>
                </a:solidFill>
              </a:rPr>
              <a:t>Factors that influence standard of living include one’s level of education/ skill of workers (Literacy Rate).</a:t>
            </a:r>
          </a:p>
          <a:p>
            <a:pPr marL="514350" indent="-514350">
              <a:buAutoNum type="arabicPeriod"/>
            </a:pPr>
            <a:r>
              <a:rPr lang="en-US" b="1" dirty="0"/>
              <a:t>How does government stability affect a country’s standard of living? </a:t>
            </a:r>
            <a:r>
              <a:rPr lang="en-US" b="1" dirty="0">
                <a:solidFill>
                  <a:srgbClr val="FF0000"/>
                </a:solidFill>
              </a:rPr>
              <a:t>When government is table, it can provide infrastructure (schools, roads, clean water) which leads to higher literacy rates and higher standard of living.</a:t>
            </a:r>
          </a:p>
          <a:p>
            <a:pPr marL="0" indent="0" algn="ctr">
              <a:buNone/>
            </a:pPr>
            <a:r>
              <a:rPr lang="en-US" b="1" dirty="0">
                <a:solidFill>
                  <a:srgbClr val="FF0000"/>
                </a:solidFill>
                <a:effectLst>
                  <a:outerShdw blurRad="38100" dist="38100" dir="2700000" algn="tl">
                    <a:srgbClr val="000000">
                      <a:alpha val="43137"/>
                    </a:srgbClr>
                  </a:outerShdw>
                </a:effectLst>
              </a:rPr>
              <a:t>(See the next slide for the answer to question #3)</a:t>
            </a:r>
          </a:p>
          <a:p>
            <a:pPr marL="514350" indent="-514350">
              <a:buAutoNum type="arabicPeriod" startAt="4"/>
            </a:pPr>
            <a:r>
              <a:rPr lang="en-US" b="1" dirty="0"/>
              <a:t>Which countries in Africa have the largest difference between    </a:t>
            </a:r>
          </a:p>
          <a:p>
            <a:pPr marL="0" indent="0">
              <a:buNone/>
            </a:pPr>
            <a:r>
              <a:rPr lang="en-US" b="1" dirty="0"/>
              <a:t>       male and female literacy rates? </a:t>
            </a:r>
            <a:r>
              <a:rPr lang="en-US" b="1" dirty="0">
                <a:solidFill>
                  <a:srgbClr val="FF0000"/>
                </a:solidFill>
              </a:rPr>
              <a:t>Egypt, Nigeria, and Sudan.</a:t>
            </a:r>
          </a:p>
          <a:p>
            <a:pPr marL="514350" indent="-514350">
              <a:buAutoNum type="arabicPeriod" startAt="5"/>
            </a:pPr>
            <a:r>
              <a:rPr lang="en-US" b="1" dirty="0"/>
              <a:t>Which country in Africa has the smallest difference between male and female literacy rates?</a:t>
            </a:r>
            <a:r>
              <a:rPr lang="en-US" b="1" dirty="0">
                <a:solidFill>
                  <a:srgbClr val="FF0000"/>
                </a:solidFill>
              </a:rPr>
              <a:t>  South Africa </a:t>
            </a:r>
          </a:p>
          <a:p>
            <a:pPr marL="514350" indent="-514350">
              <a:buAutoNum type="arabicPeriod" startAt="5"/>
            </a:pPr>
            <a:r>
              <a:rPr lang="en-US" b="1" dirty="0"/>
              <a:t>What causes the difference between male and female literacy rates?  </a:t>
            </a:r>
            <a:r>
              <a:rPr lang="en-US" b="1" dirty="0">
                <a:solidFill>
                  <a:srgbClr val="FF0000"/>
                </a:solidFill>
              </a:rPr>
              <a:t>Families often send males to school because they are seen as more valuable.  Girls are expected to marry.  The idea is that again, the man will provide for the needs of the family.</a:t>
            </a:r>
            <a:endParaRPr lang="en-US" b="1" dirty="0"/>
          </a:p>
          <a:p>
            <a:pPr marL="0" indent="0">
              <a:buNone/>
            </a:pPr>
            <a:endParaRPr lang="en-US" b="1" dirty="0"/>
          </a:p>
        </p:txBody>
      </p:sp>
      <p:sp>
        <p:nvSpPr>
          <p:cNvPr id="4" name="TextBox 3">
            <a:extLst>
              <a:ext uri="{FF2B5EF4-FFF2-40B4-BE49-F238E27FC236}">
                <a16:creationId xmlns:a16="http://schemas.microsoft.com/office/drawing/2014/main" id="{C0145A64-110C-496E-A724-264662791A62}"/>
              </a:ext>
            </a:extLst>
          </p:cNvPr>
          <p:cNvSpPr txBox="1"/>
          <p:nvPr/>
        </p:nvSpPr>
        <p:spPr>
          <a:xfrm>
            <a:off x="647699" y="400049"/>
            <a:ext cx="10706100" cy="369332"/>
          </a:xfrm>
          <a:prstGeom prst="rect">
            <a:avLst/>
          </a:prstGeom>
          <a:noFill/>
        </p:spPr>
        <p:txBody>
          <a:bodyPr wrap="square" rtlCol="0">
            <a:spAutoFit/>
          </a:bodyPr>
          <a:lstStyle/>
          <a:p>
            <a:pPr algn="ctr"/>
            <a:r>
              <a:rPr lang="en-US" b="1" dirty="0"/>
              <a:t>Obstacles to Education in Africa Read and </a:t>
            </a:r>
            <a:r>
              <a:rPr lang="en-US" b="1"/>
              <a:t>Respond Key</a:t>
            </a:r>
            <a:endParaRPr lang="en-US" b="1" dirty="0"/>
          </a:p>
        </p:txBody>
      </p:sp>
    </p:spTree>
    <p:extLst>
      <p:ext uri="{BB962C8B-B14F-4D97-AF65-F5344CB8AC3E}">
        <p14:creationId xmlns:p14="http://schemas.microsoft.com/office/powerpoint/2010/main" val="3049421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CE91B5-5AA4-454F-BACC-A0BCE727BFDC}"/>
              </a:ext>
            </a:extLst>
          </p:cNvPr>
          <p:cNvSpPr>
            <a:spLocks noGrp="1"/>
          </p:cNvSpPr>
          <p:nvPr>
            <p:ph idx="1"/>
          </p:nvPr>
        </p:nvSpPr>
        <p:spPr>
          <a:xfrm>
            <a:off x="733425" y="200025"/>
            <a:ext cx="11391899" cy="5957888"/>
          </a:xfrm>
        </p:spPr>
        <p:txBody>
          <a:bodyPr>
            <a:normAutofit/>
          </a:bodyPr>
          <a:lstStyle/>
          <a:p>
            <a:pPr marL="0" indent="0">
              <a:buNone/>
            </a:pPr>
            <a:r>
              <a:rPr lang="en-US" b="1" dirty="0"/>
              <a:t>3. Complete the cause and effect chart below.</a:t>
            </a:r>
          </a:p>
          <a:p>
            <a:pPr marL="0" indent="0">
              <a:buNone/>
            </a:pPr>
            <a:endParaRPr lang="en-US" b="1" dirty="0"/>
          </a:p>
        </p:txBody>
      </p:sp>
      <p:sp>
        <p:nvSpPr>
          <p:cNvPr id="5" name="Rectangle 4">
            <a:extLst>
              <a:ext uri="{FF2B5EF4-FFF2-40B4-BE49-F238E27FC236}">
                <a16:creationId xmlns:a16="http://schemas.microsoft.com/office/drawing/2014/main" id="{B9C18BE2-FD23-421A-919F-79187A6F9034}"/>
              </a:ext>
            </a:extLst>
          </p:cNvPr>
          <p:cNvSpPr/>
          <p:nvPr/>
        </p:nvSpPr>
        <p:spPr>
          <a:xfrm>
            <a:off x="1009650" y="952500"/>
            <a:ext cx="2067731" cy="1133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HIV/AIDS</a:t>
            </a:r>
          </a:p>
        </p:txBody>
      </p:sp>
      <p:sp>
        <p:nvSpPr>
          <p:cNvPr id="10" name="Arrow: Right 9">
            <a:extLst>
              <a:ext uri="{FF2B5EF4-FFF2-40B4-BE49-F238E27FC236}">
                <a16:creationId xmlns:a16="http://schemas.microsoft.com/office/drawing/2014/main" id="{E55F4226-BB76-4570-8345-B37F5325FE58}"/>
              </a:ext>
            </a:extLst>
          </p:cNvPr>
          <p:cNvSpPr/>
          <p:nvPr/>
        </p:nvSpPr>
        <p:spPr>
          <a:xfrm>
            <a:off x="3467100" y="1202859"/>
            <a:ext cx="1409700" cy="4999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Causes</a:t>
            </a:r>
          </a:p>
        </p:txBody>
      </p:sp>
      <p:pic>
        <p:nvPicPr>
          <p:cNvPr id="15" name="Picture 14">
            <a:extLst>
              <a:ext uri="{FF2B5EF4-FFF2-40B4-BE49-F238E27FC236}">
                <a16:creationId xmlns:a16="http://schemas.microsoft.com/office/drawing/2014/main" id="{B344EBEA-2193-46C6-9E15-7E87CD76BEE6}"/>
              </a:ext>
            </a:extLst>
          </p:cNvPr>
          <p:cNvPicPr>
            <a:picLocks noChangeAspect="1"/>
          </p:cNvPicPr>
          <p:nvPr/>
        </p:nvPicPr>
        <p:blipFill>
          <a:blip r:embed="rId2"/>
          <a:stretch>
            <a:fillRect/>
          </a:stretch>
        </p:blipFill>
        <p:spPr>
          <a:xfrm>
            <a:off x="3334378" y="4057363"/>
            <a:ext cx="1542422" cy="499915"/>
          </a:xfrm>
          <a:prstGeom prst="rect">
            <a:avLst/>
          </a:prstGeom>
        </p:spPr>
      </p:pic>
      <p:pic>
        <p:nvPicPr>
          <p:cNvPr id="16" name="Picture 15">
            <a:extLst>
              <a:ext uri="{FF2B5EF4-FFF2-40B4-BE49-F238E27FC236}">
                <a16:creationId xmlns:a16="http://schemas.microsoft.com/office/drawing/2014/main" id="{139DCDB9-CA0A-40F0-9D5F-A8CD9CA45DA5}"/>
              </a:ext>
            </a:extLst>
          </p:cNvPr>
          <p:cNvPicPr>
            <a:picLocks noChangeAspect="1"/>
          </p:cNvPicPr>
          <p:nvPr/>
        </p:nvPicPr>
        <p:blipFill>
          <a:blip r:embed="rId2"/>
          <a:stretch>
            <a:fillRect/>
          </a:stretch>
        </p:blipFill>
        <p:spPr>
          <a:xfrm>
            <a:off x="3467100" y="2705608"/>
            <a:ext cx="1409700" cy="598879"/>
          </a:xfrm>
          <a:prstGeom prst="rect">
            <a:avLst/>
          </a:prstGeom>
        </p:spPr>
      </p:pic>
      <p:pic>
        <p:nvPicPr>
          <p:cNvPr id="17" name="Picture 16">
            <a:extLst>
              <a:ext uri="{FF2B5EF4-FFF2-40B4-BE49-F238E27FC236}">
                <a16:creationId xmlns:a16="http://schemas.microsoft.com/office/drawing/2014/main" id="{A0BC2A7D-3077-48EC-AEC8-E9BE1F985DB2}"/>
              </a:ext>
            </a:extLst>
          </p:cNvPr>
          <p:cNvPicPr>
            <a:picLocks noChangeAspect="1"/>
          </p:cNvPicPr>
          <p:nvPr/>
        </p:nvPicPr>
        <p:blipFill>
          <a:blip r:embed="rId2"/>
          <a:stretch>
            <a:fillRect/>
          </a:stretch>
        </p:blipFill>
        <p:spPr>
          <a:xfrm>
            <a:off x="3490531" y="5448520"/>
            <a:ext cx="1386270" cy="499916"/>
          </a:xfrm>
          <a:prstGeom prst="rect">
            <a:avLst/>
          </a:prstGeom>
        </p:spPr>
      </p:pic>
      <p:sp>
        <p:nvSpPr>
          <p:cNvPr id="22" name="Rectangle 21">
            <a:extLst>
              <a:ext uri="{FF2B5EF4-FFF2-40B4-BE49-F238E27FC236}">
                <a16:creationId xmlns:a16="http://schemas.microsoft.com/office/drawing/2014/main" id="{6BCDE162-AC40-4BAF-BB65-A03096A99283}"/>
              </a:ext>
            </a:extLst>
          </p:cNvPr>
          <p:cNvSpPr/>
          <p:nvPr/>
        </p:nvSpPr>
        <p:spPr>
          <a:xfrm>
            <a:off x="1009650" y="2472568"/>
            <a:ext cx="2067731"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Lack of schools (Infrastructure)</a:t>
            </a:r>
          </a:p>
        </p:txBody>
      </p:sp>
      <p:sp>
        <p:nvSpPr>
          <p:cNvPr id="23" name="Rectangle 22">
            <a:extLst>
              <a:ext uri="{FF2B5EF4-FFF2-40B4-BE49-F238E27FC236}">
                <a16:creationId xmlns:a16="http://schemas.microsoft.com/office/drawing/2014/main" id="{D6791C50-B971-4AA8-83FB-121400C39F77}"/>
              </a:ext>
            </a:extLst>
          </p:cNvPr>
          <p:cNvSpPr/>
          <p:nvPr/>
        </p:nvSpPr>
        <p:spPr>
          <a:xfrm>
            <a:off x="1009650" y="3945012"/>
            <a:ext cx="2067731" cy="962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Poverty</a:t>
            </a:r>
          </a:p>
        </p:txBody>
      </p:sp>
      <p:sp>
        <p:nvSpPr>
          <p:cNvPr id="24" name="Rectangle 23">
            <a:extLst>
              <a:ext uri="{FF2B5EF4-FFF2-40B4-BE49-F238E27FC236}">
                <a16:creationId xmlns:a16="http://schemas.microsoft.com/office/drawing/2014/main" id="{DD812B50-D565-4714-81DF-29795B495C29}"/>
              </a:ext>
            </a:extLst>
          </p:cNvPr>
          <p:cNvSpPr/>
          <p:nvPr/>
        </p:nvSpPr>
        <p:spPr>
          <a:xfrm>
            <a:off x="1009650" y="5276850"/>
            <a:ext cx="2067731" cy="962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War, civil war,</a:t>
            </a:r>
          </a:p>
          <a:p>
            <a:pPr algn="ctr"/>
            <a:r>
              <a:rPr lang="en-US" dirty="0"/>
              <a:t> &amp; unstable governments</a:t>
            </a:r>
          </a:p>
        </p:txBody>
      </p:sp>
      <p:sp>
        <p:nvSpPr>
          <p:cNvPr id="25" name="Rectangle 24">
            <a:extLst>
              <a:ext uri="{FF2B5EF4-FFF2-40B4-BE49-F238E27FC236}">
                <a16:creationId xmlns:a16="http://schemas.microsoft.com/office/drawing/2014/main" id="{A0A15B86-318D-4BA1-984F-6C357969A19D}"/>
              </a:ext>
            </a:extLst>
          </p:cNvPr>
          <p:cNvSpPr/>
          <p:nvPr/>
        </p:nvSpPr>
        <p:spPr>
          <a:xfrm>
            <a:off x="5009522" y="871934"/>
            <a:ext cx="2662063" cy="11949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Children drop out of school to care for families.  Decrease in the number of teachers available</a:t>
            </a:r>
          </a:p>
          <a:p>
            <a:pPr algn="ctr"/>
            <a:endParaRPr lang="en-US" dirty="0"/>
          </a:p>
        </p:txBody>
      </p:sp>
      <p:sp>
        <p:nvSpPr>
          <p:cNvPr id="26" name="Rectangle 25">
            <a:extLst>
              <a:ext uri="{FF2B5EF4-FFF2-40B4-BE49-F238E27FC236}">
                <a16:creationId xmlns:a16="http://schemas.microsoft.com/office/drawing/2014/main" id="{FD9FE9A8-5694-4732-822A-A5D01F2B2D3E}"/>
              </a:ext>
            </a:extLst>
          </p:cNvPr>
          <p:cNvSpPr/>
          <p:nvPr/>
        </p:nvSpPr>
        <p:spPr>
          <a:xfrm>
            <a:off x="5009522" y="2472568"/>
            <a:ext cx="2662063" cy="10191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Poor roads make it difficult to travel.</a:t>
            </a:r>
          </a:p>
          <a:p>
            <a:pPr algn="ctr"/>
            <a:r>
              <a:rPr lang="en-US" dirty="0"/>
              <a:t> No school buildings</a:t>
            </a:r>
          </a:p>
        </p:txBody>
      </p:sp>
      <p:sp>
        <p:nvSpPr>
          <p:cNvPr id="27" name="Rectangle 26">
            <a:extLst>
              <a:ext uri="{FF2B5EF4-FFF2-40B4-BE49-F238E27FC236}">
                <a16:creationId xmlns:a16="http://schemas.microsoft.com/office/drawing/2014/main" id="{DD07BA84-E138-405E-B8C3-3BB6123C4F0B}"/>
              </a:ext>
            </a:extLst>
          </p:cNvPr>
          <p:cNvSpPr/>
          <p:nvPr/>
        </p:nvSpPr>
        <p:spPr>
          <a:xfrm>
            <a:off x="5009522" y="3809065"/>
            <a:ext cx="2662063" cy="10550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Lack of money to pay for school fees (books, uniforms, supplies, </a:t>
            </a:r>
            <a:r>
              <a:rPr lang="en-US" dirty="0" err="1"/>
              <a:t>etc</a:t>
            </a:r>
            <a:r>
              <a:rPr lang="en-US" dirty="0"/>
              <a:t>)</a:t>
            </a:r>
          </a:p>
        </p:txBody>
      </p:sp>
      <p:sp>
        <p:nvSpPr>
          <p:cNvPr id="28" name="Rectangle 27">
            <a:extLst>
              <a:ext uri="{FF2B5EF4-FFF2-40B4-BE49-F238E27FC236}">
                <a16:creationId xmlns:a16="http://schemas.microsoft.com/office/drawing/2014/main" id="{95648D9A-A4AD-47A2-8985-ECC817753CE3}"/>
              </a:ext>
            </a:extLst>
          </p:cNvPr>
          <p:cNvSpPr/>
          <p:nvPr/>
        </p:nvSpPr>
        <p:spPr>
          <a:xfrm>
            <a:off x="5009522" y="5276850"/>
            <a:ext cx="2662063" cy="962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People flee and become refugees,  some children become soldiers</a:t>
            </a:r>
          </a:p>
        </p:txBody>
      </p:sp>
      <p:sp>
        <p:nvSpPr>
          <p:cNvPr id="29" name="Arrow: Right 28">
            <a:extLst>
              <a:ext uri="{FF2B5EF4-FFF2-40B4-BE49-F238E27FC236}">
                <a16:creationId xmlns:a16="http://schemas.microsoft.com/office/drawing/2014/main" id="{45D22755-EADB-44F3-8289-9A25B9DBC76C}"/>
              </a:ext>
            </a:extLst>
          </p:cNvPr>
          <p:cNvSpPr/>
          <p:nvPr/>
        </p:nvSpPr>
        <p:spPr>
          <a:xfrm>
            <a:off x="7776358" y="1269279"/>
            <a:ext cx="1247775" cy="4999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Right 29">
            <a:extLst>
              <a:ext uri="{FF2B5EF4-FFF2-40B4-BE49-F238E27FC236}">
                <a16:creationId xmlns:a16="http://schemas.microsoft.com/office/drawing/2014/main" id="{F76BFFD1-C330-47DA-B3B0-3038E5DC5408}"/>
              </a:ext>
            </a:extLst>
          </p:cNvPr>
          <p:cNvSpPr/>
          <p:nvPr/>
        </p:nvSpPr>
        <p:spPr>
          <a:xfrm>
            <a:off x="7781924" y="2741222"/>
            <a:ext cx="1247775" cy="4999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Arrow: Right 30">
            <a:extLst>
              <a:ext uri="{FF2B5EF4-FFF2-40B4-BE49-F238E27FC236}">
                <a16:creationId xmlns:a16="http://schemas.microsoft.com/office/drawing/2014/main" id="{1F211A28-2019-41C3-A83C-A800FD361008}"/>
              </a:ext>
            </a:extLst>
          </p:cNvPr>
          <p:cNvSpPr/>
          <p:nvPr/>
        </p:nvSpPr>
        <p:spPr>
          <a:xfrm>
            <a:off x="7781925" y="4086610"/>
            <a:ext cx="1257474" cy="4999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Arrow: Right 31">
            <a:extLst>
              <a:ext uri="{FF2B5EF4-FFF2-40B4-BE49-F238E27FC236}">
                <a16:creationId xmlns:a16="http://schemas.microsoft.com/office/drawing/2014/main" id="{DCB57931-C5D0-4B7A-8AEA-629FB5630241}"/>
              </a:ext>
            </a:extLst>
          </p:cNvPr>
          <p:cNvSpPr/>
          <p:nvPr/>
        </p:nvSpPr>
        <p:spPr>
          <a:xfrm>
            <a:off x="7781924" y="5431998"/>
            <a:ext cx="1247776" cy="4999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95CDB908-DD02-4161-A670-B549B836E40B}"/>
              </a:ext>
            </a:extLst>
          </p:cNvPr>
          <p:cNvSpPr/>
          <p:nvPr/>
        </p:nvSpPr>
        <p:spPr>
          <a:xfrm>
            <a:off x="9229725" y="962024"/>
            <a:ext cx="2790826" cy="11144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 obstacle to education in Africa</a:t>
            </a:r>
          </a:p>
        </p:txBody>
      </p:sp>
      <p:sp>
        <p:nvSpPr>
          <p:cNvPr id="34" name="Rectangle 33">
            <a:extLst>
              <a:ext uri="{FF2B5EF4-FFF2-40B4-BE49-F238E27FC236}">
                <a16:creationId xmlns:a16="http://schemas.microsoft.com/office/drawing/2014/main" id="{72ADB8A7-B73A-4930-A44A-2EC95DC9B2B3}"/>
              </a:ext>
            </a:extLst>
          </p:cNvPr>
          <p:cNvSpPr/>
          <p:nvPr/>
        </p:nvSpPr>
        <p:spPr>
          <a:xfrm>
            <a:off x="9229725" y="2472568"/>
            <a:ext cx="2790826" cy="10191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 obstacle to education in Africa</a:t>
            </a:r>
          </a:p>
        </p:txBody>
      </p:sp>
      <p:sp>
        <p:nvSpPr>
          <p:cNvPr id="35" name="Rectangle 34">
            <a:extLst>
              <a:ext uri="{FF2B5EF4-FFF2-40B4-BE49-F238E27FC236}">
                <a16:creationId xmlns:a16="http://schemas.microsoft.com/office/drawing/2014/main" id="{13775E42-A038-44FC-B4DF-57484C5A0470}"/>
              </a:ext>
            </a:extLst>
          </p:cNvPr>
          <p:cNvSpPr/>
          <p:nvPr/>
        </p:nvSpPr>
        <p:spPr>
          <a:xfrm>
            <a:off x="9229725" y="3852033"/>
            <a:ext cx="2790826" cy="10550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 obstacle to education in Africa</a:t>
            </a:r>
          </a:p>
        </p:txBody>
      </p:sp>
      <p:sp>
        <p:nvSpPr>
          <p:cNvPr id="36" name="Rectangle 35">
            <a:extLst>
              <a:ext uri="{FF2B5EF4-FFF2-40B4-BE49-F238E27FC236}">
                <a16:creationId xmlns:a16="http://schemas.microsoft.com/office/drawing/2014/main" id="{7CFEE7FD-C8F4-42E9-8680-FD7103FE1EE2}"/>
              </a:ext>
            </a:extLst>
          </p:cNvPr>
          <p:cNvSpPr/>
          <p:nvPr/>
        </p:nvSpPr>
        <p:spPr>
          <a:xfrm>
            <a:off x="9229725" y="5276850"/>
            <a:ext cx="2790826" cy="962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 obstacle to education in Africa</a:t>
            </a:r>
          </a:p>
        </p:txBody>
      </p:sp>
    </p:spTree>
    <p:extLst>
      <p:ext uri="{BB962C8B-B14F-4D97-AF65-F5344CB8AC3E}">
        <p14:creationId xmlns:p14="http://schemas.microsoft.com/office/powerpoint/2010/main" val="3779906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7200C4137C7F488A03F7F4C393C69C" ma:contentTypeVersion="6" ma:contentTypeDescription="Create a new document." ma:contentTypeScope="" ma:versionID="adf97af4928509e4d0f13af4b64e5fad">
  <xsd:schema xmlns:xsd="http://www.w3.org/2001/XMLSchema" xmlns:xs="http://www.w3.org/2001/XMLSchema" xmlns:p="http://schemas.microsoft.com/office/2006/metadata/properties" xmlns:ns2="f2d99d9e-4c67-41ea-ae20-43a7d969a0e9" xmlns:ns3="dc982109-1560-4ec2-a8e3-1f18f1f4ebfd" targetNamespace="http://schemas.microsoft.com/office/2006/metadata/properties" ma:root="true" ma:fieldsID="94dcb6a244529e4dcc1cee3f40c9d6ef" ns2:_="" ns3:_="">
    <xsd:import namespace="f2d99d9e-4c67-41ea-ae20-43a7d969a0e9"/>
    <xsd:import namespace="dc982109-1560-4ec2-a8e3-1f18f1f4ebf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d99d9e-4c67-41ea-ae20-43a7d969a0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c982109-1560-4ec2-a8e3-1f18f1f4ebf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D26F37-75F1-4FD2-9113-0FF0C43A28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d99d9e-4c67-41ea-ae20-43a7d969a0e9"/>
    <ds:schemaRef ds:uri="dc982109-1560-4ec2-a8e3-1f18f1f4eb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A01D311-0692-4C05-A320-0701D0408D16}">
  <ds:schemaRefs>
    <ds:schemaRef ds:uri="http://schemas.microsoft.com/sharepoint/v3/contenttype/forms"/>
  </ds:schemaRefs>
</ds:datastoreItem>
</file>

<file path=customXml/itemProps3.xml><?xml version="1.0" encoding="utf-8"?>
<ds:datastoreItem xmlns:ds="http://schemas.openxmlformats.org/officeDocument/2006/customXml" ds:itemID="{909C0B39-E4C1-4D35-A7DC-BD4FA57F4D6A}">
  <ds:schemaRefs>
    <ds:schemaRef ds:uri="http://www.w3.org/XML/1998/namespace"/>
    <ds:schemaRef ds:uri="http://schemas.microsoft.com/office/2006/documentManagement/types"/>
    <ds:schemaRef ds:uri="dc982109-1560-4ec2-a8e3-1f18f1f4ebfd"/>
    <ds:schemaRef ds:uri="http://schemas.openxmlformats.org/package/2006/metadata/core-properties"/>
    <ds:schemaRef ds:uri="http://schemas.microsoft.com/office/2006/metadata/properties"/>
    <ds:schemaRef ds:uri="http://purl.org/dc/dcmitype/"/>
    <ds:schemaRef ds:uri="http://purl.org/dc/elements/1.1/"/>
    <ds:schemaRef ds:uri="http://schemas.microsoft.com/office/infopath/2007/PartnerControls"/>
    <ds:schemaRef ds:uri="f2d99d9e-4c67-41ea-ae20-43a7d969a0e9"/>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3354</TotalTime>
  <Words>547</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Black</vt:lpstr>
      <vt:lpstr>Calibri</vt:lpstr>
      <vt:lpstr>Calibri Light</vt:lpstr>
      <vt:lpstr>Office Theme</vt:lpstr>
      <vt:lpstr>Section 1: inside the cups write the characteristics that make up a stable government.  Government Instability</vt:lpstr>
      <vt:lpstr>Section 2: Use information from the picture sort to list reasons why a government may become unstable.  Causes of Instability</vt:lpstr>
      <vt:lpstr>Section 3: Choose 4 items from section2 and explain how it contributes to government instability. Causes of instability and the effects</vt:lpstr>
      <vt:lpstr>PowerPoint Presentation</vt:lpstr>
      <vt:lpstr>PowerPoint Presentation</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Stability Characteristics</dc:title>
  <dc:creator>Patrice Mcbean</dc:creator>
  <cp:lastModifiedBy>Patrice Mcbean</cp:lastModifiedBy>
  <cp:revision>19</cp:revision>
  <dcterms:created xsi:type="dcterms:W3CDTF">2019-03-04T16:51:18Z</dcterms:created>
  <dcterms:modified xsi:type="dcterms:W3CDTF">2019-12-13T19:53:20Z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0x0101009E7200C4137C7F488A03F7F4C393C69C</vt:lpwstr>
  </property>
</Properties>
</file>