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4" r:id="rId3"/>
    <p:sldId id="257" r:id="rId4"/>
    <p:sldId id="262" r:id="rId5"/>
    <p:sldId id="265" r:id="rId6"/>
    <p:sldId id="266" r:id="rId7"/>
    <p:sldId id="267" r:id="rId8"/>
    <p:sldId id="258" r:id="rId9"/>
    <p:sldId id="269" r:id="rId10"/>
    <p:sldId id="268" r:id="rId11"/>
    <p:sldId id="260" r:id="rId12"/>
    <p:sldId id="270" r:id="rId13"/>
    <p:sldId id="259" r:id="rId14"/>
    <p:sldId id="275" r:id="rId15"/>
    <p:sldId id="274" r:id="rId16"/>
    <p:sldId id="26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7" d="100"/>
          <a:sy n="67" d="100"/>
        </p:scale>
        <p:origin x="5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12/12/2019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12/12/2019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12/12/2019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exEUZS6bH3w&#160;" TargetMode="External"/><Relationship Id="rId2" Type="http://schemas.openxmlformats.org/officeDocument/2006/relationships/hyperlink" Target="https://youtu.be/5zWB4dLYChM" TargetMode="External"/><Relationship Id="rId1" Type="http://schemas.openxmlformats.org/officeDocument/2006/relationships/slideLayout" Target="../slideLayouts/slideLayout2.xml"/><Relationship Id="rId4" Type="http://schemas.openxmlformats.org/officeDocument/2006/relationships/hyperlink" Target="https://youtu.be/P-i6PlKdMu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habitatforhumanity.org.uk/blog/2017/04/poverty-and-education-east-africa/" TargetMode="External"/><Relationship Id="rId3" Type="http://schemas.openxmlformats.org/officeDocument/2006/relationships/hyperlink" Target="https://www.worldvision.org/hunger-news-stories/africa-hunger-famine-facts" TargetMode="External"/><Relationship Id="rId7" Type="http://schemas.openxmlformats.org/officeDocument/2006/relationships/hyperlink" Target="https://www.globalcitizen.org/en/content/10-barriers-to-education-around-the-world-2/" TargetMode="External"/><Relationship Id="rId2" Type="http://schemas.openxmlformats.org/officeDocument/2006/relationships/hyperlink" Target="https://www.sos-usa.org/about-us/where-we-work/africa/hunger-in-africa" TargetMode="External"/><Relationship Id="rId1" Type="http://schemas.openxmlformats.org/officeDocument/2006/relationships/slideLayout" Target="../slideLayouts/slideLayout2.xml"/><Relationship Id="rId6" Type="http://schemas.openxmlformats.org/officeDocument/2006/relationships/hyperlink" Target="https://www.who.int/hiv/en/" TargetMode="External"/><Relationship Id="rId5" Type="http://schemas.openxmlformats.org/officeDocument/2006/relationships/hyperlink" Target="https://www.actionagainsthunger.org/africa-hunger-relief-facts-charity-aid" TargetMode="External"/><Relationship Id="rId10" Type="http://schemas.openxmlformats.org/officeDocument/2006/relationships/hyperlink" Target="https://valentinammaka.net/facts-about-education-in-africa/" TargetMode="External"/><Relationship Id="rId4" Type="http://schemas.openxmlformats.org/officeDocument/2006/relationships/hyperlink" Target="https://www.worldhunger.org/africa-hunger-poverty-facts-2018/" TargetMode="External"/><Relationship Id="rId9" Type="http://schemas.openxmlformats.org/officeDocument/2006/relationships/hyperlink" Target="https://borgenproject.org/10-facts-about-education-in-afric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0E38-05D6-419E-B10B-78AE7D8A8166}"/>
              </a:ext>
            </a:extLst>
          </p:cNvPr>
          <p:cNvSpPr>
            <a:spLocks noGrp="1"/>
          </p:cNvSpPr>
          <p:nvPr>
            <p:ph type="ctrTitle"/>
          </p:nvPr>
        </p:nvSpPr>
        <p:spPr/>
        <p:txBody>
          <a:bodyPr/>
          <a:lstStyle/>
          <a:p>
            <a:r>
              <a:rPr lang="en-US" dirty="0"/>
              <a:t>Government Stability &amp; Standard of living</a:t>
            </a:r>
          </a:p>
        </p:txBody>
      </p:sp>
      <p:sp>
        <p:nvSpPr>
          <p:cNvPr id="3" name="Subtitle 2">
            <a:extLst>
              <a:ext uri="{FF2B5EF4-FFF2-40B4-BE49-F238E27FC236}">
                <a16:creationId xmlns:a16="http://schemas.microsoft.com/office/drawing/2014/main" id="{6FBB42B2-FE52-4B6A-A5E0-892B43824F95}"/>
              </a:ext>
            </a:extLst>
          </p:cNvPr>
          <p:cNvSpPr>
            <a:spLocks noGrp="1"/>
          </p:cNvSpPr>
          <p:nvPr>
            <p:ph type="subTitle" idx="1"/>
          </p:nvPr>
        </p:nvSpPr>
        <p:spPr>
          <a:xfrm>
            <a:off x="2113280" y="4352544"/>
            <a:ext cx="8138160" cy="1239894"/>
          </a:xfrm>
        </p:spPr>
        <p:txBody>
          <a:bodyPr>
            <a:normAutofit/>
          </a:bodyPr>
          <a:lstStyle/>
          <a:p>
            <a:r>
              <a:rPr lang="en-US" sz="3600" dirty="0"/>
              <a:t>Public Service Announcement Assignment</a:t>
            </a:r>
          </a:p>
        </p:txBody>
      </p:sp>
    </p:spTree>
    <p:extLst>
      <p:ext uri="{BB962C8B-B14F-4D97-AF65-F5344CB8AC3E}">
        <p14:creationId xmlns:p14="http://schemas.microsoft.com/office/powerpoint/2010/main" val="394585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554-98D6-4673-84FE-D1FF688CF886}"/>
              </a:ext>
            </a:extLst>
          </p:cNvPr>
          <p:cNvSpPr>
            <a:spLocks noGrp="1"/>
          </p:cNvSpPr>
          <p:nvPr>
            <p:ph type="title"/>
          </p:nvPr>
        </p:nvSpPr>
        <p:spPr/>
        <p:txBody>
          <a:bodyPr/>
          <a:lstStyle/>
          <a:p>
            <a:r>
              <a:rPr lang="en-US" dirty="0"/>
              <a:t>In other words….</a:t>
            </a:r>
          </a:p>
        </p:txBody>
      </p:sp>
      <p:sp>
        <p:nvSpPr>
          <p:cNvPr id="3" name="Content Placeholder 2">
            <a:extLst>
              <a:ext uri="{FF2B5EF4-FFF2-40B4-BE49-F238E27FC236}">
                <a16:creationId xmlns:a16="http://schemas.microsoft.com/office/drawing/2014/main" id="{DF4B5F39-033A-44D1-8254-D022764F5A43}"/>
              </a:ext>
            </a:extLst>
          </p:cNvPr>
          <p:cNvSpPr>
            <a:spLocks noGrp="1"/>
          </p:cNvSpPr>
          <p:nvPr>
            <p:ph idx="1"/>
          </p:nvPr>
        </p:nvSpPr>
        <p:spPr>
          <a:xfrm>
            <a:off x="1514475" y="2638044"/>
            <a:ext cx="9991725" cy="3101983"/>
          </a:xfrm>
        </p:spPr>
        <p:txBody>
          <a:bodyPr/>
          <a:lstStyle/>
          <a:p>
            <a:r>
              <a:rPr lang="en-US" sz="3600" dirty="0"/>
              <a:t>Stable governments = higher standard of living </a:t>
            </a:r>
            <a:r>
              <a:rPr lang="en-US" sz="3600" dirty="0">
                <a:sym typeface="Wingdings" panose="05000000000000000000" pitchFamily="2" charset="2"/>
              </a:rPr>
              <a:t></a:t>
            </a:r>
          </a:p>
          <a:p>
            <a:r>
              <a:rPr lang="en-US" sz="3600" dirty="0">
                <a:sym typeface="Wingdings" panose="05000000000000000000" pitchFamily="2" charset="2"/>
              </a:rPr>
              <a:t>Unstable governments = lower standard of living </a:t>
            </a:r>
            <a:endParaRPr lang="en-US" sz="3600" dirty="0"/>
          </a:p>
          <a:p>
            <a:endParaRPr lang="en-US" dirty="0"/>
          </a:p>
        </p:txBody>
      </p:sp>
    </p:spTree>
    <p:extLst>
      <p:ext uri="{BB962C8B-B14F-4D97-AF65-F5344CB8AC3E}">
        <p14:creationId xmlns:p14="http://schemas.microsoft.com/office/powerpoint/2010/main" val="412333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BB18-EC92-403B-94E8-00F06086B6DB}"/>
              </a:ext>
            </a:extLst>
          </p:cNvPr>
          <p:cNvSpPr>
            <a:spLocks noGrp="1"/>
          </p:cNvSpPr>
          <p:nvPr>
            <p:ph type="title"/>
          </p:nvPr>
        </p:nvSpPr>
        <p:spPr>
          <a:xfrm>
            <a:off x="2303055" y="354293"/>
            <a:ext cx="7729728" cy="1188720"/>
          </a:xfrm>
        </p:spPr>
        <p:txBody>
          <a:bodyPr>
            <a:normAutofit fontScale="90000"/>
          </a:bodyPr>
          <a:lstStyle/>
          <a:p>
            <a:r>
              <a:rPr lang="en-US" dirty="0"/>
              <a:t>Review:</a:t>
            </a:r>
            <a:br>
              <a:rPr lang="en-US" dirty="0"/>
            </a:br>
            <a:r>
              <a:rPr lang="en-US" dirty="0"/>
              <a:t>What makes government unstable?</a:t>
            </a:r>
          </a:p>
        </p:txBody>
      </p:sp>
      <p:sp>
        <p:nvSpPr>
          <p:cNvPr id="3" name="Content Placeholder 2">
            <a:extLst>
              <a:ext uri="{FF2B5EF4-FFF2-40B4-BE49-F238E27FC236}">
                <a16:creationId xmlns:a16="http://schemas.microsoft.com/office/drawing/2014/main" id="{938C5D88-CD4D-47AD-957B-968D30EF33E1}"/>
              </a:ext>
            </a:extLst>
          </p:cNvPr>
          <p:cNvSpPr>
            <a:spLocks noGrp="1"/>
          </p:cNvSpPr>
          <p:nvPr>
            <p:ph idx="1"/>
          </p:nvPr>
        </p:nvSpPr>
        <p:spPr>
          <a:xfrm>
            <a:off x="670560" y="1839074"/>
            <a:ext cx="10312400" cy="4643006"/>
          </a:xfrm>
        </p:spPr>
        <p:txBody>
          <a:bodyPr>
            <a:normAutofit/>
          </a:bodyPr>
          <a:lstStyle/>
          <a:p>
            <a:r>
              <a:rPr lang="en-US" sz="2800" b="1" dirty="0"/>
              <a:t>Famine-</a:t>
            </a:r>
            <a:r>
              <a:rPr lang="en-US" sz="2800" dirty="0"/>
              <a:t> not enough food which leads to mass starvation</a:t>
            </a:r>
          </a:p>
          <a:p>
            <a:r>
              <a:rPr lang="en-US" sz="2800" b="1" dirty="0"/>
              <a:t>Epidemics-</a:t>
            </a:r>
            <a:r>
              <a:rPr lang="en-US" sz="2800" dirty="0"/>
              <a:t> widespread diseases such as </a:t>
            </a:r>
            <a:r>
              <a:rPr lang="en-US" sz="2800" b="1" dirty="0"/>
              <a:t>HIV/AIDS </a:t>
            </a:r>
            <a:r>
              <a:rPr lang="en-US" sz="2800" dirty="0"/>
              <a:t>virus can prevent people from working, orphans children, and can lead to death. </a:t>
            </a:r>
          </a:p>
          <a:p>
            <a:r>
              <a:rPr lang="en-US" sz="2800" b="1" dirty="0"/>
              <a:t>Lack of Education- </a:t>
            </a:r>
            <a:r>
              <a:rPr lang="en-US" sz="2800" dirty="0"/>
              <a:t>low literacy rates lead to lower GDP which can lead to poverty (no money).  </a:t>
            </a:r>
          </a:p>
          <a:p>
            <a:r>
              <a:rPr lang="en-US" sz="2800" b="1" dirty="0"/>
              <a:t>War / Conflict- </a:t>
            </a:r>
            <a:r>
              <a:rPr lang="en-US" sz="2800" dirty="0"/>
              <a:t>daily life is disrupted, people must flee from homes as refugees or fight. </a:t>
            </a:r>
            <a:endParaRPr lang="en-US" sz="2800" b="1" dirty="0"/>
          </a:p>
        </p:txBody>
      </p:sp>
    </p:spTree>
    <p:extLst>
      <p:ext uri="{BB962C8B-B14F-4D97-AF65-F5344CB8AC3E}">
        <p14:creationId xmlns:p14="http://schemas.microsoft.com/office/powerpoint/2010/main" val="3508439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man, indoor&#10;&#10;Description automatically generated">
            <a:extLst>
              <a:ext uri="{FF2B5EF4-FFF2-40B4-BE49-F238E27FC236}">
                <a16:creationId xmlns:a16="http://schemas.microsoft.com/office/drawing/2014/main" id="{74A53015-1BDF-450F-BBF5-F8D3F1CBD903}"/>
              </a:ext>
            </a:extLst>
          </p:cNvPr>
          <p:cNvPicPr>
            <a:picLocks noChangeAspect="1"/>
          </p:cNvPicPr>
          <p:nvPr/>
        </p:nvPicPr>
        <p:blipFill>
          <a:blip r:embed="rId2"/>
          <a:stretch>
            <a:fillRect/>
          </a:stretch>
        </p:blipFill>
        <p:spPr>
          <a:xfrm>
            <a:off x="0" y="0"/>
            <a:ext cx="4383640" cy="4248150"/>
          </a:xfrm>
          <a:prstGeom prst="rect">
            <a:avLst/>
          </a:prstGeom>
        </p:spPr>
      </p:pic>
      <p:pic>
        <p:nvPicPr>
          <p:cNvPr id="8" name="Picture 7">
            <a:extLst>
              <a:ext uri="{FF2B5EF4-FFF2-40B4-BE49-F238E27FC236}">
                <a16:creationId xmlns:a16="http://schemas.microsoft.com/office/drawing/2014/main" id="{FEDC695C-E36F-4991-B606-809ECE09F2D1}"/>
              </a:ext>
            </a:extLst>
          </p:cNvPr>
          <p:cNvPicPr>
            <a:picLocks noChangeAspect="1"/>
          </p:cNvPicPr>
          <p:nvPr/>
        </p:nvPicPr>
        <p:blipFill>
          <a:blip r:embed="rId3"/>
          <a:stretch>
            <a:fillRect/>
          </a:stretch>
        </p:blipFill>
        <p:spPr>
          <a:xfrm>
            <a:off x="5743575" y="3236360"/>
            <a:ext cx="6448425" cy="3621640"/>
          </a:xfrm>
          <a:prstGeom prst="rect">
            <a:avLst/>
          </a:prstGeom>
        </p:spPr>
      </p:pic>
      <p:pic>
        <p:nvPicPr>
          <p:cNvPr id="10" name="Picture 9" descr="A group of people wearing military uniforms&#10;&#10;Description automatically generated">
            <a:extLst>
              <a:ext uri="{FF2B5EF4-FFF2-40B4-BE49-F238E27FC236}">
                <a16:creationId xmlns:a16="http://schemas.microsoft.com/office/drawing/2014/main" id="{3562AA44-FC5F-48E3-A0AD-131C1C25073F}"/>
              </a:ext>
            </a:extLst>
          </p:cNvPr>
          <p:cNvPicPr>
            <a:picLocks noChangeAspect="1"/>
          </p:cNvPicPr>
          <p:nvPr/>
        </p:nvPicPr>
        <p:blipFill>
          <a:blip r:embed="rId4"/>
          <a:stretch>
            <a:fillRect/>
          </a:stretch>
        </p:blipFill>
        <p:spPr>
          <a:xfrm>
            <a:off x="0" y="3241494"/>
            <a:ext cx="5743575" cy="3698698"/>
          </a:xfrm>
          <a:prstGeom prst="rect">
            <a:avLst/>
          </a:prstGeom>
        </p:spPr>
      </p:pic>
      <p:pic>
        <p:nvPicPr>
          <p:cNvPr id="13" name="Picture 12">
            <a:extLst>
              <a:ext uri="{FF2B5EF4-FFF2-40B4-BE49-F238E27FC236}">
                <a16:creationId xmlns:a16="http://schemas.microsoft.com/office/drawing/2014/main" id="{DB039282-1CBA-4FFD-8F27-E639DAB3DFCC}"/>
              </a:ext>
            </a:extLst>
          </p:cNvPr>
          <p:cNvPicPr>
            <a:picLocks noChangeAspect="1"/>
          </p:cNvPicPr>
          <p:nvPr/>
        </p:nvPicPr>
        <p:blipFill>
          <a:blip r:embed="rId5"/>
          <a:stretch>
            <a:fillRect/>
          </a:stretch>
        </p:blipFill>
        <p:spPr>
          <a:xfrm>
            <a:off x="5743575" y="-15718"/>
            <a:ext cx="6524625" cy="3444718"/>
          </a:xfrm>
          <a:prstGeom prst="rect">
            <a:avLst/>
          </a:prstGeom>
        </p:spPr>
      </p:pic>
      <p:sp>
        <p:nvSpPr>
          <p:cNvPr id="14" name="TextBox 13">
            <a:extLst>
              <a:ext uri="{FF2B5EF4-FFF2-40B4-BE49-F238E27FC236}">
                <a16:creationId xmlns:a16="http://schemas.microsoft.com/office/drawing/2014/main" id="{25E93677-63DC-4C7B-B716-62AC357D5FCE}"/>
              </a:ext>
            </a:extLst>
          </p:cNvPr>
          <p:cNvSpPr txBox="1"/>
          <p:nvPr/>
        </p:nvSpPr>
        <p:spPr>
          <a:xfrm>
            <a:off x="4117769" y="2222657"/>
            <a:ext cx="2444956" cy="1200329"/>
          </a:xfrm>
          <a:prstGeom prst="rect">
            <a:avLst/>
          </a:prstGeom>
          <a:solidFill>
            <a:schemeClr val="tx1"/>
          </a:solidFill>
        </p:spPr>
        <p:txBody>
          <a:bodyPr wrap="square" rtlCol="0">
            <a:spAutoFit/>
          </a:bodyPr>
          <a:lstStyle/>
          <a:p>
            <a:r>
              <a:rPr lang="en-US" dirty="0">
                <a:solidFill>
                  <a:schemeClr val="bg1"/>
                </a:solidFill>
              </a:rPr>
              <a:t>Visual Examples </a:t>
            </a:r>
          </a:p>
          <a:p>
            <a:r>
              <a:rPr lang="en-US" dirty="0">
                <a:solidFill>
                  <a:schemeClr val="bg1"/>
                </a:solidFill>
              </a:rPr>
              <a:t>of Famine, War, </a:t>
            </a:r>
          </a:p>
          <a:p>
            <a:r>
              <a:rPr lang="en-US" dirty="0">
                <a:solidFill>
                  <a:schemeClr val="bg1"/>
                </a:solidFill>
              </a:rPr>
              <a:t>lack of infrastructure / schools, and  HIV/AIDS</a:t>
            </a:r>
          </a:p>
        </p:txBody>
      </p:sp>
    </p:spTree>
    <p:extLst>
      <p:ext uri="{BB962C8B-B14F-4D97-AF65-F5344CB8AC3E}">
        <p14:creationId xmlns:p14="http://schemas.microsoft.com/office/powerpoint/2010/main" val="397009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C902-61F8-46BE-AEA1-7A8B7F47DB82}"/>
              </a:ext>
            </a:extLst>
          </p:cNvPr>
          <p:cNvSpPr>
            <a:spLocks noGrp="1"/>
          </p:cNvSpPr>
          <p:nvPr>
            <p:ph type="title"/>
          </p:nvPr>
        </p:nvSpPr>
        <p:spPr/>
        <p:txBody>
          <a:bodyPr/>
          <a:lstStyle/>
          <a:p>
            <a:r>
              <a:rPr lang="en-US" dirty="0"/>
              <a:t>Your task</a:t>
            </a:r>
          </a:p>
        </p:txBody>
      </p:sp>
      <p:sp>
        <p:nvSpPr>
          <p:cNvPr id="3" name="Content Placeholder 2">
            <a:extLst>
              <a:ext uri="{FF2B5EF4-FFF2-40B4-BE49-F238E27FC236}">
                <a16:creationId xmlns:a16="http://schemas.microsoft.com/office/drawing/2014/main" id="{B1B7AB2E-505B-4776-947A-F53324FD31AF}"/>
              </a:ext>
            </a:extLst>
          </p:cNvPr>
          <p:cNvSpPr>
            <a:spLocks noGrp="1"/>
          </p:cNvSpPr>
          <p:nvPr>
            <p:ph idx="1"/>
          </p:nvPr>
        </p:nvSpPr>
        <p:spPr>
          <a:xfrm>
            <a:off x="508000" y="2638044"/>
            <a:ext cx="11186160" cy="3477006"/>
          </a:xfrm>
        </p:spPr>
        <p:txBody>
          <a:bodyPr>
            <a:normAutofit lnSpcReduction="10000"/>
          </a:bodyPr>
          <a:lstStyle/>
          <a:p>
            <a:r>
              <a:rPr lang="en-US" sz="4000" dirty="0"/>
              <a:t>Using the laptops, you will create a Public Service Announcement based on one of the reasons why governments can become unstable. A public service announcement is a message that raises awareness and aims to change public attitudes and behavior towards, a social issue.</a:t>
            </a:r>
          </a:p>
          <a:p>
            <a:endParaRPr lang="en-US" sz="2800" dirty="0"/>
          </a:p>
          <a:p>
            <a:endParaRPr lang="en-US" sz="2800" dirty="0"/>
          </a:p>
        </p:txBody>
      </p:sp>
    </p:spTree>
    <p:extLst>
      <p:ext uri="{BB962C8B-B14F-4D97-AF65-F5344CB8AC3E}">
        <p14:creationId xmlns:p14="http://schemas.microsoft.com/office/powerpoint/2010/main" val="144954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DE2A-A8F8-4BDF-A690-5CE0207DBC3C}"/>
              </a:ext>
            </a:extLst>
          </p:cNvPr>
          <p:cNvSpPr>
            <a:spLocks noGrp="1"/>
          </p:cNvSpPr>
          <p:nvPr>
            <p:ph type="title"/>
          </p:nvPr>
        </p:nvSpPr>
        <p:spPr/>
        <p:txBody>
          <a:bodyPr/>
          <a:lstStyle/>
          <a:p>
            <a:r>
              <a:rPr lang="en-US" dirty="0"/>
              <a:t>PSA examples </a:t>
            </a:r>
            <a:br>
              <a:rPr lang="en-US" dirty="0"/>
            </a:br>
            <a:endParaRPr lang="en-US" dirty="0"/>
          </a:p>
        </p:txBody>
      </p:sp>
      <p:sp>
        <p:nvSpPr>
          <p:cNvPr id="3" name="Content Placeholder 2">
            <a:extLst>
              <a:ext uri="{FF2B5EF4-FFF2-40B4-BE49-F238E27FC236}">
                <a16:creationId xmlns:a16="http://schemas.microsoft.com/office/drawing/2014/main" id="{583A4A4D-7AEC-4514-84F4-DAB872D197F8}"/>
              </a:ext>
            </a:extLst>
          </p:cNvPr>
          <p:cNvSpPr>
            <a:spLocks noGrp="1"/>
          </p:cNvSpPr>
          <p:nvPr>
            <p:ph idx="1"/>
          </p:nvPr>
        </p:nvSpPr>
        <p:spPr>
          <a:xfrm>
            <a:off x="438151" y="2638044"/>
            <a:ext cx="11306174" cy="4219956"/>
          </a:xfrm>
        </p:spPr>
        <p:txBody>
          <a:bodyPr>
            <a:normAutofit/>
          </a:bodyPr>
          <a:lstStyle/>
          <a:p>
            <a:pPr algn="ctr"/>
            <a:r>
              <a:rPr lang="en-US" b="1" dirty="0"/>
              <a:t>If time permits, we can take a look at some examples of PSAs</a:t>
            </a:r>
          </a:p>
          <a:p>
            <a:r>
              <a:rPr lang="en-US" dirty="0"/>
              <a:t>Anti-Smoking </a:t>
            </a:r>
          </a:p>
          <a:p>
            <a:r>
              <a:rPr lang="en-US" dirty="0"/>
              <a:t> </a:t>
            </a:r>
            <a:r>
              <a:rPr lang="en-US" dirty="0">
                <a:hlinkClick r:id="rId2"/>
              </a:rPr>
              <a:t>https://youtu.be/5zWB4dLYChM</a:t>
            </a:r>
            <a:br>
              <a:rPr lang="en-US" dirty="0"/>
            </a:br>
            <a:endParaRPr lang="en-US" dirty="0"/>
          </a:p>
          <a:p>
            <a:r>
              <a:rPr lang="en-US" dirty="0"/>
              <a:t>Anti-Pollution </a:t>
            </a:r>
          </a:p>
          <a:p>
            <a:r>
              <a:rPr lang="en-US" u="sng" dirty="0">
                <a:hlinkClick r:id="rId3"/>
              </a:rPr>
              <a:t>https://youtu.be/exEUZS6bH3w</a:t>
            </a:r>
            <a:r>
              <a:rPr lang="en-US" dirty="0">
                <a:hlinkClick r:id="rId3"/>
              </a:rPr>
              <a:t> </a:t>
            </a:r>
            <a:endParaRPr lang="en-US" dirty="0"/>
          </a:p>
          <a:p>
            <a:endParaRPr lang="en-US" dirty="0"/>
          </a:p>
          <a:p>
            <a:r>
              <a:rPr lang="en-US" dirty="0"/>
              <a:t>Drug addiction – “All American Girl” </a:t>
            </a:r>
          </a:p>
          <a:p>
            <a:r>
              <a:rPr lang="en-US" u="sng" dirty="0">
                <a:hlinkClick r:id="rId4"/>
              </a:rPr>
              <a:t>https://youtu.be/P-i6PlKdMug</a:t>
            </a:r>
            <a:endParaRPr lang="en-US" dirty="0"/>
          </a:p>
        </p:txBody>
      </p:sp>
    </p:spTree>
    <p:extLst>
      <p:ext uri="{BB962C8B-B14F-4D97-AF65-F5344CB8AC3E}">
        <p14:creationId xmlns:p14="http://schemas.microsoft.com/office/powerpoint/2010/main" val="104427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CE29D-2798-47C8-8407-FAA1BFCC5D15}"/>
              </a:ext>
            </a:extLst>
          </p:cNvPr>
          <p:cNvSpPr>
            <a:spLocks noGrp="1"/>
          </p:cNvSpPr>
          <p:nvPr>
            <p:ph type="title"/>
          </p:nvPr>
        </p:nvSpPr>
        <p:spPr>
          <a:xfrm>
            <a:off x="721360" y="0"/>
            <a:ext cx="10495280" cy="1097280"/>
          </a:xfrm>
        </p:spPr>
        <p:txBody>
          <a:bodyPr>
            <a:normAutofit fontScale="90000"/>
          </a:bodyPr>
          <a:lstStyle/>
          <a:p>
            <a:r>
              <a:rPr lang="en-US" dirty="0"/>
              <a:t>Research:</a:t>
            </a:r>
            <a:br>
              <a:rPr lang="en-US" dirty="0"/>
            </a:br>
            <a:r>
              <a:rPr lang="en-US" dirty="0"/>
              <a:t>go to the blog and you can find the following websites to assist with your research</a:t>
            </a:r>
          </a:p>
        </p:txBody>
      </p:sp>
      <p:sp>
        <p:nvSpPr>
          <p:cNvPr id="3" name="Content Placeholder 2">
            <a:extLst>
              <a:ext uri="{FF2B5EF4-FFF2-40B4-BE49-F238E27FC236}">
                <a16:creationId xmlns:a16="http://schemas.microsoft.com/office/drawing/2014/main" id="{7030FC04-B161-4BD2-8F49-BFBB19F78DEE}"/>
              </a:ext>
            </a:extLst>
          </p:cNvPr>
          <p:cNvSpPr>
            <a:spLocks noGrp="1"/>
          </p:cNvSpPr>
          <p:nvPr>
            <p:ph idx="1"/>
          </p:nvPr>
        </p:nvSpPr>
        <p:spPr>
          <a:xfrm>
            <a:off x="477520" y="1270000"/>
            <a:ext cx="11592560" cy="5324348"/>
          </a:xfrm>
        </p:spPr>
        <p:txBody>
          <a:bodyPr>
            <a:normAutofit fontScale="92500" lnSpcReduction="20000"/>
          </a:bodyPr>
          <a:lstStyle/>
          <a:p>
            <a:r>
              <a:rPr lang="en-US" dirty="0"/>
              <a:t>Famine:</a:t>
            </a:r>
          </a:p>
          <a:p>
            <a:r>
              <a:rPr lang="en-US" u="sng" dirty="0">
                <a:hlinkClick r:id="rId2"/>
              </a:rPr>
              <a:t>https://www.sos-usa.org/about-us/where-we-work/africa/hunger-in-africa</a:t>
            </a:r>
            <a:endParaRPr lang="en-US" dirty="0"/>
          </a:p>
          <a:p>
            <a:r>
              <a:rPr lang="en-US" u="sng" dirty="0">
                <a:hlinkClick r:id="rId3"/>
              </a:rPr>
              <a:t>https://www.worldvision.org/hunger-news-stories/africa-hunger-famine-facts</a:t>
            </a:r>
            <a:endParaRPr lang="en-US" dirty="0"/>
          </a:p>
          <a:p>
            <a:r>
              <a:rPr lang="en-US" u="sng" dirty="0">
                <a:hlinkClick r:id="rId4"/>
              </a:rPr>
              <a:t>https://www.worldhunger.org/africa-hunger-poverty-facts-2018/</a:t>
            </a:r>
            <a:endParaRPr lang="en-US" dirty="0"/>
          </a:p>
          <a:p>
            <a:r>
              <a:rPr lang="en-US" u="sng" dirty="0">
                <a:hlinkClick r:id="rId5"/>
              </a:rPr>
              <a:t>https://www.actionagainsthunger.org/africa-hunger-relief-facts-charity-aid</a:t>
            </a:r>
            <a:endParaRPr lang="en-US" dirty="0"/>
          </a:p>
          <a:p>
            <a:r>
              <a:rPr lang="en-US" dirty="0"/>
              <a:t> </a:t>
            </a:r>
          </a:p>
          <a:p>
            <a:r>
              <a:rPr lang="en-US" dirty="0"/>
              <a:t>HIV/AIDS:</a:t>
            </a:r>
          </a:p>
          <a:p>
            <a:r>
              <a:rPr lang="en-US" dirty="0"/>
              <a:t>World Health Organization – HIV/AIDS in Africa</a:t>
            </a:r>
          </a:p>
          <a:p>
            <a:r>
              <a:rPr lang="en-US" u="sng" dirty="0">
                <a:hlinkClick r:id="rId6"/>
              </a:rPr>
              <a:t>https://www.who.int/hiv/en/</a:t>
            </a:r>
            <a:endParaRPr lang="en-US" u="sng" dirty="0"/>
          </a:p>
          <a:p>
            <a:endParaRPr lang="en-US" dirty="0"/>
          </a:p>
          <a:p>
            <a:r>
              <a:rPr lang="en-US" dirty="0"/>
              <a:t>Obstacles to Education:</a:t>
            </a:r>
          </a:p>
          <a:p>
            <a:r>
              <a:rPr lang="en-US" u="sng" dirty="0">
                <a:hlinkClick r:id="rId7"/>
              </a:rPr>
              <a:t>https://www.globalcitizen.org/en/content/10-barriers-to-education-around-the-world-2/</a:t>
            </a:r>
            <a:endParaRPr lang="en-US" dirty="0"/>
          </a:p>
          <a:p>
            <a:r>
              <a:rPr lang="en-US" u="sng" dirty="0">
                <a:hlinkClick r:id="rId8"/>
              </a:rPr>
              <a:t>https://www.habitatforhumanity.org.uk/blog/2017/04/poverty-and-education-east-africa/</a:t>
            </a:r>
            <a:endParaRPr lang="en-US" dirty="0"/>
          </a:p>
          <a:p>
            <a:r>
              <a:rPr lang="en-US" u="sng" dirty="0">
                <a:hlinkClick r:id="rId9"/>
              </a:rPr>
              <a:t>https://borgenproject.org/10-facts-about-education-in-africa/</a:t>
            </a:r>
            <a:endParaRPr lang="en-US" dirty="0"/>
          </a:p>
          <a:p>
            <a:r>
              <a:rPr lang="en-US" u="sng" dirty="0">
                <a:hlinkClick r:id="rId10"/>
              </a:rPr>
              <a:t>https://valentinammaka.net/facts-about-education-in-africa/</a:t>
            </a:r>
            <a:endParaRPr lang="en-US" dirty="0"/>
          </a:p>
          <a:p>
            <a:endParaRPr lang="en-US" dirty="0"/>
          </a:p>
        </p:txBody>
      </p:sp>
    </p:spTree>
    <p:extLst>
      <p:ext uri="{BB962C8B-B14F-4D97-AF65-F5344CB8AC3E}">
        <p14:creationId xmlns:p14="http://schemas.microsoft.com/office/powerpoint/2010/main" val="40084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61A3-681F-4B05-AD25-D6E0A83483A9}"/>
              </a:ext>
            </a:extLst>
          </p:cNvPr>
          <p:cNvSpPr>
            <a:spLocks noGrp="1"/>
          </p:cNvSpPr>
          <p:nvPr>
            <p:ph type="title"/>
          </p:nvPr>
        </p:nvSpPr>
        <p:spPr>
          <a:xfrm>
            <a:off x="942975" y="104775"/>
            <a:ext cx="10563225" cy="1006983"/>
          </a:xfrm>
        </p:spPr>
        <p:txBody>
          <a:bodyPr>
            <a:normAutofit fontScale="90000"/>
          </a:bodyPr>
          <a:lstStyle/>
          <a:p>
            <a:r>
              <a:rPr lang="en-US" dirty="0"/>
              <a:t>Directions :</a:t>
            </a:r>
            <a:br>
              <a:rPr lang="en-US" dirty="0"/>
            </a:br>
            <a:r>
              <a:rPr lang="en-US" dirty="0"/>
              <a:t>Create a </a:t>
            </a:r>
            <a:r>
              <a:rPr lang="en-US" dirty="0" err="1"/>
              <a:t>Powerpoint</a:t>
            </a:r>
            <a:r>
              <a:rPr lang="en-US" dirty="0"/>
              <a:t> following the format below</a:t>
            </a:r>
          </a:p>
        </p:txBody>
      </p:sp>
      <p:sp>
        <p:nvSpPr>
          <p:cNvPr id="3" name="Content Placeholder 2">
            <a:extLst>
              <a:ext uri="{FF2B5EF4-FFF2-40B4-BE49-F238E27FC236}">
                <a16:creationId xmlns:a16="http://schemas.microsoft.com/office/drawing/2014/main" id="{9B1B7C84-8FB6-4C31-8A5C-050C524DDFEF}"/>
              </a:ext>
            </a:extLst>
          </p:cNvPr>
          <p:cNvSpPr>
            <a:spLocks noGrp="1"/>
          </p:cNvSpPr>
          <p:nvPr>
            <p:ph idx="1"/>
          </p:nvPr>
        </p:nvSpPr>
        <p:spPr>
          <a:xfrm>
            <a:off x="361950" y="1247775"/>
            <a:ext cx="11334750" cy="5505450"/>
          </a:xfrm>
        </p:spPr>
        <p:txBody>
          <a:bodyPr>
            <a:normAutofit/>
          </a:bodyPr>
          <a:lstStyle/>
          <a:p>
            <a:r>
              <a:rPr lang="en-US" sz="2400" dirty="0"/>
              <a:t>Slide 1: Define government instability in one sentence.  </a:t>
            </a:r>
          </a:p>
          <a:p>
            <a:r>
              <a:rPr lang="en-US" sz="2400" dirty="0"/>
              <a:t>Slide 2: State the problem your group has selected in one complete sentence. </a:t>
            </a:r>
          </a:p>
          <a:p>
            <a:r>
              <a:rPr lang="en-US" sz="2400" dirty="0"/>
              <a:t>Slide 3:  Name a specific country that is affected by the problem. Include a picture of this country on a map.</a:t>
            </a:r>
          </a:p>
          <a:p>
            <a:r>
              <a:rPr lang="en-US" sz="2400" dirty="0"/>
              <a:t>Slide 4: State why the country is affected by the problem. In other words, how is the standard of living affected by this problem?</a:t>
            </a:r>
          </a:p>
          <a:p>
            <a:r>
              <a:rPr lang="en-US" sz="2400" dirty="0"/>
              <a:t>Slide 5: Offer statistics (numbers, percentages, data, etc.)</a:t>
            </a:r>
          </a:p>
          <a:p>
            <a:r>
              <a:rPr lang="en-US" sz="2400" dirty="0"/>
              <a:t>Slide 6: Include at least 3 images of the problem. </a:t>
            </a:r>
          </a:p>
          <a:p>
            <a:r>
              <a:rPr lang="en-US" sz="2400" dirty="0"/>
              <a:t>Slide 7:  State some possible solutions to this problem.  </a:t>
            </a:r>
          </a:p>
          <a:p>
            <a:r>
              <a:rPr lang="en-US" sz="2400" dirty="0"/>
              <a:t>Slide 8: A call to action. Include a statement or a slogan to encourage those to take up action and get involved to help stop the problem. </a:t>
            </a:r>
          </a:p>
          <a:p>
            <a:r>
              <a:rPr lang="en-US" sz="2400" dirty="0"/>
              <a:t>Slide 9 : Citations. Include websites used. Copy and paste the URLs into the slide</a:t>
            </a:r>
          </a:p>
          <a:p>
            <a:endParaRPr lang="en-US" dirty="0"/>
          </a:p>
        </p:txBody>
      </p:sp>
    </p:spTree>
    <p:extLst>
      <p:ext uri="{BB962C8B-B14F-4D97-AF65-F5344CB8AC3E}">
        <p14:creationId xmlns:p14="http://schemas.microsoft.com/office/powerpoint/2010/main" val="212241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D2F6-7542-4440-BC81-481E57B1D8C7}"/>
              </a:ext>
            </a:extLst>
          </p:cNvPr>
          <p:cNvSpPr>
            <a:spLocks noGrp="1"/>
          </p:cNvSpPr>
          <p:nvPr>
            <p:ph type="title"/>
          </p:nvPr>
        </p:nvSpPr>
        <p:spPr>
          <a:xfrm>
            <a:off x="1209675" y="193167"/>
            <a:ext cx="10010775" cy="1188720"/>
          </a:xfrm>
        </p:spPr>
        <p:txBody>
          <a:bodyPr>
            <a:normAutofit fontScale="90000"/>
          </a:bodyPr>
          <a:lstStyle/>
          <a:p>
            <a:r>
              <a:rPr lang="en-US" dirty="0"/>
              <a:t>Don’t forget!</a:t>
            </a:r>
            <a:br>
              <a:rPr lang="en-US" dirty="0"/>
            </a:br>
            <a:r>
              <a:rPr lang="en-US" dirty="0"/>
              <a:t>You will be graded on participation by your peers</a:t>
            </a:r>
          </a:p>
        </p:txBody>
      </p:sp>
      <p:pic>
        <p:nvPicPr>
          <p:cNvPr id="4" name="Picture 3">
            <a:extLst>
              <a:ext uri="{FF2B5EF4-FFF2-40B4-BE49-F238E27FC236}">
                <a16:creationId xmlns:a16="http://schemas.microsoft.com/office/drawing/2014/main" id="{9814BF14-00BC-41F7-8C8C-892E3786142E}"/>
              </a:ext>
            </a:extLst>
          </p:cNvPr>
          <p:cNvPicPr>
            <a:picLocks noChangeAspect="1"/>
          </p:cNvPicPr>
          <p:nvPr/>
        </p:nvPicPr>
        <p:blipFill>
          <a:blip r:embed="rId2"/>
          <a:stretch>
            <a:fillRect/>
          </a:stretch>
        </p:blipFill>
        <p:spPr>
          <a:xfrm>
            <a:off x="626724" y="2247899"/>
            <a:ext cx="10972800" cy="3700837"/>
          </a:xfrm>
          <a:prstGeom prst="rect">
            <a:avLst/>
          </a:prstGeom>
        </p:spPr>
      </p:pic>
    </p:spTree>
    <p:extLst>
      <p:ext uri="{BB962C8B-B14F-4D97-AF65-F5344CB8AC3E}">
        <p14:creationId xmlns:p14="http://schemas.microsoft.com/office/powerpoint/2010/main" val="43432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C574-1A44-433B-BA81-873A7E41271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AF1D406-1237-43F3-B006-C7D060FC43A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7195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3BE4-9324-46A0-8D7B-A0044C035937}"/>
              </a:ext>
            </a:extLst>
          </p:cNvPr>
          <p:cNvSpPr>
            <a:spLocks noGrp="1"/>
          </p:cNvSpPr>
          <p:nvPr>
            <p:ph type="title"/>
          </p:nvPr>
        </p:nvSpPr>
        <p:spPr>
          <a:xfrm>
            <a:off x="77083" y="185602"/>
            <a:ext cx="5042967" cy="1188720"/>
          </a:xfrm>
        </p:spPr>
        <p:txBody>
          <a:bodyPr/>
          <a:lstStyle/>
          <a:p>
            <a:r>
              <a:rPr lang="en-US" dirty="0"/>
              <a:t>Make sure you have the following notes: </a:t>
            </a:r>
          </a:p>
        </p:txBody>
      </p:sp>
      <p:sp>
        <p:nvSpPr>
          <p:cNvPr id="3" name="Content Placeholder 2">
            <a:extLst>
              <a:ext uri="{FF2B5EF4-FFF2-40B4-BE49-F238E27FC236}">
                <a16:creationId xmlns:a16="http://schemas.microsoft.com/office/drawing/2014/main" id="{3338BDA8-9DB3-4EB9-9EF7-1EAFE38438C0}"/>
              </a:ext>
            </a:extLst>
          </p:cNvPr>
          <p:cNvSpPr>
            <a:spLocks noGrp="1"/>
          </p:cNvSpPr>
          <p:nvPr>
            <p:ph idx="1"/>
          </p:nvPr>
        </p:nvSpPr>
        <p:spPr>
          <a:xfrm>
            <a:off x="1154132" y="5814308"/>
            <a:ext cx="2404152" cy="489330"/>
          </a:xfrm>
        </p:spPr>
        <p:txBody>
          <a:bodyPr>
            <a:normAutofit/>
          </a:bodyPr>
          <a:lstStyle/>
          <a:p>
            <a:pPr marL="0" indent="0">
              <a:buNone/>
            </a:pPr>
            <a:r>
              <a:rPr lang="en-US" dirty="0"/>
              <a:t>1. Reading &amp; Questions:</a:t>
            </a:r>
          </a:p>
        </p:txBody>
      </p:sp>
      <p:pic>
        <p:nvPicPr>
          <p:cNvPr id="4" name="Picture 3">
            <a:extLst>
              <a:ext uri="{FF2B5EF4-FFF2-40B4-BE49-F238E27FC236}">
                <a16:creationId xmlns:a16="http://schemas.microsoft.com/office/drawing/2014/main" id="{178196D7-CFC2-4103-AA02-9E38712CC9B9}"/>
              </a:ext>
            </a:extLst>
          </p:cNvPr>
          <p:cNvPicPr>
            <a:picLocks noChangeAspect="1"/>
          </p:cNvPicPr>
          <p:nvPr/>
        </p:nvPicPr>
        <p:blipFill>
          <a:blip r:embed="rId2"/>
          <a:stretch>
            <a:fillRect/>
          </a:stretch>
        </p:blipFill>
        <p:spPr>
          <a:xfrm>
            <a:off x="0" y="1772358"/>
            <a:ext cx="5197134" cy="3313283"/>
          </a:xfrm>
          <a:prstGeom prst="rect">
            <a:avLst/>
          </a:prstGeom>
        </p:spPr>
      </p:pic>
      <p:pic>
        <p:nvPicPr>
          <p:cNvPr id="5" name="Picture 4">
            <a:extLst>
              <a:ext uri="{FF2B5EF4-FFF2-40B4-BE49-F238E27FC236}">
                <a16:creationId xmlns:a16="http://schemas.microsoft.com/office/drawing/2014/main" id="{0C40F4F2-7357-420A-80E6-AA1DCB9AB640}"/>
              </a:ext>
            </a:extLst>
          </p:cNvPr>
          <p:cNvPicPr>
            <a:picLocks noChangeAspect="1"/>
          </p:cNvPicPr>
          <p:nvPr/>
        </p:nvPicPr>
        <p:blipFill>
          <a:blip r:embed="rId3"/>
          <a:stretch>
            <a:fillRect/>
          </a:stretch>
        </p:blipFill>
        <p:spPr>
          <a:xfrm>
            <a:off x="8735794" y="236326"/>
            <a:ext cx="2619404" cy="3192674"/>
          </a:xfrm>
          <a:prstGeom prst="rect">
            <a:avLst/>
          </a:prstGeom>
        </p:spPr>
      </p:pic>
      <p:pic>
        <p:nvPicPr>
          <p:cNvPr id="6" name="Picture 5">
            <a:extLst>
              <a:ext uri="{FF2B5EF4-FFF2-40B4-BE49-F238E27FC236}">
                <a16:creationId xmlns:a16="http://schemas.microsoft.com/office/drawing/2014/main" id="{D9FAF4F7-6E4B-4A19-85CA-7AB1AF499104}"/>
              </a:ext>
            </a:extLst>
          </p:cNvPr>
          <p:cNvPicPr>
            <a:picLocks noChangeAspect="1"/>
          </p:cNvPicPr>
          <p:nvPr/>
        </p:nvPicPr>
        <p:blipFill>
          <a:blip r:embed="rId4"/>
          <a:stretch>
            <a:fillRect/>
          </a:stretch>
        </p:blipFill>
        <p:spPr>
          <a:xfrm>
            <a:off x="5474708" y="185602"/>
            <a:ext cx="2590506" cy="3225657"/>
          </a:xfrm>
          <a:prstGeom prst="rect">
            <a:avLst/>
          </a:prstGeom>
        </p:spPr>
      </p:pic>
      <p:pic>
        <p:nvPicPr>
          <p:cNvPr id="7" name="Picture 6">
            <a:extLst>
              <a:ext uri="{FF2B5EF4-FFF2-40B4-BE49-F238E27FC236}">
                <a16:creationId xmlns:a16="http://schemas.microsoft.com/office/drawing/2014/main" id="{2F905657-C83E-478F-929B-172BF14F0203}"/>
              </a:ext>
            </a:extLst>
          </p:cNvPr>
          <p:cNvPicPr>
            <a:picLocks noChangeAspect="1"/>
          </p:cNvPicPr>
          <p:nvPr/>
        </p:nvPicPr>
        <p:blipFill>
          <a:blip r:embed="rId5"/>
          <a:stretch>
            <a:fillRect/>
          </a:stretch>
        </p:blipFill>
        <p:spPr>
          <a:xfrm>
            <a:off x="7880508" y="4441424"/>
            <a:ext cx="4234409" cy="2416576"/>
          </a:xfrm>
          <a:prstGeom prst="rect">
            <a:avLst/>
          </a:prstGeom>
        </p:spPr>
      </p:pic>
      <p:sp>
        <p:nvSpPr>
          <p:cNvPr id="8" name="TextBox 7">
            <a:extLst>
              <a:ext uri="{FF2B5EF4-FFF2-40B4-BE49-F238E27FC236}">
                <a16:creationId xmlns:a16="http://schemas.microsoft.com/office/drawing/2014/main" id="{DC737D56-3E71-41D9-A625-396545BA6FEB}"/>
              </a:ext>
            </a:extLst>
          </p:cNvPr>
          <p:cNvSpPr txBox="1"/>
          <p:nvPr/>
        </p:nvSpPr>
        <p:spPr>
          <a:xfrm>
            <a:off x="5609690" y="3565133"/>
            <a:ext cx="2455524" cy="646331"/>
          </a:xfrm>
          <a:prstGeom prst="rect">
            <a:avLst/>
          </a:prstGeom>
          <a:noFill/>
        </p:spPr>
        <p:txBody>
          <a:bodyPr wrap="square" rtlCol="0">
            <a:spAutoFit/>
          </a:bodyPr>
          <a:lstStyle/>
          <a:p>
            <a:pPr algn="ctr"/>
            <a:r>
              <a:rPr lang="en-US" dirty="0"/>
              <a:t>2. Government Instability Notes</a:t>
            </a:r>
          </a:p>
        </p:txBody>
      </p:sp>
      <p:sp>
        <p:nvSpPr>
          <p:cNvPr id="9" name="TextBox 8">
            <a:extLst>
              <a:ext uri="{FF2B5EF4-FFF2-40B4-BE49-F238E27FC236}">
                <a16:creationId xmlns:a16="http://schemas.microsoft.com/office/drawing/2014/main" id="{C0015CFA-70E8-43D6-8784-E7CFA44DF69B}"/>
              </a:ext>
            </a:extLst>
          </p:cNvPr>
          <p:cNvSpPr txBox="1"/>
          <p:nvPr/>
        </p:nvSpPr>
        <p:spPr>
          <a:xfrm>
            <a:off x="5527750" y="5934306"/>
            <a:ext cx="2619404" cy="369332"/>
          </a:xfrm>
          <a:prstGeom prst="rect">
            <a:avLst/>
          </a:prstGeom>
          <a:noFill/>
        </p:spPr>
        <p:txBody>
          <a:bodyPr wrap="square" rtlCol="0">
            <a:spAutoFit/>
          </a:bodyPr>
          <a:lstStyle/>
          <a:p>
            <a:r>
              <a:rPr lang="en-US" dirty="0"/>
              <a:t>3. Famine Notes</a:t>
            </a:r>
          </a:p>
        </p:txBody>
      </p:sp>
      <p:sp>
        <p:nvSpPr>
          <p:cNvPr id="10" name="TextBox 9">
            <a:extLst>
              <a:ext uri="{FF2B5EF4-FFF2-40B4-BE49-F238E27FC236}">
                <a16:creationId xmlns:a16="http://schemas.microsoft.com/office/drawing/2014/main" id="{2AD0CD58-3E31-4B79-9BA5-C922EB576333}"/>
              </a:ext>
            </a:extLst>
          </p:cNvPr>
          <p:cNvSpPr txBox="1"/>
          <p:nvPr/>
        </p:nvSpPr>
        <p:spPr>
          <a:xfrm>
            <a:off x="9010650" y="3565133"/>
            <a:ext cx="2455524" cy="646331"/>
          </a:xfrm>
          <a:prstGeom prst="rect">
            <a:avLst/>
          </a:prstGeom>
          <a:noFill/>
        </p:spPr>
        <p:txBody>
          <a:bodyPr wrap="square" rtlCol="0">
            <a:spAutoFit/>
          </a:bodyPr>
          <a:lstStyle/>
          <a:p>
            <a:pPr algn="ctr"/>
            <a:r>
              <a:rPr lang="en-US" dirty="0"/>
              <a:t>4. Obstacles to Education</a:t>
            </a:r>
          </a:p>
        </p:txBody>
      </p:sp>
    </p:spTree>
    <p:extLst>
      <p:ext uri="{BB962C8B-B14F-4D97-AF65-F5344CB8AC3E}">
        <p14:creationId xmlns:p14="http://schemas.microsoft.com/office/powerpoint/2010/main" val="286637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79EF1-3A7E-4344-8E22-B49A91BC76A8}"/>
              </a:ext>
            </a:extLst>
          </p:cNvPr>
          <p:cNvSpPr>
            <a:spLocks noGrp="1"/>
          </p:cNvSpPr>
          <p:nvPr>
            <p:ph type="title"/>
          </p:nvPr>
        </p:nvSpPr>
        <p:spPr/>
        <p:txBody>
          <a:bodyPr/>
          <a:lstStyle/>
          <a:p>
            <a:r>
              <a:rPr lang="en-US" dirty="0"/>
              <a:t>Review:</a:t>
            </a:r>
            <a:br>
              <a:rPr lang="en-US" dirty="0"/>
            </a:br>
            <a:r>
              <a:rPr lang="en-US" dirty="0"/>
              <a:t>What is Government instability?</a:t>
            </a:r>
          </a:p>
        </p:txBody>
      </p:sp>
      <p:sp>
        <p:nvSpPr>
          <p:cNvPr id="3" name="Content Placeholder 2">
            <a:extLst>
              <a:ext uri="{FF2B5EF4-FFF2-40B4-BE49-F238E27FC236}">
                <a16:creationId xmlns:a16="http://schemas.microsoft.com/office/drawing/2014/main" id="{67E64FAF-F946-484B-8E8D-25B4BA7C84D6}"/>
              </a:ext>
            </a:extLst>
          </p:cNvPr>
          <p:cNvSpPr>
            <a:spLocks noGrp="1"/>
          </p:cNvSpPr>
          <p:nvPr>
            <p:ph idx="1"/>
          </p:nvPr>
        </p:nvSpPr>
        <p:spPr>
          <a:xfrm>
            <a:off x="975360" y="2638044"/>
            <a:ext cx="10149840" cy="3670289"/>
          </a:xfrm>
        </p:spPr>
        <p:txBody>
          <a:bodyPr>
            <a:normAutofit lnSpcReduction="10000"/>
          </a:bodyPr>
          <a:lstStyle/>
          <a:p>
            <a:r>
              <a:rPr lang="en-US" sz="4000" dirty="0"/>
              <a:t>Instability is when a government does not have the money, time, or focus to invest in its people.  It can produce disastrous results.  </a:t>
            </a:r>
          </a:p>
          <a:p>
            <a:r>
              <a:rPr lang="en-US" sz="4000" dirty="0"/>
              <a:t>The next slides show how unstable governments can become overwhelmed by different scenarios</a:t>
            </a:r>
          </a:p>
          <a:p>
            <a:endParaRPr lang="en-US" sz="4000" dirty="0"/>
          </a:p>
        </p:txBody>
      </p:sp>
    </p:spTree>
    <p:extLst>
      <p:ext uri="{BB962C8B-B14F-4D97-AF65-F5344CB8AC3E}">
        <p14:creationId xmlns:p14="http://schemas.microsoft.com/office/powerpoint/2010/main" val="213046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AC98E-0748-4CC1-A0E9-85BC29247D22}"/>
              </a:ext>
            </a:extLst>
          </p:cNvPr>
          <p:cNvPicPr>
            <a:picLocks noChangeAspect="1"/>
          </p:cNvPicPr>
          <p:nvPr/>
        </p:nvPicPr>
        <p:blipFill rotWithShape="1">
          <a:blip r:embed="rId2"/>
          <a:srcRect t="14773"/>
          <a:stretch/>
        </p:blipFill>
        <p:spPr>
          <a:xfrm>
            <a:off x="20" y="10"/>
            <a:ext cx="12191980" cy="6857990"/>
          </a:xfrm>
          <a:prstGeom prst="rect">
            <a:avLst/>
          </a:prstGeom>
        </p:spPr>
      </p:pic>
    </p:spTree>
    <p:extLst>
      <p:ext uri="{BB962C8B-B14F-4D97-AF65-F5344CB8AC3E}">
        <p14:creationId xmlns:p14="http://schemas.microsoft.com/office/powerpoint/2010/main" val="393392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BFB080-CEB4-4C42-BED0-418E90D23A56}"/>
              </a:ext>
            </a:extLst>
          </p:cNvPr>
          <p:cNvPicPr>
            <a:picLocks noChangeAspect="1"/>
          </p:cNvPicPr>
          <p:nvPr/>
        </p:nvPicPr>
        <p:blipFill rotWithShape="1">
          <a:blip r:embed="rId2"/>
          <a:srcRect t="19355"/>
          <a:stretch/>
        </p:blipFill>
        <p:spPr>
          <a:xfrm>
            <a:off x="20" y="10"/>
            <a:ext cx="12191980" cy="6857990"/>
          </a:xfrm>
          <a:prstGeom prst="rect">
            <a:avLst/>
          </a:prstGeom>
        </p:spPr>
      </p:pic>
    </p:spTree>
    <p:extLst>
      <p:ext uri="{BB962C8B-B14F-4D97-AF65-F5344CB8AC3E}">
        <p14:creationId xmlns:p14="http://schemas.microsoft.com/office/powerpoint/2010/main" val="314056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4A739-8E02-4913-A73B-66B88212286C}"/>
              </a:ext>
            </a:extLst>
          </p:cNvPr>
          <p:cNvPicPr>
            <a:picLocks noChangeAspect="1"/>
          </p:cNvPicPr>
          <p:nvPr/>
        </p:nvPicPr>
        <p:blipFill rotWithShape="1">
          <a:blip r:embed="rId2"/>
          <a:srcRect b="14449"/>
          <a:stretch/>
        </p:blipFill>
        <p:spPr>
          <a:xfrm>
            <a:off x="20" y="10"/>
            <a:ext cx="12191980" cy="6857990"/>
          </a:xfrm>
          <a:prstGeom prst="rect">
            <a:avLst/>
          </a:prstGeom>
        </p:spPr>
      </p:pic>
    </p:spTree>
    <p:extLst>
      <p:ext uri="{BB962C8B-B14F-4D97-AF65-F5344CB8AC3E}">
        <p14:creationId xmlns:p14="http://schemas.microsoft.com/office/powerpoint/2010/main" val="948455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4C187E-E181-428F-8C54-8A9C48EC0AD9}"/>
              </a:ext>
            </a:extLst>
          </p:cNvPr>
          <p:cNvPicPr>
            <a:picLocks noChangeAspect="1"/>
          </p:cNvPicPr>
          <p:nvPr/>
        </p:nvPicPr>
        <p:blipFill>
          <a:blip r:embed="rId2"/>
          <a:stretch>
            <a:fillRect/>
          </a:stretch>
        </p:blipFill>
        <p:spPr>
          <a:xfrm>
            <a:off x="2866490" y="0"/>
            <a:ext cx="6791217" cy="6712382"/>
          </a:xfrm>
          <a:prstGeom prst="rect">
            <a:avLst/>
          </a:prstGeom>
        </p:spPr>
      </p:pic>
    </p:spTree>
    <p:extLst>
      <p:ext uri="{BB962C8B-B14F-4D97-AF65-F5344CB8AC3E}">
        <p14:creationId xmlns:p14="http://schemas.microsoft.com/office/powerpoint/2010/main" val="19889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FCD0-F3B7-467C-B18C-5E3D70489F45}"/>
              </a:ext>
            </a:extLst>
          </p:cNvPr>
          <p:cNvSpPr>
            <a:spLocks noGrp="1"/>
          </p:cNvSpPr>
          <p:nvPr>
            <p:ph type="title"/>
          </p:nvPr>
        </p:nvSpPr>
        <p:spPr/>
        <p:txBody>
          <a:bodyPr/>
          <a:lstStyle/>
          <a:p>
            <a:r>
              <a:rPr lang="en-US" dirty="0"/>
              <a:t>Review:</a:t>
            </a:r>
            <a:br>
              <a:rPr lang="en-US" dirty="0"/>
            </a:br>
            <a:r>
              <a:rPr lang="en-US" dirty="0"/>
              <a:t>What is Standard of living?</a:t>
            </a:r>
          </a:p>
        </p:txBody>
      </p:sp>
      <p:sp>
        <p:nvSpPr>
          <p:cNvPr id="3" name="Content Placeholder 2">
            <a:extLst>
              <a:ext uri="{FF2B5EF4-FFF2-40B4-BE49-F238E27FC236}">
                <a16:creationId xmlns:a16="http://schemas.microsoft.com/office/drawing/2014/main" id="{1FBBCBFC-BF3A-431D-94C1-52A95A173F52}"/>
              </a:ext>
            </a:extLst>
          </p:cNvPr>
          <p:cNvSpPr>
            <a:spLocks noGrp="1"/>
          </p:cNvSpPr>
          <p:nvPr>
            <p:ph idx="1"/>
          </p:nvPr>
        </p:nvSpPr>
        <p:spPr>
          <a:xfrm>
            <a:off x="853440" y="2638044"/>
            <a:ext cx="10129520" cy="4037076"/>
          </a:xfrm>
        </p:spPr>
        <p:txBody>
          <a:bodyPr>
            <a:normAutofit/>
          </a:bodyPr>
          <a:lstStyle/>
          <a:p>
            <a:r>
              <a:rPr lang="en-US" sz="3200" dirty="0"/>
              <a:t>A standard of living is the level of </a:t>
            </a:r>
            <a:r>
              <a:rPr lang="en-US" sz="3200" u="sng" dirty="0"/>
              <a:t>wealth</a:t>
            </a:r>
            <a:r>
              <a:rPr lang="en-US" sz="3200" dirty="0"/>
              <a:t>, </a:t>
            </a:r>
            <a:r>
              <a:rPr lang="en-US" sz="3200" u="sng" dirty="0"/>
              <a:t>comfort,</a:t>
            </a:r>
            <a:r>
              <a:rPr lang="en-US" sz="3200" dirty="0"/>
              <a:t> </a:t>
            </a:r>
            <a:r>
              <a:rPr lang="en-US" sz="3200" u="sng" dirty="0"/>
              <a:t>material goods</a:t>
            </a:r>
            <a:r>
              <a:rPr lang="en-US" sz="3200" dirty="0"/>
              <a:t>, and n</a:t>
            </a:r>
            <a:r>
              <a:rPr lang="en-US" sz="3200" u="sng" dirty="0"/>
              <a:t>ecessities</a:t>
            </a:r>
            <a:r>
              <a:rPr lang="en-US" sz="3200" dirty="0"/>
              <a:t> available to people. </a:t>
            </a:r>
          </a:p>
          <a:p>
            <a:r>
              <a:rPr lang="en-US" sz="3200" dirty="0"/>
              <a:t>The standard of living is closely related to quality of life, which can also include factors such as economic and political stability, political and religious freedom, environmental quality, climate, and safety.</a:t>
            </a:r>
          </a:p>
        </p:txBody>
      </p:sp>
    </p:spTree>
    <p:extLst>
      <p:ext uri="{BB962C8B-B14F-4D97-AF65-F5344CB8AC3E}">
        <p14:creationId xmlns:p14="http://schemas.microsoft.com/office/powerpoint/2010/main" val="242497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furniture&#10;&#10;Description automatically generated">
            <a:extLst>
              <a:ext uri="{FF2B5EF4-FFF2-40B4-BE49-F238E27FC236}">
                <a16:creationId xmlns:a16="http://schemas.microsoft.com/office/drawing/2014/main" id="{9FFCBBA7-539E-4489-B991-229E04BEEDA1}"/>
              </a:ext>
            </a:extLst>
          </p:cNvPr>
          <p:cNvPicPr>
            <a:picLocks noChangeAspect="1"/>
          </p:cNvPicPr>
          <p:nvPr/>
        </p:nvPicPr>
        <p:blipFill>
          <a:blip r:embed="rId2"/>
          <a:stretch>
            <a:fillRect/>
          </a:stretch>
        </p:blipFill>
        <p:spPr>
          <a:xfrm>
            <a:off x="61741" y="678094"/>
            <a:ext cx="11865928" cy="6179906"/>
          </a:xfrm>
          <a:prstGeom prst="rect">
            <a:avLst/>
          </a:prstGeom>
        </p:spPr>
      </p:pic>
      <p:sp>
        <p:nvSpPr>
          <p:cNvPr id="6" name="TextBox 5">
            <a:extLst>
              <a:ext uri="{FF2B5EF4-FFF2-40B4-BE49-F238E27FC236}">
                <a16:creationId xmlns:a16="http://schemas.microsoft.com/office/drawing/2014/main" id="{7D3DA006-E4DB-4886-B74C-C43C49607EAF}"/>
              </a:ext>
            </a:extLst>
          </p:cNvPr>
          <p:cNvSpPr txBox="1"/>
          <p:nvPr/>
        </p:nvSpPr>
        <p:spPr>
          <a:xfrm>
            <a:off x="1733551" y="197242"/>
            <a:ext cx="9153524" cy="369332"/>
          </a:xfrm>
          <a:prstGeom prst="rect">
            <a:avLst/>
          </a:prstGeom>
          <a:noFill/>
        </p:spPr>
        <p:txBody>
          <a:bodyPr wrap="square" rtlCol="0">
            <a:spAutoFit/>
          </a:bodyPr>
          <a:lstStyle/>
          <a:p>
            <a:r>
              <a:rPr lang="en-US" dirty="0"/>
              <a:t>ILLUSTRATION OF LOW STANDARD OF LIVING VERSUS HIGH STANDARD OF LIVING</a:t>
            </a:r>
          </a:p>
        </p:txBody>
      </p:sp>
    </p:spTree>
    <p:extLst>
      <p:ext uri="{BB962C8B-B14F-4D97-AF65-F5344CB8AC3E}">
        <p14:creationId xmlns:p14="http://schemas.microsoft.com/office/powerpoint/2010/main" val="142022129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419</TotalTime>
  <Words>543</Words>
  <Application>Microsoft Office PowerPoint</Application>
  <PresentationFormat>Widescreen</PresentationFormat>
  <Paragraphs>64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Gill Sans MT</vt:lpstr>
      <vt:lpstr>Parcel</vt:lpstr>
      <vt:lpstr>Government Stability &amp; Standard of living</vt:lpstr>
      <vt:lpstr>Make sure you have the following notes: </vt:lpstr>
      <vt:lpstr>Review: What is Government instability?</vt:lpstr>
      <vt:lpstr>PowerPoint Presentation</vt:lpstr>
      <vt:lpstr>PowerPoint Presentation</vt:lpstr>
      <vt:lpstr>PowerPoint Presentation</vt:lpstr>
      <vt:lpstr>PowerPoint Presentation</vt:lpstr>
      <vt:lpstr>Review: What is Standard of living?</vt:lpstr>
      <vt:lpstr>PowerPoint Presentation</vt:lpstr>
      <vt:lpstr>In other words….</vt:lpstr>
      <vt:lpstr>Review: What makes government unstable?</vt:lpstr>
      <vt:lpstr>PowerPoint Presentation</vt:lpstr>
      <vt:lpstr>Your task</vt:lpstr>
      <vt:lpstr>PSA examples  </vt:lpstr>
      <vt:lpstr>Research: go to the blog and you can find the following websites to assist with your research</vt:lpstr>
      <vt:lpstr>Directions : Create a Powerpoint following the format below</vt:lpstr>
      <vt:lpstr>Don’t forget! You will be graded on participation by your peers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Stability &amp; Standard of living</dc:title>
  <dc:creator>Mary Denney</dc:creator>
  <cp:lastModifiedBy>Patrice Mcbean</cp:lastModifiedBy>
  <cp:revision>21</cp:revision>
  <dcterms:created xsi:type="dcterms:W3CDTF">2019-12-11T16:20:10Z</dcterms:created>
  <dcterms:modified xsi:type="dcterms:W3CDTF">2019-12-12T14:04:18Z</dcterms:modified>
</cp:coreProperties>
</file>