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5"/>
  </p:notesMasterIdLst>
  <p:sldIdLst>
    <p:sldId id="256" r:id="rId2"/>
    <p:sldId id="257" r:id="rId3"/>
    <p:sldId id="258" r:id="rId4"/>
    <p:sldId id="260" r:id="rId5"/>
    <p:sldId id="261" r:id="rId6"/>
    <p:sldId id="290" r:id="rId7"/>
    <p:sldId id="291" r:id="rId8"/>
    <p:sldId id="262" r:id="rId9"/>
    <p:sldId id="292" r:id="rId10"/>
    <p:sldId id="293" r:id="rId11"/>
    <p:sldId id="294" r:id="rId12"/>
    <p:sldId id="295" r:id="rId13"/>
    <p:sldId id="296" r:id="rId14"/>
    <p:sldId id="297" r:id="rId15"/>
    <p:sldId id="298" r:id="rId16"/>
    <p:sldId id="301" r:id="rId17"/>
    <p:sldId id="300" r:id="rId18"/>
    <p:sldId id="302" r:id="rId19"/>
    <p:sldId id="299" r:id="rId20"/>
    <p:sldId id="303" r:id="rId21"/>
    <p:sldId id="304" r:id="rId22"/>
    <p:sldId id="305" r:id="rId23"/>
    <p:sldId id="30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A40A6-41CE-4823-9A2F-23E8C8644A69}"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68AEA-5998-43D2-8342-B7420BBE8462}" type="slidenum">
              <a:rPr lang="en-US" smtClean="0"/>
              <a:t>‹#›</a:t>
            </a:fld>
            <a:endParaRPr lang="en-US"/>
          </a:p>
        </p:txBody>
      </p:sp>
    </p:spTree>
    <p:extLst>
      <p:ext uri="{BB962C8B-B14F-4D97-AF65-F5344CB8AC3E}">
        <p14:creationId xmlns:p14="http://schemas.microsoft.com/office/powerpoint/2010/main" val="4154572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E9217F7-73FA-43EF-9BFE-6EB87A504AA3}" type="slidenum">
              <a:rPr lang="en-US" altLang="en-US" smtClean="0"/>
              <a:pPr eaLnBrk="1" hangingPunct="1"/>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11/15/2021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11/15/2021</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11/15/2021</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11/15/2021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HfN8BnRJryQ?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WbRvCnsjLxU?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14FF-A3BF-4CD8-B0CA-15E52AC2F130}"/>
              </a:ext>
            </a:extLst>
          </p:cNvPr>
          <p:cNvSpPr>
            <a:spLocks noGrp="1"/>
          </p:cNvSpPr>
          <p:nvPr>
            <p:ph type="ctrTitle"/>
          </p:nvPr>
        </p:nvSpPr>
        <p:spPr>
          <a:xfrm>
            <a:off x="1524000" y="828675"/>
            <a:ext cx="8991600" cy="4962525"/>
          </a:xfrm>
        </p:spPr>
        <p:txBody>
          <a:bodyPr>
            <a:normAutofit/>
          </a:bodyPr>
          <a:lstStyle/>
          <a:p>
            <a:r>
              <a:rPr lang="en-US" sz="4000" b="1" dirty="0"/>
              <a:t>Essential Question:</a:t>
            </a:r>
            <a:br>
              <a:rPr lang="en-US" sz="4000" b="1" dirty="0"/>
            </a:br>
            <a:br>
              <a:rPr lang="en-US" sz="2000" b="1" dirty="0"/>
            </a:br>
            <a:r>
              <a:rPr lang="en-US" sz="4000" b="1" dirty="0"/>
              <a:t>What factors encourage </a:t>
            </a:r>
            <a:br>
              <a:rPr lang="en-US" sz="4000" b="1" dirty="0"/>
            </a:br>
            <a:r>
              <a:rPr lang="en-US" sz="4000" b="1" dirty="0"/>
              <a:t>and/or hinder </a:t>
            </a:r>
            <a:br>
              <a:rPr lang="en-US" sz="4000" b="1" dirty="0"/>
            </a:br>
            <a:r>
              <a:rPr lang="en-US" sz="4000" b="1" dirty="0"/>
              <a:t>voluntary trade?</a:t>
            </a:r>
            <a:endParaRPr lang="en-US" dirty="0"/>
          </a:p>
        </p:txBody>
      </p:sp>
    </p:spTree>
    <p:extLst>
      <p:ext uri="{BB962C8B-B14F-4D97-AF65-F5344CB8AC3E}">
        <p14:creationId xmlns:p14="http://schemas.microsoft.com/office/powerpoint/2010/main" val="257194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DF4F6ED1-0A91-4619-B649-9AFB59E9D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6CA319-E4DA-4411-9599-88E2C7BEA088}"/>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solidFill>
                  <a:srgbClr val="262626"/>
                </a:solidFill>
              </a:rPr>
              <a:t>Trade barriers hinder trade</a:t>
            </a:r>
          </a:p>
        </p:txBody>
      </p:sp>
      <p:sp>
        <p:nvSpPr>
          <p:cNvPr id="3" name="Content Placeholder 2">
            <a:extLst>
              <a:ext uri="{FF2B5EF4-FFF2-40B4-BE49-F238E27FC236}">
                <a16:creationId xmlns:a16="http://schemas.microsoft.com/office/drawing/2014/main" id="{DF9BEA4F-82AD-4551-9103-3AA27C37506A}"/>
              </a:ext>
            </a:extLst>
          </p:cNvPr>
          <p:cNvSpPr>
            <a:spLocks noGrp="1"/>
          </p:cNvSpPr>
          <p:nvPr>
            <p:ph idx="1"/>
          </p:nvPr>
        </p:nvSpPr>
        <p:spPr>
          <a:xfrm>
            <a:off x="1323975" y="5688535"/>
            <a:ext cx="9372600" cy="536125"/>
          </a:xfrm>
        </p:spPr>
        <p:txBody>
          <a:bodyPr vert="horz" lIns="91440" tIns="45720" rIns="91440" bIns="45720" rtlCol="0">
            <a:normAutofit fontScale="92500"/>
          </a:bodyPr>
          <a:lstStyle/>
          <a:p>
            <a:pPr marL="0" indent="0" algn="ctr">
              <a:buNone/>
            </a:pPr>
            <a:r>
              <a:rPr lang="en-US" sz="2800" b="1" dirty="0">
                <a:solidFill>
                  <a:srgbClr val="FF0000"/>
                </a:solidFill>
              </a:rPr>
              <a:t>Trade Barriers = restrictions that make it difficult to trade </a:t>
            </a:r>
          </a:p>
        </p:txBody>
      </p:sp>
      <p:pic>
        <p:nvPicPr>
          <p:cNvPr id="2050" name="Picture 2" descr="Protectionism Doesn&amp;#39;t Pay - WSJ">
            <a:extLst>
              <a:ext uri="{FF2B5EF4-FFF2-40B4-BE49-F238E27FC236}">
                <a16:creationId xmlns:a16="http://schemas.microsoft.com/office/drawing/2014/main" id="{20478A8C-AAA6-4582-AED0-A5AD3A844A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7061" y="1096482"/>
            <a:ext cx="3430863" cy="22840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xpedition Earth: Tariff barriers – trade barriers">
            <a:extLst>
              <a:ext uri="{FF2B5EF4-FFF2-40B4-BE49-F238E27FC236}">
                <a16:creationId xmlns:a16="http://schemas.microsoft.com/office/drawing/2014/main" id="{4DB18BFF-9897-48B1-85E5-734B1E7288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30633" y="587858"/>
            <a:ext cx="3152748" cy="330130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rade Barrier stock illustration. Illustration of breaking - 89416897">
            <a:extLst>
              <a:ext uri="{FF2B5EF4-FFF2-40B4-BE49-F238E27FC236}">
                <a16:creationId xmlns:a16="http://schemas.microsoft.com/office/drawing/2014/main" id="{975D3341-3CB2-4439-A1AB-F9875251F02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57154" y="587857"/>
            <a:ext cx="3086722" cy="330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68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BB2D-A8C4-4679-BA3E-F10A18F2F5D5}"/>
              </a:ext>
            </a:extLst>
          </p:cNvPr>
          <p:cNvSpPr>
            <a:spLocks noGrp="1"/>
          </p:cNvSpPr>
          <p:nvPr>
            <p:ph type="title"/>
          </p:nvPr>
        </p:nvSpPr>
        <p:spPr>
          <a:xfrm>
            <a:off x="652272" y="155067"/>
            <a:ext cx="3678290" cy="1188720"/>
          </a:xfrm>
        </p:spPr>
        <p:txBody>
          <a:bodyPr>
            <a:normAutofit/>
          </a:bodyPr>
          <a:lstStyle/>
          <a:p>
            <a:r>
              <a:rPr lang="en-US" sz="2400"/>
              <a:t>Trade barrier: tariff</a:t>
            </a:r>
          </a:p>
        </p:txBody>
      </p:sp>
      <p:sp>
        <p:nvSpPr>
          <p:cNvPr id="3" name="Content Placeholder 2">
            <a:extLst>
              <a:ext uri="{FF2B5EF4-FFF2-40B4-BE49-F238E27FC236}">
                <a16:creationId xmlns:a16="http://schemas.microsoft.com/office/drawing/2014/main" id="{118A0762-2802-4BD6-B8B1-D65433A892CC}"/>
              </a:ext>
            </a:extLst>
          </p:cNvPr>
          <p:cNvSpPr>
            <a:spLocks noGrp="1"/>
          </p:cNvSpPr>
          <p:nvPr>
            <p:ph idx="1"/>
          </p:nvPr>
        </p:nvSpPr>
        <p:spPr>
          <a:xfrm>
            <a:off x="209550" y="1664947"/>
            <a:ext cx="3867009" cy="4224850"/>
          </a:xfrm>
        </p:spPr>
        <p:txBody>
          <a:bodyPr>
            <a:normAutofit/>
          </a:bodyPr>
          <a:lstStyle/>
          <a:p>
            <a:r>
              <a:rPr lang="en-US" sz="2400" b="1" dirty="0">
                <a:solidFill>
                  <a:srgbClr val="FF0000"/>
                </a:solidFill>
              </a:rPr>
              <a:t>Tariffs are taxes placed on imported goods.</a:t>
            </a:r>
          </a:p>
          <a:p>
            <a:r>
              <a:rPr lang="en-US" sz="2400" dirty="0"/>
              <a:t>Tariffs cause the consumer to pay a higher price for an imported item, increasing the demand for a lower-priced item produced domestically.</a:t>
            </a:r>
          </a:p>
          <a:p>
            <a:endParaRPr lang="en-US" b="1" dirty="0"/>
          </a:p>
          <a:p>
            <a:endParaRPr lang="en-US" dirty="0"/>
          </a:p>
        </p:txBody>
      </p:sp>
      <p:sp>
        <p:nvSpPr>
          <p:cNvPr id="3078" name="Rectangle 72">
            <a:extLst>
              <a:ext uri="{FF2B5EF4-FFF2-40B4-BE49-F238E27FC236}">
                <a16:creationId xmlns:a16="http://schemas.microsoft.com/office/drawing/2014/main" id="{B9A6A8C2-8B3A-4AD3-AFCC-F1D3F1F02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9" name="Rectangle 74">
            <a:extLst>
              <a:ext uri="{FF2B5EF4-FFF2-40B4-BE49-F238E27FC236}">
                <a16:creationId xmlns:a16="http://schemas.microsoft.com/office/drawing/2014/main" id="{CDF64937-39B5-4AB3-A2EF-EA689BA60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Diagram&#10;&#10;Description automatically generated">
            <a:extLst>
              <a:ext uri="{FF2B5EF4-FFF2-40B4-BE49-F238E27FC236}">
                <a16:creationId xmlns:a16="http://schemas.microsoft.com/office/drawing/2014/main" id="{28B9C813-5A91-44B6-8BC9-879F84FAE0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3366" y="1607797"/>
            <a:ext cx="6227064" cy="365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9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4D2C-085D-4BF1-B48E-451F5FD6FA68}"/>
              </a:ext>
            </a:extLst>
          </p:cNvPr>
          <p:cNvSpPr>
            <a:spLocks noGrp="1"/>
          </p:cNvSpPr>
          <p:nvPr>
            <p:ph type="title"/>
          </p:nvPr>
        </p:nvSpPr>
        <p:spPr/>
        <p:txBody>
          <a:bodyPr/>
          <a:lstStyle/>
          <a:p>
            <a:r>
              <a:rPr lang="en-US" dirty="0"/>
              <a:t>Trade Barrier: Quotas</a:t>
            </a:r>
          </a:p>
        </p:txBody>
      </p:sp>
      <p:sp>
        <p:nvSpPr>
          <p:cNvPr id="3" name="Content Placeholder 2">
            <a:extLst>
              <a:ext uri="{FF2B5EF4-FFF2-40B4-BE49-F238E27FC236}">
                <a16:creationId xmlns:a16="http://schemas.microsoft.com/office/drawing/2014/main" id="{29CE5714-0870-47B0-8B2E-E25E658BC1AC}"/>
              </a:ext>
            </a:extLst>
          </p:cNvPr>
          <p:cNvSpPr>
            <a:spLocks noGrp="1"/>
          </p:cNvSpPr>
          <p:nvPr>
            <p:ph idx="1"/>
          </p:nvPr>
        </p:nvSpPr>
        <p:spPr>
          <a:xfrm>
            <a:off x="1418336" y="2514600"/>
            <a:ext cx="4057904" cy="3101983"/>
          </a:xfrm>
        </p:spPr>
        <p:txBody>
          <a:bodyPr/>
          <a:lstStyle/>
          <a:p>
            <a:r>
              <a:rPr lang="en-US" sz="2400" b="1" dirty="0">
                <a:solidFill>
                  <a:srgbClr val="FF0000"/>
                </a:solidFill>
              </a:rPr>
              <a:t>Quotas are limits on the amount of a good that can be imported into a country.</a:t>
            </a:r>
          </a:p>
          <a:p>
            <a:pPr>
              <a:defRPr/>
            </a:pPr>
            <a:endParaRPr lang="en-US" sz="1000" dirty="0"/>
          </a:p>
          <a:p>
            <a:pPr>
              <a:defRPr/>
            </a:pPr>
            <a:r>
              <a:rPr lang="en-US" sz="2400" dirty="0"/>
              <a:t>Quotas can cause shortages that cause prices to rise.</a:t>
            </a:r>
          </a:p>
          <a:p>
            <a:endParaRPr lang="en-US" dirty="0"/>
          </a:p>
        </p:txBody>
      </p:sp>
      <p:pic>
        <p:nvPicPr>
          <p:cNvPr id="4" name="Picture 3">
            <a:extLst>
              <a:ext uri="{FF2B5EF4-FFF2-40B4-BE49-F238E27FC236}">
                <a16:creationId xmlns:a16="http://schemas.microsoft.com/office/drawing/2014/main" id="{A238408B-6005-4CBB-80F2-177A5639611E}"/>
              </a:ext>
            </a:extLst>
          </p:cNvPr>
          <p:cNvPicPr>
            <a:picLocks noChangeAspect="1"/>
          </p:cNvPicPr>
          <p:nvPr/>
        </p:nvPicPr>
        <p:blipFill>
          <a:blip r:embed="rId2"/>
          <a:stretch>
            <a:fillRect/>
          </a:stretch>
        </p:blipFill>
        <p:spPr>
          <a:xfrm>
            <a:off x="6548437" y="2514600"/>
            <a:ext cx="5286375" cy="3733800"/>
          </a:xfrm>
          <a:prstGeom prst="rect">
            <a:avLst/>
          </a:prstGeom>
        </p:spPr>
      </p:pic>
    </p:spTree>
    <p:extLst>
      <p:ext uri="{BB962C8B-B14F-4D97-AF65-F5344CB8AC3E}">
        <p14:creationId xmlns:p14="http://schemas.microsoft.com/office/powerpoint/2010/main" val="38638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45E8-74F8-423A-AE96-A90B1268E2B1}"/>
              </a:ext>
            </a:extLst>
          </p:cNvPr>
          <p:cNvSpPr>
            <a:spLocks noGrp="1"/>
          </p:cNvSpPr>
          <p:nvPr>
            <p:ph type="title"/>
          </p:nvPr>
        </p:nvSpPr>
        <p:spPr/>
        <p:txBody>
          <a:bodyPr/>
          <a:lstStyle/>
          <a:p>
            <a:r>
              <a:rPr lang="en-US" dirty="0"/>
              <a:t>Trade Barrier: Embargoes</a:t>
            </a:r>
          </a:p>
        </p:txBody>
      </p:sp>
      <p:sp>
        <p:nvSpPr>
          <p:cNvPr id="3" name="Content Placeholder 2">
            <a:extLst>
              <a:ext uri="{FF2B5EF4-FFF2-40B4-BE49-F238E27FC236}">
                <a16:creationId xmlns:a16="http://schemas.microsoft.com/office/drawing/2014/main" id="{B6465D9A-27BA-419E-8297-D5DB09A37B1C}"/>
              </a:ext>
            </a:extLst>
          </p:cNvPr>
          <p:cNvSpPr>
            <a:spLocks noGrp="1"/>
          </p:cNvSpPr>
          <p:nvPr>
            <p:ph idx="1"/>
          </p:nvPr>
        </p:nvSpPr>
        <p:spPr>
          <a:xfrm>
            <a:off x="164210" y="2267914"/>
            <a:ext cx="3321939" cy="4313861"/>
          </a:xfrm>
        </p:spPr>
        <p:txBody>
          <a:bodyPr>
            <a:normAutofit/>
          </a:bodyPr>
          <a:lstStyle/>
          <a:p>
            <a:r>
              <a:rPr lang="en-US" sz="3200" dirty="0">
                <a:solidFill>
                  <a:srgbClr val="FF0000"/>
                </a:solidFill>
              </a:rPr>
              <a:t>Embargoes forbid trade with another country.</a:t>
            </a:r>
          </a:p>
          <a:p>
            <a:r>
              <a:rPr lang="en-US" sz="2000" dirty="0"/>
              <a:t>Usually happen for political reasons.  Because the  U.S. does not want to support countries that may support terrorism, it has used embargoes against Iran, Iraq, and Syria.</a:t>
            </a:r>
          </a:p>
        </p:txBody>
      </p:sp>
      <p:pic>
        <p:nvPicPr>
          <p:cNvPr id="5122" name="Picture 2" descr="Difference between Sanction and Embargo | Sanction vs Embargo">
            <a:extLst>
              <a:ext uri="{FF2B5EF4-FFF2-40B4-BE49-F238E27FC236}">
                <a16:creationId xmlns:a16="http://schemas.microsoft.com/office/drawing/2014/main" id="{BD437DD2-49CF-46A8-900B-13509D45E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930" y="2507614"/>
            <a:ext cx="4409858" cy="38931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7th grade geography Trade Barriers Flashcards | Quizlet">
            <a:extLst>
              <a:ext uri="{FF2B5EF4-FFF2-40B4-BE49-F238E27FC236}">
                <a16:creationId xmlns:a16="http://schemas.microsoft.com/office/drawing/2014/main" id="{69B6E054-54E5-4EBD-97DE-D09C5C762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41" y="2648992"/>
            <a:ext cx="3241358" cy="321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96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3D3B-9369-44A8-B570-9FB578471232}"/>
              </a:ext>
            </a:extLst>
          </p:cNvPr>
          <p:cNvSpPr>
            <a:spLocks noGrp="1"/>
          </p:cNvSpPr>
          <p:nvPr>
            <p:ph type="title"/>
          </p:nvPr>
        </p:nvSpPr>
        <p:spPr>
          <a:xfrm>
            <a:off x="2231136" y="202692"/>
            <a:ext cx="7729728" cy="1188720"/>
          </a:xfrm>
        </p:spPr>
        <p:txBody>
          <a:bodyPr/>
          <a:lstStyle/>
          <a:p>
            <a:r>
              <a:rPr lang="en-US" dirty="0"/>
              <a:t>Trading game activity</a:t>
            </a:r>
          </a:p>
        </p:txBody>
      </p:sp>
      <p:sp>
        <p:nvSpPr>
          <p:cNvPr id="3" name="Content Placeholder 2">
            <a:extLst>
              <a:ext uri="{FF2B5EF4-FFF2-40B4-BE49-F238E27FC236}">
                <a16:creationId xmlns:a16="http://schemas.microsoft.com/office/drawing/2014/main" id="{538472AB-AF0E-4461-94E9-FFC27F129DAB}"/>
              </a:ext>
            </a:extLst>
          </p:cNvPr>
          <p:cNvSpPr>
            <a:spLocks noGrp="1"/>
          </p:cNvSpPr>
          <p:nvPr>
            <p:ph idx="1"/>
          </p:nvPr>
        </p:nvSpPr>
        <p:spPr>
          <a:xfrm>
            <a:off x="1362075" y="1781175"/>
            <a:ext cx="9677400" cy="4657725"/>
          </a:xfrm>
        </p:spPr>
        <p:txBody>
          <a:bodyPr>
            <a:normAutofit lnSpcReduction="10000"/>
          </a:bodyPr>
          <a:lstStyle/>
          <a:p>
            <a:r>
              <a:rPr lang="en-US" sz="2400" b="1" dirty="0"/>
              <a:t>You will divide into groups of 3 based on your tables (group 1 is the closest to the window, group 2 is in the middle, group 3 is closest to the exit) </a:t>
            </a:r>
          </a:p>
          <a:p>
            <a:r>
              <a:rPr lang="en-US" sz="2400" b="1" dirty="0"/>
              <a:t>Pick one person to be the “banker” (you may use calculator on phone) </a:t>
            </a:r>
          </a:p>
          <a:p>
            <a:r>
              <a:rPr lang="en-US" sz="2400" b="1" dirty="0"/>
              <a:t>Everyone will receive a “gift certificate”</a:t>
            </a:r>
          </a:p>
          <a:p>
            <a:r>
              <a:rPr lang="en-US" sz="2400" b="1" dirty="0"/>
              <a:t>Chances are, you may not like what you received and THAT’S OK! Hold on to it for now (you will trade it later) DO NOT PASS OUT “FAVORITES” TO FRIENDS! DO NOT TRADE UNTIL I SAY SO!!!!! </a:t>
            </a:r>
          </a:p>
          <a:p>
            <a:r>
              <a:rPr lang="en-US" sz="2400" b="1" dirty="0"/>
              <a:t>Rate your gift certificate on a scale of 1-10 depending on how much you personally value it (1 being lowest, 10 being the best)</a:t>
            </a:r>
          </a:p>
          <a:p>
            <a:endParaRPr lang="en-US" dirty="0"/>
          </a:p>
          <a:p>
            <a:endParaRPr lang="en-US" dirty="0"/>
          </a:p>
          <a:p>
            <a:endParaRPr lang="en-US" dirty="0"/>
          </a:p>
        </p:txBody>
      </p:sp>
    </p:spTree>
    <p:extLst>
      <p:ext uri="{BB962C8B-B14F-4D97-AF65-F5344CB8AC3E}">
        <p14:creationId xmlns:p14="http://schemas.microsoft.com/office/powerpoint/2010/main" val="2376595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F9A93-36BF-4689-BFF9-55AB1FA79914}"/>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D7A40C2A-15B6-4187-A683-75E88490BD76}"/>
              </a:ext>
            </a:extLst>
          </p:cNvPr>
          <p:cNvPicPr>
            <a:picLocks noChangeAspect="1"/>
          </p:cNvPicPr>
          <p:nvPr/>
        </p:nvPicPr>
        <p:blipFill>
          <a:blip r:embed="rId2"/>
          <a:stretch>
            <a:fillRect/>
          </a:stretch>
        </p:blipFill>
        <p:spPr>
          <a:xfrm>
            <a:off x="119030" y="270510"/>
            <a:ext cx="11724132" cy="6045200"/>
          </a:xfrm>
          <a:prstGeom prst="rect">
            <a:avLst/>
          </a:prstGeom>
        </p:spPr>
      </p:pic>
      <p:sp>
        <p:nvSpPr>
          <p:cNvPr id="6" name="TextBox 5">
            <a:extLst>
              <a:ext uri="{FF2B5EF4-FFF2-40B4-BE49-F238E27FC236}">
                <a16:creationId xmlns:a16="http://schemas.microsoft.com/office/drawing/2014/main" id="{595A527C-E91E-4389-B52A-45918E87FD03}"/>
              </a:ext>
            </a:extLst>
          </p:cNvPr>
          <p:cNvSpPr txBox="1"/>
          <p:nvPr/>
        </p:nvSpPr>
        <p:spPr>
          <a:xfrm>
            <a:off x="497840" y="1117973"/>
            <a:ext cx="2905760" cy="923330"/>
          </a:xfrm>
          <a:prstGeom prst="rect">
            <a:avLst/>
          </a:prstGeom>
          <a:noFill/>
        </p:spPr>
        <p:txBody>
          <a:bodyPr wrap="square" rtlCol="0">
            <a:spAutoFit/>
          </a:bodyPr>
          <a:lstStyle/>
          <a:p>
            <a:r>
              <a:rPr lang="en-US" dirty="0">
                <a:solidFill>
                  <a:srgbClr val="FF0000"/>
                </a:solidFill>
              </a:rPr>
              <a:t>Write down your group members names (or initials) in this column</a:t>
            </a:r>
          </a:p>
        </p:txBody>
      </p:sp>
      <p:sp>
        <p:nvSpPr>
          <p:cNvPr id="9" name="TextBox 8">
            <a:extLst>
              <a:ext uri="{FF2B5EF4-FFF2-40B4-BE49-F238E27FC236}">
                <a16:creationId xmlns:a16="http://schemas.microsoft.com/office/drawing/2014/main" id="{85EF5FA6-C762-4BA3-80E2-4FC2C309F4F7}"/>
              </a:ext>
            </a:extLst>
          </p:cNvPr>
          <p:cNvSpPr txBox="1"/>
          <p:nvPr/>
        </p:nvSpPr>
        <p:spPr>
          <a:xfrm>
            <a:off x="3403600" y="1671971"/>
            <a:ext cx="1387475" cy="430887"/>
          </a:xfrm>
          <a:prstGeom prst="rect">
            <a:avLst/>
          </a:prstGeom>
          <a:noFill/>
        </p:spPr>
        <p:txBody>
          <a:bodyPr wrap="square" rtlCol="0">
            <a:spAutoFit/>
          </a:bodyPr>
          <a:lstStyle/>
          <a:p>
            <a:r>
              <a:rPr lang="en-US" sz="1100" dirty="0">
                <a:solidFill>
                  <a:srgbClr val="FF0000"/>
                </a:solidFill>
              </a:rPr>
              <a:t>The value you gave your first card (1-10)</a:t>
            </a:r>
          </a:p>
        </p:txBody>
      </p:sp>
      <p:sp>
        <p:nvSpPr>
          <p:cNvPr id="10" name="TextBox 9">
            <a:extLst>
              <a:ext uri="{FF2B5EF4-FFF2-40B4-BE49-F238E27FC236}">
                <a16:creationId xmlns:a16="http://schemas.microsoft.com/office/drawing/2014/main" id="{17146053-646F-4C46-ACA9-A592FE59F18D}"/>
              </a:ext>
            </a:extLst>
          </p:cNvPr>
          <p:cNvSpPr txBox="1"/>
          <p:nvPr/>
        </p:nvSpPr>
        <p:spPr>
          <a:xfrm>
            <a:off x="4800600" y="1819275"/>
            <a:ext cx="1562100" cy="430887"/>
          </a:xfrm>
          <a:prstGeom prst="rect">
            <a:avLst/>
          </a:prstGeom>
          <a:noFill/>
        </p:spPr>
        <p:txBody>
          <a:bodyPr wrap="square" rtlCol="0">
            <a:spAutoFit/>
          </a:bodyPr>
          <a:lstStyle/>
          <a:p>
            <a:r>
              <a:rPr lang="en-US" sz="1100" dirty="0">
                <a:solidFill>
                  <a:srgbClr val="FF0000"/>
                </a:solidFill>
              </a:rPr>
              <a:t>After you trade within your color group</a:t>
            </a:r>
          </a:p>
        </p:txBody>
      </p:sp>
      <p:sp>
        <p:nvSpPr>
          <p:cNvPr id="11" name="TextBox 10">
            <a:extLst>
              <a:ext uri="{FF2B5EF4-FFF2-40B4-BE49-F238E27FC236}">
                <a16:creationId xmlns:a16="http://schemas.microsoft.com/office/drawing/2014/main" id="{4E8D1C4E-6802-4982-8A4A-9D1F387DD27E}"/>
              </a:ext>
            </a:extLst>
          </p:cNvPr>
          <p:cNvSpPr txBox="1"/>
          <p:nvPr/>
        </p:nvSpPr>
        <p:spPr>
          <a:xfrm>
            <a:off x="6148593" y="1746862"/>
            <a:ext cx="1562100" cy="430887"/>
          </a:xfrm>
          <a:prstGeom prst="rect">
            <a:avLst/>
          </a:prstGeom>
          <a:noFill/>
        </p:spPr>
        <p:txBody>
          <a:bodyPr wrap="square" rtlCol="0">
            <a:spAutoFit/>
          </a:bodyPr>
          <a:lstStyle/>
          <a:p>
            <a:r>
              <a:rPr lang="en-US" sz="1100" dirty="0">
                <a:solidFill>
                  <a:srgbClr val="FF0000"/>
                </a:solidFill>
              </a:rPr>
              <a:t>After you trade with different colors</a:t>
            </a:r>
          </a:p>
        </p:txBody>
      </p:sp>
      <p:sp>
        <p:nvSpPr>
          <p:cNvPr id="12" name="Rectangle 11">
            <a:extLst>
              <a:ext uri="{FF2B5EF4-FFF2-40B4-BE49-F238E27FC236}">
                <a16:creationId xmlns:a16="http://schemas.microsoft.com/office/drawing/2014/main" id="{68B474C5-0007-457D-ACC4-E3A4685CF99D}"/>
              </a:ext>
            </a:extLst>
          </p:cNvPr>
          <p:cNvSpPr/>
          <p:nvPr/>
        </p:nvSpPr>
        <p:spPr>
          <a:xfrm>
            <a:off x="7549813" y="1531418"/>
            <a:ext cx="1387475" cy="430887"/>
          </a:xfrm>
          <a:prstGeom prst="rect">
            <a:avLst/>
          </a:prstGeom>
        </p:spPr>
        <p:txBody>
          <a:bodyPr wrap="square">
            <a:spAutoFit/>
          </a:bodyPr>
          <a:lstStyle/>
          <a:p>
            <a:r>
              <a:rPr lang="en-US" sz="1100" dirty="0">
                <a:solidFill>
                  <a:srgbClr val="FF0000"/>
                </a:solidFill>
              </a:rPr>
              <a:t>The value you gave your first card (1-10)</a:t>
            </a:r>
          </a:p>
        </p:txBody>
      </p:sp>
      <p:sp>
        <p:nvSpPr>
          <p:cNvPr id="14" name="TextBox 13">
            <a:extLst>
              <a:ext uri="{FF2B5EF4-FFF2-40B4-BE49-F238E27FC236}">
                <a16:creationId xmlns:a16="http://schemas.microsoft.com/office/drawing/2014/main" id="{AC955897-580E-456B-ADE3-448456C060DE}"/>
              </a:ext>
            </a:extLst>
          </p:cNvPr>
          <p:cNvSpPr txBox="1"/>
          <p:nvPr/>
        </p:nvSpPr>
        <p:spPr>
          <a:xfrm>
            <a:off x="3667126" y="333375"/>
            <a:ext cx="8067674" cy="369332"/>
          </a:xfrm>
          <a:prstGeom prst="rect">
            <a:avLst/>
          </a:prstGeom>
          <a:noFill/>
        </p:spPr>
        <p:txBody>
          <a:bodyPr wrap="square" rtlCol="0">
            <a:spAutoFit/>
          </a:bodyPr>
          <a:lstStyle/>
          <a:p>
            <a:r>
              <a:rPr lang="en-US" dirty="0">
                <a:highlight>
                  <a:srgbClr val="FFFF00"/>
                </a:highlight>
              </a:rPr>
              <a:t>Tell the “banker” of your group what value you gave your gift certificate (1-10)</a:t>
            </a:r>
          </a:p>
        </p:txBody>
      </p:sp>
    </p:spTree>
    <p:extLst>
      <p:ext uri="{BB962C8B-B14F-4D97-AF65-F5344CB8AC3E}">
        <p14:creationId xmlns:p14="http://schemas.microsoft.com/office/powerpoint/2010/main" val="233243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6D7D-03E4-4890-9918-721C61B524B4}"/>
              </a:ext>
            </a:extLst>
          </p:cNvPr>
          <p:cNvSpPr>
            <a:spLocks noGrp="1"/>
          </p:cNvSpPr>
          <p:nvPr>
            <p:ph type="title"/>
          </p:nvPr>
        </p:nvSpPr>
        <p:spPr/>
        <p:txBody>
          <a:bodyPr/>
          <a:lstStyle/>
          <a:p>
            <a:r>
              <a:rPr lang="en-US" dirty="0"/>
              <a:t>Trade part 1</a:t>
            </a:r>
          </a:p>
        </p:txBody>
      </p:sp>
      <p:sp>
        <p:nvSpPr>
          <p:cNvPr id="3" name="Content Placeholder 2">
            <a:extLst>
              <a:ext uri="{FF2B5EF4-FFF2-40B4-BE49-F238E27FC236}">
                <a16:creationId xmlns:a16="http://schemas.microsoft.com/office/drawing/2014/main" id="{1F73FB5B-6968-477D-B8AA-41B492E00973}"/>
              </a:ext>
            </a:extLst>
          </p:cNvPr>
          <p:cNvSpPr>
            <a:spLocks noGrp="1"/>
          </p:cNvSpPr>
          <p:nvPr>
            <p:ph idx="1"/>
          </p:nvPr>
        </p:nvSpPr>
        <p:spPr/>
        <p:txBody>
          <a:bodyPr/>
          <a:lstStyle/>
          <a:p>
            <a:pPr marL="0" indent="0">
              <a:buNone/>
            </a:pPr>
            <a:r>
              <a:rPr lang="en-US" sz="2400" b="1" dirty="0"/>
              <a:t>Round 1- rate your gift certificate </a:t>
            </a:r>
          </a:p>
          <a:p>
            <a:pPr marL="0" indent="0">
              <a:buNone/>
            </a:pPr>
            <a:r>
              <a:rPr lang="en-US" sz="2400" b="1" dirty="0"/>
              <a:t>Round II- trade with people in your group (who share your color)</a:t>
            </a:r>
            <a:br>
              <a:rPr lang="en-US" sz="2400" b="1" dirty="0"/>
            </a:br>
            <a:r>
              <a:rPr lang="en-US" sz="2400" b="1" dirty="0"/>
              <a:t>rate your new gift certificate</a:t>
            </a:r>
          </a:p>
          <a:p>
            <a:pPr marL="0" indent="0">
              <a:buNone/>
            </a:pPr>
            <a:r>
              <a:rPr lang="en-US" sz="2400" b="1" dirty="0"/>
              <a:t>Round III- trade with people all over the classroom (color doesn’t matter)</a:t>
            </a:r>
          </a:p>
          <a:p>
            <a:pPr marL="0" indent="0">
              <a:buNone/>
            </a:pPr>
            <a:r>
              <a:rPr lang="en-US" sz="2400" b="1" dirty="0"/>
              <a:t>Note what happens to the total after each round</a:t>
            </a:r>
          </a:p>
          <a:p>
            <a:pPr marL="0" indent="0">
              <a:buNone/>
            </a:pPr>
            <a:endParaRPr lang="en-US" dirty="0"/>
          </a:p>
        </p:txBody>
      </p:sp>
    </p:spTree>
    <p:extLst>
      <p:ext uri="{BB962C8B-B14F-4D97-AF65-F5344CB8AC3E}">
        <p14:creationId xmlns:p14="http://schemas.microsoft.com/office/powerpoint/2010/main" val="235294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F9A93-36BF-4689-BFF9-55AB1FA79914}"/>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D7A40C2A-15B6-4187-A683-75E88490BD76}"/>
              </a:ext>
            </a:extLst>
          </p:cNvPr>
          <p:cNvPicPr>
            <a:picLocks noChangeAspect="1"/>
          </p:cNvPicPr>
          <p:nvPr/>
        </p:nvPicPr>
        <p:blipFill>
          <a:blip r:embed="rId2"/>
          <a:stretch>
            <a:fillRect/>
          </a:stretch>
        </p:blipFill>
        <p:spPr>
          <a:xfrm>
            <a:off x="119030" y="270510"/>
            <a:ext cx="11724132" cy="6045200"/>
          </a:xfrm>
          <a:prstGeom prst="rect">
            <a:avLst/>
          </a:prstGeom>
        </p:spPr>
      </p:pic>
      <p:sp>
        <p:nvSpPr>
          <p:cNvPr id="6" name="TextBox 5">
            <a:extLst>
              <a:ext uri="{FF2B5EF4-FFF2-40B4-BE49-F238E27FC236}">
                <a16:creationId xmlns:a16="http://schemas.microsoft.com/office/drawing/2014/main" id="{595A527C-E91E-4389-B52A-45918E87FD03}"/>
              </a:ext>
            </a:extLst>
          </p:cNvPr>
          <p:cNvSpPr txBox="1"/>
          <p:nvPr/>
        </p:nvSpPr>
        <p:spPr>
          <a:xfrm>
            <a:off x="497840" y="1117973"/>
            <a:ext cx="2905760" cy="923330"/>
          </a:xfrm>
          <a:prstGeom prst="rect">
            <a:avLst/>
          </a:prstGeom>
          <a:noFill/>
        </p:spPr>
        <p:txBody>
          <a:bodyPr wrap="square" rtlCol="0">
            <a:spAutoFit/>
          </a:bodyPr>
          <a:lstStyle/>
          <a:p>
            <a:r>
              <a:rPr lang="en-US" dirty="0">
                <a:solidFill>
                  <a:srgbClr val="FF0000"/>
                </a:solidFill>
              </a:rPr>
              <a:t>Write down your group members names (or initials) in this column</a:t>
            </a:r>
          </a:p>
        </p:txBody>
      </p:sp>
      <p:sp>
        <p:nvSpPr>
          <p:cNvPr id="7" name="TextBox 6">
            <a:extLst>
              <a:ext uri="{FF2B5EF4-FFF2-40B4-BE49-F238E27FC236}">
                <a16:creationId xmlns:a16="http://schemas.microsoft.com/office/drawing/2014/main" id="{E14CFE3C-6FE8-4F6B-A00F-989BE81DB44E}"/>
              </a:ext>
            </a:extLst>
          </p:cNvPr>
          <p:cNvSpPr txBox="1"/>
          <p:nvPr/>
        </p:nvSpPr>
        <p:spPr>
          <a:xfrm>
            <a:off x="497840" y="2053090"/>
            <a:ext cx="2770124" cy="369332"/>
          </a:xfrm>
          <a:prstGeom prst="rect">
            <a:avLst/>
          </a:prstGeom>
          <a:noFill/>
        </p:spPr>
        <p:txBody>
          <a:bodyPr wrap="square" rtlCol="0">
            <a:spAutoFit/>
          </a:bodyPr>
          <a:lstStyle/>
          <a:p>
            <a:r>
              <a:rPr lang="en-US" dirty="0">
                <a:solidFill>
                  <a:srgbClr val="FF0000"/>
                </a:solidFill>
              </a:rPr>
              <a:t>Example: John Doe or J.D</a:t>
            </a:r>
          </a:p>
        </p:txBody>
      </p:sp>
      <p:sp>
        <p:nvSpPr>
          <p:cNvPr id="9" name="TextBox 8">
            <a:extLst>
              <a:ext uri="{FF2B5EF4-FFF2-40B4-BE49-F238E27FC236}">
                <a16:creationId xmlns:a16="http://schemas.microsoft.com/office/drawing/2014/main" id="{85EF5FA6-C762-4BA3-80E2-4FC2C309F4F7}"/>
              </a:ext>
            </a:extLst>
          </p:cNvPr>
          <p:cNvSpPr txBox="1"/>
          <p:nvPr/>
        </p:nvSpPr>
        <p:spPr>
          <a:xfrm>
            <a:off x="3403600" y="1671971"/>
            <a:ext cx="1387475" cy="430887"/>
          </a:xfrm>
          <a:prstGeom prst="rect">
            <a:avLst/>
          </a:prstGeom>
          <a:noFill/>
        </p:spPr>
        <p:txBody>
          <a:bodyPr wrap="square" rtlCol="0">
            <a:spAutoFit/>
          </a:bodyPr>
          <a:lstStyle/>
          <a:p>
            <a:r>
              <a:rPr lang="en-US" sz="1100" dirty="0">
                <a:solidFill>
                  <a:srgbClr val="FF0000"/>
                </a:solidFill>
              </a:rPr>
              <a:t>The value you gave your first card (1-10)</a:t>
            </a:r>
          </a:p>
        </p:txBody>
      </p:sp>
      <p:sp>
        <p:nvSpPr>
          <p:cNvPr id="10" name="TextBox 9">
            <a:extLst>
              <a:ext uri="{FF2B5EF4-FFF2-40B4-BE49-F238E27FC236}">
                <a16:creationId xmlns:a16="http://schemas.microsoft.com/office/drawing/2014/main" id="{17146053-646F-4C46-ACA9-A592FE59F18D}"/>
              </a:ext>
            </a:extLst>
          </p:cNvPr>
          <p:cNvSpPr txBox="1"/>
          <p:nvPr/>
        </p:nvSpPr>
        <p:spPr>
          <a:xfrm>
            <a:off x="4800600" y="1819275"/>
            <a:ext cx="1562100" cy="430887"/>
          </a:xfrm>
          <a:prstGeom prst="rect">
            <a:avLst/>
          </a:prstGeom>
          <a:noFill/>
        </p:spPr>
        <p:txBody>
          <a:bodyPr wrap="square" rtlCol="0">
            <a:spAutoFit/>
          </a:bodyPr>
          <a:lstStyle/>
          <a:p>
            <a:r>
              <a:rPr lang="en-US" sz="1100" dirty="0">
                <a:solidFill>
                  <a:srgbClr val="FF0000"/>
                </a:solidFill>
              </a:rPr>
              <a:t>After you trade within your color group</a:t>
            </a:r>
          </a:p>
        </p:txBody>
      </p:sp>
      <p:sp>
        <p:nvSpPr>
          <p:cNvPr id="11" name="TextBox 10">
            <a:extLst>
              <a:ext uri="{FF2B5EF4-FFF2-40B4-BE49-F238E27FC236}">
                <a16:creationId xmlns:a16="http://schemas.microsoft.com/office/drawing/2014/main" id="{4E8D1C4E-6802-4982-8A4A-9D1F387DD27E}"/>
              </a:ext>
            </a:extLst>
          </p:cNvPr>
          <p:cNvSpPr txBox="1"/>
          <p:nvPr/>
        </p:nvSpPr>
        <p:spPr>
          <a:xfrm>
            <a:off x="6148593" y="1746862"/>
            <a:ext cx="1562100" cy="430887"/>
          </a:xfrm>
          <a:prstGeom prst="rect">
            <a:avLst/>
          </a:prstGeom>
          <a:noFill/>
        </p:spPr>
        <p:txBody>
          <a:bodyPr wrap="square" rtlCol="0">
            <a:spAutoFit/>
          </a:bodyPr>
          <a:lstStyle/>
          <a:p>
            <a:r>
              <a:rPr lang="en-US" sz="1100" dirty="0">
                <a:solidFill>
                  <a:srgbClr val="FF0000"/>
                </a:solidFill>
              </a:rPr>
              <a:t>After you trade with different colors</a:t>
            </a:r>
          </a:p>
        </p:txBody>
      </p:sp>
      <p:sp>
        <p:nvSpPr>
          <p:cNvPr id="12" name="Rectangle 11">
            <a:extLst>
              <a:ext uri="{FF2B5EF4-FFF2-40B4-BE49-F238E27FC236}">
                <a16:creationId xmlns:a16="http://schemas.microsoft.com/office/drawing/2014/main" id="{68B474C5-0007-457D-ACC4-E3A4685CF99D}"/>
              </a:ext>
            </a:extLst>
          </p:cNvPr>
          <p:cNvSpPr/>
          <p:nvPr/>
        </p:nvSpPr>
        <p:spPr>
          <a:xfrm>
            <a:off x="7549813" y="1531418"/>
            <a:ext cx="1387475" cy="430887"/>
          </a:xfrm>
          <a:prstGeom prst="rect">
            <a:avLst/>
          </a:prstGeom>
        </p:spPr>
        <p:txBody>
          <a:bodyPr wrap="square">
            <a:spAutoFit/>
          </a:bodyPr>
          <a:lstStyle/>
          <a:p>
            <a:r>
              <a:rPr lang="en-US" sz="1100" dirty="0">
                <a:solidFill>
                  <a:srgbClr val="FF0000"/>
                </a:solidFill>
              </a:rPr>
              <a:t>The value you gave your first card (1-10)</a:t>
            </a:r>
          </a:p>
        </p:txBody>
      </p:sp>
      <p:sp>
        <p:nvSpPr>
          <p:cNvPr id="13" name="TextBox 12">
            <a:extLst>
              <a:ext uri="{FF2B5EF4-FFF2-40B4-BE49-F238E27FC236}">
                <a16:creationId xmlns:a16="http://schemas.microsoft.com/office/drawing/2014/main" id="{338BC7B4-8D33-4571-A061-4F4BD8A4F396}"/>
              </a:ext>
            </a:extLst>
          </p:cNvPr>
          <p:cNvSpPr txBox="1"/>
          <p:nvPr/>
        </p:nvSpPr>
        <p:spPr>
          <a:xfrm>
            <a:off x="4586493" y="5244953"/>
            <a:ext cx="5510007" cy="369332"/>
          </a:xfrm>
          <a:prstGeom prst="rect">
            <a:avLst/>
          </a:prstGeom>
          <a:noFill/>
        </p:spPr>
        <p:txBody>
          <a:bodyPr wrap="square" rtlCol="0">
            <a:spAutoFit/>
          </a:bodyPr>
          <a:lstStyle/>
          <a:p>
            <a:r>
              <a:rPr lang="en-US" dirty="0">
                <a:solidFill>
                  <a:srgbClr val="FF0000"/>
                </a:solidFill>
                <a:highlight>
                  <a:srgbClr val="FFFF00"/>
                </a:highlight>
              </a:rPr>
              <a:t>What do you notice about the totals after each round?</a:t>
            </a:r>
          </a:p>
        </p:txBody>
      </p:sp>
    </p:spTree>
    <p:extLst>
      <p:ext uri="{BB962C8B-B14F-4D97-AF65-F5344CB8AC3E}">
        <p14:creationId xmlns:p14="http://schemas.microsoft.com/office/powerpoint/2010/main" val="369570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53E3-565C-4FBD-A0C8-9F7A693CB612}"/>
              </a:ext>
            </a:extLst>
          </p:cNvPr>
          <p:cNvSpPr>
            <a:spLocks noGrp="1"/>
          </p:cNvSpPr>
          <p:nvPr>
            <p:ph type="title"/>
          </p:nvPr>
        </p:nvSpPr>
        <p:spPr/>
        <p:txBody>
          <a:bodyPr/>
          <a:lstStyle/>
          <a:p>
            <a:r>
              <a:rPr lang="en-US" dirty="0"/>
              <a:t>Trading part II</a:t>
            </a:r>
          </a:p>
        </p:txBody>
      </p:sp>
      <p:sp>
        <p:nvSpPr>
          <p:cNvPr id="3" name="Content Placeholder 2">
            <a:extLst>
              <a:ext uri="{FF2B5EF4-FFF2-40B4-BE49-F238E27FC236}">
                <a16:creationId xmlns:a16="http://schemas.microsoft.com/office/drawing/2014/main" id="{915925DB-E082-43AC-B338-36044C08B2C1}"/>
              </a:ext>
            </a:extLst>
          </p:cNvPr>
          <p:cNvSpPr>
            <a:spLocks noGrp="1"/>
          </p:cNvSpPr>
          <p:nvPr>
            <p:ph idx="1"/>
          </p:nvPr>
        </p:nvSpPr>
        <p:spPr/>
        <p:txBody>
          <a:bodyPr/>
          <a:lstStyle/>
          <a:p>
            <a:pPr marL="0" indent="0">
              <a:buNone/>
            </a:pPr>
            <a:r>
              <a:rPr lang="en-US" sz="2400" b="1" dirty="0"/>
              <a:t>Round 1- rate your gift certificate </a:t>
            </a:r>
          </a:p>
          <a:p>
            <a:pPr marL="0" indent="0">
              <a:buNone/>
            </a:pPr>
            <a:r>
              <a:rPr lang="en-US" sz="2400" b="1" dirty="0"/>
              <a:t>Round II- trade with people in your group (who share your currency)</a:t>
            </a:r>
            <a:br>
              <a:rPr lang="en-US" sz="2400" b="1" dirty="0"/>
            </a:br>
            <a:r>
              <a:rPr lang="en-US" sz="2400" b="1" dirty="0"/>
              <a:t>rate your new gift certificate</a:t>
            </a:r>
          </a:p>
          <a:p>
            <a:pPr marL="0" indent="0">
              <a:buNone/>
            </a:pPr>
            <a:r>
              <a:rPr lang="en-US" sz="2400" b="1" dirty="0"/>
              <a:t>Round III- trade with people all over the classroom (color currency doesn’t matter)</a:t>
            </a:r>
          </a:p>
          <a:p>
            <a:pPr marL="0" indent="0">
              <a:buNone/>
            </a:pPr>
            <a:r>
              <a:rPr lang="en-US" sz="2400" b="1" dirty="0"/>
              <a:t>Note what happens to the total after each round</a:t>
            </a:r>
          </a:p>
          <a:p>
            <a:pPr marL="0" indent="0">
              <a:buNone/>
            </a:pPr>
            <a:endParaRPr lang="en-US" dirty="0"/>
          </a:p>
        </p:txBody>
      </p:sp>
    </p:spTree>
    <p:extLst>
      <p:ext uri="{BB962C8B-B14F-4D97-AF65-F5344CB8AC3E}">
        <p14:creationId xmlns:p14="http://schemas.microsoft.com/office/powerpoint/2010/main" val="304562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8EFF-56C8-44D6-8793-20E5FA86DD1C}"/>
              </a:ext>
            </a:extLst>
          </p:cNvPr>
          <p:cNvSpPr>
            <a:spLocks noGrp="1"/>
          </p:cNvSpPr>
          <p:nvPr>
            <p:ph type="title"/>
          </p:nvPr>
        </p:nvSpPr>
        <p:spPr>
          <a:xfrm>
            <a:off x="2164461" y="164592"/>
            <a:ext cx="7729728" cy="1188720"/>
          </a:xfrm>
        </p:spPr>
        <p:txBody>
          <a:bodyPr/>
          <a:lstStyle/>
          <a:p>
            <a:r>
              <a:rPr lang="en-US" dirty="0"/>
              <a:t>Summarize: </a:t>
            </a:r>
          </a:p>
        </p:txBody>
      </p:sp>
      <p:sp>
        <p:nvSpPr>
          <p:cNvPr id="3" name="Content Placeholder 2">
            <a:extLst>
              <a:ext uri="{FF2B5EF4-FFF2-40B4-BE49-F238E27FC236}">
                <a16:creationId xmlns:a16="http://schemas.microsoft.com/office/drawing/2014/main" id="{1255201D-02AA-40FB-96F9-22B899E7709A}"/>
              </a:ext>
            </a:extLst>
          </p:cNvPr>
          <p:cNvSpPr>
            <a:spLocks noGrp="1"/>
          </p:cNvSpPr>
          <p:nvPr>
            <p:ph idx="1"/>
          </p:nvPr>
        </p:nvSpPr>
        <p:spPr>
          <a:xfrm>
            <a:off x="609600" y="1628776"/>
            <a:ext cx="11125200" cy="4111252"/>
          </a:xfrm>
        </p:spPr>
        <p:txBody>
          <a:bodyPr>
            <a:normAutofit/>
          </a:bodyPr>
          <a:lstStyle/>
          <a:p>
            <a:r>
              <a:rPr lang="en-US" sz="2400" b="1" dirty="0"/>
              <a:t>In the Trading Game, you participated in Voluntary Trade.</a:t>
            </a:r>
          </a:p>
          <a:p>
            <a:r>
              <a:rPr lang="en-US" sz="2400" b="1" dirty="0"/>
              <a:t>Overall, most of you were happy (or happier) with your end result because you got what you wanted based on your wants. </a:t>
            </a:r>
          </a:p>
          <a:p>
            <a:r>
              <a:rPr lang="en-US" sz="2400" b="1" dirty="0"/>
              <a:t>The total amount increased after each round </a:t>
            </a:r>
          </a:p>
          <a:p>
            <a:r>
              <a:rPr lang="en-US" sz="2400" b="1" dirty="0"/>
              <a:t>Our global economy is successful because of Voluntary Trade</a:t>
            </a:r>
          </a:p>
          <a:p>
            <a:endParaRPr lang="en-US" b="1" dirty="0"/>
          </a:p>
          <a:p>
            <a:endParaRPr lang="en-US" dirty="0"/>
          </a:p>
        </p:txBody>
      </p:sp>
    </p:spTree>
    <p:extLst>
      <p:ext uri="{BB962C8B-B14F-4D97-AF65-F5344CB8AC3E}">
        <p14:creationId xmlns:p14="http://schemas.microsoft.com/office/powerpoint/2010/main" val="193939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4690-1F8E-49AA-B175-5251FED0BBDC}"/>
              </a:ext>
            </a:extLst>
          </p:cNvPr>
          <p:cNvSpPr>
            <a:spLocks noGrp="1"/>
          </p:cNvSpPr>
          <p:nvPr>
            <p:ph type="title"/>
          </p:nvPr>
        </p:nvSpPr>
        <p:spPr/>
        <p:txBody>
          <a:bodyPr>
            <a:normAutofit fontScale="90000"/>
          </a:bodyPr>
          <a:lstStyle/>
          <a:p>
            <a:r>
              <a:rPr lang="en-US" b="1" dirty="0"/>
              <a:t>Use the Factors of Voluntary Trade Graphic Organizer to take notes during this presentation.</a:t>
            </a:r>
            <a:endParaRPr lang="en-US" dirty="0"/>
          </a:p>
        </p:txBody>
      </p:sp>
      <p:graphicFrame>
        <p:nvGraphicFramePr>
          <p:cNvPr id="5" name="Object 2">
            <a:extLst>
              <a:ext uri="{FF2B5EF4-FFF2-40B4-BE49-F238E27FC236}">
                <a16:creationId xmlns:a16="http://schemas.microsoft.com/office/drawing/2014/main" id="{6DB8D157-ADDD-4231-AF1F-3933B8A51CD1}"/>
              </a:ext>
            </a:extLst>
          </p:cNvPr>
          <p:cNvGraphicFramePr>
            <a:graphicFrameLocks noGrp="1" noChangeAspect="1"/>
          </p:cNvGraphicFramePr>
          <p:nvPr>
            <p:ph idx="1"/>
            <p:extLst>
              <p:ext uri="{D42A27DB-BD31-4B8C-83A1-F6EECF244321}">
                <p14:modId xmlns:p14="http://schemas.microsoft.com/office/powerpoint/2010/main" val="1336198967"/>
              </p:ext>
            </p:extLst>
          </p:nvPr>
        </p:nvGraphicFramePr>
        <p:xfrm>
          <a:off x="2231136" y="2495550"/>
          <a:ext cx="7729728" cy="4095750"/>
        </p:xfrm>
        <a:graphic>
          <a:graphicData uri="http://schemas.openxmlformats.org/presentationml/2006/ole">
            <mc:AlternateContent xmlns:mc="http://schemas.openxmlformats.org/markup-compatibility/2006">
              <mc:Choice xmlns:v="urn:schemas-microsoft-com:vml" Requires="v">
                <p:oleObj spid="_x0000_s1029" name="Acrobat Document" r:id="rId3" imgW="5029155" imgH="3886200" progId="AcroExch.Document.DC">
                  <p:embed/>
                </p:oleObj>
              </mc:Choice>
              <mc:Fallback>
                <p:oleObj name="Acrobat Document" r:id="rId3" imgW="5029155" imgH="3886200" progId="AcroExch.Document.DC">
                  <p:embed/>
                  <p:pic>
                    <p:nvPicPr>
                      <p:cNvPr id="1741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136" y="2495550"/>
                        <a:ext cx="7729728" cy="4095750"/>
                      </a:xfrm>
                      <a:prstGeom prst="rect">
                        <a:avLst/>
                      </a:prstGeom>
                      <a:noFill/>
                      <a:ln w="9525">
                        <a:solidFill>
                          <a:srgbClr val="171717"/>
                        </a:solidFill>
                        <a:miter lim="800000"/>
                        <a:headEnd/>
                        <a:tailEnd/>
                      </a:ln>
                    </p:spPr>
                  </p:pic>
                </p:oleObj>
              </mc:Fallback>
            </mc:AlternateContent>
          </a:graphicData>
        </a:graphic>
      </p:graphicFrame>
    </p:spTree>
    <p:extLst>
      <p:ext uri="{BB962C8B-B14F-4D97-AF65-F5344CB8AC3E}">
        <p14:creationId xmlns:p14="http://schemas.microsoft.com/office/powerpoint/2010/main" val="868162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E530-BA18-45C1-BFF6-A699D3EF6C28}"/>
              </a:ext>
            </a:extLst>
          </p:cNvPr>
          <p:cNvSpPr>
            <a:spLocks noGrp="1"/>
          </p:cNvSpPr>
          <p:nvPr>
            <p:ph type="title"/>
          </p:nvPr>
        </p:nvSpPr>
        <p:spPr/>
        <p:txBody>
          <a:bodyPr/>
          <a:lstStyle/>
          <a:p>
            <a:r>
              <a:rPr lang="en-US" dirty="0"/>
              <a:t>Think about it:</a:t>
            </a:r>
          </a:p>
        </p:txBody>
      </p:sp>
      <p:sp>
        <p:nvSpPr>
          <p:cNvPr id="3" name="Content Placeholder 2">
            <a:extLst>
              <a:ext uri="{FF2B5EF4-FFF2-40B4-BE49-F238E27FC236}">
                <a16:creationId xmlns:a16="http://schemas.microsoft.com/office/drawing/2014/main" id="{4DDB6854-486E-4369-8A97-D401CE97BA76}"/>
              </a:ext>
            </a:extLst>
          </p:cNvPr>
          <p:cNvSpPr>
            <a:spLocks noGrp="1"/>
          </p:cNvSpPr>
          <p:nvPr>
            <p:ph idx="1"/>
          </p:nvPr>
        </p:nvSpPr>
        <p:spPr>
          <a:xfrm>
            <a:off x="590549" y="2638044"/>
            <a:ext cx="10810875" cy="3953256"/>
          </a:xfrm>
        </p:spPr>
        <p:txBody>
          <a:bodyPr>
            <a:normAutofit fontScale="92500" lnSpcReduction="10000"/>
          </a:bodyPr>
          <a:lstStyle/>
          <a:p>
            <a:pPr marL="742950" indent="-742950">
              <a:buFont typeface="+mj-lt"/>
              <a:buAutoNum type="arabicPeriod"/>
              <a:defRPr/>
            </a:pPr>
            <a:r>
              <a:rPr lang="en-US" sz="2800" dirty="0"/>
              <a:t>Describe a time when you exchanged a good for another good.</a:t>
            </a:r>
          </a:p>
          <a:p>
            <a:pPr marL="742950" indent="-742950">
              <a:buFont typeface="+mj-lt"/>
              <a:buAutoNum type="arabicPeriod"/>
              <a:defRPr/>
            </a:pPr>
            <a:r>
              <a:rPr lang="en-US" sz="2800" dirty="0"/>
              <a:t>Identify a hobby, sport, subject, etc. in which you could specialize. Explain why.</a:t>
            </a:r>
          </a:p>
          <a:p>
            <a:pPr marL="742950" indent="-742950">
              <a:buFont typeface="+mj-lt"/>
              <a:buAutoNum type="arabicPeriod"/>
              <a:defRPr/>
            </a:pPr>
            <a:r>
              <a:rPr lang="en-US" sz="2800" dirty="0"/>
              <a:t>Identify something in your life in which you would be willing to pay a tariff. Explain why.</a:t>
            </a:r>
          </a:p>
          <a:p>
            <a:pPr marL="742950" indent="-742950">
              <a:buFont typeface="+mj-lt"/>
              <a:buAutoNum type="arabicPeriod"/>
              <a:defRPr/>
            </a:pPr>
            <a:r>
              <a:rPr lang="en-US" sz="2800" dirty="0"/>
              <a:t>Identify something in your life in which your parent or teacher might place a quota. Explain why.</a:t>
            </a:r>
          </a:p>
          <a:p>
            <a:pPr marL="742950" indent="-742950">
              <a:buFont typeface="+mj-lt"/>
              <a:buAutoNum type="arabicPeriod"/>
              <a:defRPr/>
            </a:pPr>
            <a:r>
              <a:rPr lang="en-US" sz="2800" dirty="0"/>
              <a:t>Identify something in your life in which your parent or teacher might place an embargo. Explain why.</a:t>
            </a:r>
          </a:p>
          <a:p>
            <a:endParaRPr lang="en-US" dirty="0"/>
          </a:p>
        </p:txBody>
      </p:sp>
    </p:spTree>
    <p:extLst>
      <p:ext uri="{BB962C8B-B14F-4D97-AF65-F5344CB8AC3E}">
        <p14:creationId xmlns:p14="http://schemas.microsoft.com/office/powerpoint/2010/main" val="413622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EEF6-02BF-4DB1-93D6-70C809205A06}"/>
              </a:ext>
            </a:extLst>
          </p:cNvPr>
          <p:cNvSpPr>
            <a:spLocks noGrp="1"/>
          </p:cNvSpPr>
          <p:nvPr>
            <p:ph type="title"/>
          </p:nvPr>
        </p:nvSpPr>
        <p:spPr>
          <a:xfrm>
            <a:off x="2434336" y="121412"/>
            <a:ext cx="7729728" cy="478663"/>
          </a:xfrm>
        </p:spPr>
        <p:txBody>
          <a:bodyPr>
            <a:normAutofit fontScale="90000"/>
          </a:bodyPr>
          <a:lstStyle/>
          <a:p>
            <a:r>
              <a:rPr lang="en-US" dirty="0"/>
              <a:t>Review: trade </a:t>
            </a:r>
          </a:p>
        </p:txBody>
      </p:sp>
      <p:pic>
        <p:nvPicPr>
          <p:cNvPr id="4" name="Online Media 3" title="International Trade Explained | World101">
            <a:hlinkClick r:id="" action="ppaction://media"/>
            <a:extLst>
              <a:ext uri="{FF2B5EF4-FFF2-40B4-BE49-F238E27FC236}">
                <a16:creationId xmlns:a16="http://schemas.microsoft.com/office/drawing/2014/main" id="{1B001F88-7E42-4BD8-97B5-A4476B95278B}"/>
              </a:ext>
            </a:extLst>
          </p:cNvPr>
          <p:cNvPicPr>
            <a:picLocks noGrp="1" noRot="1" noChangeAspect="1"/>
          </p:cNvPicPr>
          <p:nvPr>
            <p:ph idx="1"/>
            <a:videoFile r:link="rId1"/>
          </p:nvPr>
        </p:nvPicPr>
        <p:blipFill>
          <a:blip r:embed="rId3"/>
          <a:stretch>
            <a:fillRect/>
          </a:stretch>
        </p:blipFill>
        <p:spPr>
          <a:xfrm>
            <a:off x="314614" y="742950"/>
            <a:ext cx="11534486" cy="5892161"/>
          </a:xfrm>
          <a:prstGeom prst="rect">
            <a:avLst/>
          </a:prstGeom>
        </p:spPr>
      </p:pic>
    </p:spTree>
    <p:extLst>
      <p:ext uri="{BB962C8B-B14F-4D97-AF65-F5344CB8AC3E}">
        <p14:creationId xmlns:p14="http://schemas.microsoft.com/office/powerpoint/2010/main" val="393523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8A3C-A377-47C5-8269-580BB4B86403}"/>
              </a:ext>
            </a:extLst>
          </p:cNvPr>
          <p:cNvSpPr>
            <a:spLocks noGrp="1"/>
          </p:cNvSpPr>
          <p:nvPr>
            <p:ph type="title"/>
          </p:nvPr>
        </p:nvSpPr>
        <p:spPr>
          <a:xfrm>
            <a:off x="2231136" y="107442"/>
            <a:ext cx="7729728" cy="559308"/>
          </a:xfrm>
        </p:spPr>
        <p:txBody>
          <a:bodyPr>
            <a:normAutofit fontScale="90000"/>
          </a:bodyPr>
          <a:lstStyle/>
          <a:p>
            <a:r>
              <a:rPr lang="en-US" dirty="0"/>
              <a:t>Review: currency</a:t>
            </a:r>
          </a:p>
        </p:txBody>
      </p:sp>
      <p:pic>
        <p:nvPicPr>
          <p:cNvPr id="4" name="Online Media 3" title="Finance 101: What is Currency and Exchange Rate? Easy Peasy Finance for Kids and Beginners">
            <a:hlinkClick r:id="" action="ppaction://media"/>
            <a:extLst>
              <a:ext uri="{FF2B5EF4-FFF2-40B4-BE49-F238E27FC236}">
                <a16:creationId xmlns:a16="http://schemas.microsoft.com/office/drawing/2014/main" id="{37960642-9966-4FA9-BA04-8C9EF381C991}"/>
              </a:ext>
            </a:extLst>
          </p:cNvPr>
          <p:cNvPicPr>
            <a:picLocks noGrp="1" noRot="1" noChangeAspect="1"/>
          </p:cNvPicPr>
          <p:nvPr>
            <p:ph idx="1"/>
            <a:videoFile r:link="rId1"/>
          </p:nvPr>
        </p:nvPicPr>
        <p:blipFill>
          <a:blip r:embed="rId3"/>
          <a:stretch>
            <a:fillRect/>
          </a:stretch>
        </p:blipFill>
        <p:spPr>
          <a:xfrm>
            <a:off x="680720" y="772160"/>
            <a:ext cx="10911840" cy="5868692"/>
          </a:xfrm>
          <a:prstGeom prst="rect">
            <a:avLst/>
          </a:prstGeom>
        </p:spPr>
      </p:pic>
    </p:spTree>
    <p:extLst>
      <p:ext uri="{BB962C8B-B14F-4D97-AF65-F5344CB8AC3E}">
        <p14:creationId xmlns:p14="http://schemas.microsoft.com/office/powerpoint/2010/main" val="207208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C620-99FC-4F5B-B8AA-CC51A2F852C5}"/>
              </a:ext>
            </a:extLst>
          </p:cNvPr>
          <p:cNvSpPr>
            <a:spLocks noGrp="1"/>
          </p:cNvSpPr>
          <p:nvPr>
            <p:ph type="title"/>
          </p:nvPr>
        </p:nvSpPr>
        <p:spPr/>
        <p:txBody>
          <a:bodyPr/>
          <a:lstStyle/>
          <a:p>
            <a:r>
              <a:rPr lang="en-US" dirty="0"/>
              <a:t>Ticket </a:t>
            </a:r>
            <a:r>
              <a:rPr lang="en-US"/>
              <a:t>out the door: </a:t>
            </a:r>
            <a:endParaRPr lang="en-US" dirty="0"/>
          </a:p>
        </p:txBody>
      </p:sp>
      <p:sp>
        <p:nvSpPr>
          <p:cNvPr id="3" name="Content Placeholder 2">
            <a:extLst>
              <a:ext uri="{FF2B5EF4-FFF2-40B4-BE49-F238E27FC236}">
                <a16:creationId xmlns:a16="http://schemas.microsoft.com/office/drawing/2014/main" id="{854BC5D1-12C8-45AA-9F21-69D0B5A529F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9951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AC32-F456-4D13-9910-F51DB16ED516}"/>
              </a:ext>
            </a:extLst>
          </p:cNvPr>
          <p:cNvSpPr>
            <a:spLocks noGrp="1"/>
          </p:cNvSpPr>
          <p:nvPr>
            <p:ph type="title"/>
          </p:nvPr>
        </p:nvSpPr>
        <p:spPr>
          <a:xfrm>
            <a:off x="2231136" y="112133"/>
            <a:ext cx="7729728" cy="1188720"/>
          </a:xfrm>
        </p:spPr>
        <p:txBody>
          <a:bodyPr/>
          <a:lstStyle/>
          <a:p>
            <a:r>
              <a:rPr lang="en-US" b="1" dirty="0"/>
              <a:t>Standard(s):</a:t>
            </a:r>
            <a:endParaRPr lang="en-US" dirty="0"/>
          </a:p>
        </p:txBody>
      </p:sp>
      <p:sp>
        <p:nvSpPr>
          <p:cNvPr id="3" name="Content Placeholder 2">
            <a:extLst>
              <a:ext uri="{FF2B5EF4-FFF2-40B4-BE49-F238E27FC236}">
                <a16:creationId xmlns:a16="http://schemas.microsoft.com/office/drawing/2014/main" id="{F11BA8C1-F605-46CD-83A1-63789D45A63C}"/>
              </a:ext>
            </a:extLst>
          </p:cNvPr>
          <p:cNvSpPr>
            <a:spLocks noGrp="1"/>
          </p:cNvSpPr>
          <p:nvPr>
            <p:ph idx="1"/>
          </p:nvPr>
        </p:nvSpPr>
        <p:spPr>
          <a:xfrm>
            <a:off x="1005840" y="1300854"/>
            <a:ext cx="10789920" cy="5031366"/>
          </a:xfrm>
        </p:spPr>
        <p:txBody>
          <a:bodyPr/>
          <a:lstStyle/>
          <a:p>
            <a:pPr>
              <a:defRPr/>
            </a:pPr>
            <a:r>
              <a:rPr lang="en-US" sz="2800" b="1" dirty="0"/>
              <a:t>SS7E2a, SS7E6a, SS7E9a</a:t>
            </a:r>
            <a:br>
              <a:rPr lang="en-US" sz="2800" dirty="0"/>
            </a:br>
            <a:r>
              <a:rPr lang="en-US" sz="2800" b="1" dirty="0"/>
              <a:t>Explain how </a:t>
            </a:r>
            <a:r>
              <a:rPr lang="en-US" sz="2800" b="1" u="sng" dirty="0"/>
              <a:t>specialization</a:t>
            </a:r>
            <a:r>
              <a:rPr lang="en-US" sz="2800" b="1" dirty="0"/>
              <a:t> encourages trade between countries. Compare and contrast different types of trade barriers, such as </a:t>
            </a:r>
            <a:r>
              <a:rPr lang="en-US" sz="2800" b="1" u="sng" dirty="0"/>
              <a:t>tariffs, quotas, and embargos.</a:t>
            </a:r>
          </a:p>
          <a:p>
            <a:pPr>
              <a:defRPr/>
            </a:pPr>
            <a:endParaRPr lang="en-US" sz="1100" dirty="0"/>
          </a:p>
          <a:p>
            <a:pPr>
              <a:defRPr/>
            </a:pPr>
            <a:r>
              <a:rPr lang="en-US" sz="2800" b="1" dirty="0"/>
              <a:t>SS7E2b, SS7E6b, SS7E9b</a:t>
            </a:r>
            <a:br>
              <a:rPr lang="en-US" sz="2800" dirty="0"/>
            </a:br>
            <a:r>
              <a:rPr lang="en-US" sz="2800" b="1" dirty="0"/>
              <a:t>Explain why </a:t>
            </a:r>
            <a:r>
              <a:rPr lang="en-US" sz="2800" b="1" u="sng" dirty="0"/>
              <a:t>international trade </a:t>
            </a:r>
            <a:r>
              <a:rPr lang="en-US" sz="2800" b="1" dirty="0"/>
              <a:t>requires a system for exchanging </a:t>
            </a:r>
            <a:r>
              <a:rPr lang="en-US" sz="2800" b="1" u="sng" dirty="0"/>
              <a:t>currencies </a:t>
            </a:r>
            <a:r>
              <a:rPr lang="en-US" sz="2800" b="1" dirty="0"/>
              <a:t>between nations.</a:t>
            </a:r>
          </a:p>
          <a:p>
            <a:endParaRPr lang="en-US" dirty="0"/>
          </a:p>
        </p:txBody>
      </p:sp>
    </p:spTree>
    <p:extLst>
      <p:ext uri="{BB962C8B-B14F-4D97-AF65-F5344CB8AC3E}">
        <p14:creationId xmlns:p14="http://schemas.microsoft.com/office/powerpoint/2010/main" val="122785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E468-8011-4AA5-81CF-D8688AF368F3}"/>
              </a:ext>
            </a:extLst>
          </p:cNvPr>
          <p:cNvSpPr>
            <a:spLocks noGrp="1"/>
          </p:cNvSpPr>
          <p:nvPr>
            <p:ph type="title"/>
          </p:nvPr>
        </p:nvSpPr>
        <p:spPr/>
        <p:txBody>
          <a:bodyPr/>
          <a:lstStyle/>
          <a:p>
            <a:r>
              <a:rPr lang="en-US" dirty="0"/>
              <a:t>Why do we trade? </a:t>
            </a:r>
          </a:p>
        </p:txBody>
      </p:sp>
      <p:sp>
        <p:nvSpPr>
          <p:cNvPr id="3" name="Content Placeholder 2">
            <a:extLst>
              <a:ext uri="{FF2B5EF4-FFF2-40B4-BE49-F238E27FC236}">
                <a16:creationId xmlns:a16="http://schemas.microsoft.com/office/drawing/2014/main" id="{29D40926-932B-4D32-83CA-826FC548FF82}"/>
              </a:ext>
            </a:extLst>
          </p:cNvPr>
          <p:cNvSpPr>
            <a:spLocks noGrp="1"/>
          </p:cNvSpPr>
          <p:nvPr>
            <p:ph idx="1"/>
          </p:nvPr>
        </p:nvSpPr>
        <p:spPr>
          <a:xfrm>
            <a:off x="1280160" y="2423160"/>
            <a:ext cx="9601200" cy="3954780"/>
          </a:xfrm>
        </p:spPr>
        <p:txBody>
          <a:bodyPr>
            <a:normAutofit fontScale="92500" lnSpcReduction="10000"/>
          </a:bodyPr>
          <a:lstStyle/>
          <a:p>
            <a:r>
              <a:rPr lang="en-US" sz="3200" b="1" dirty="0"/>
              <a:t>Countries trade because no country has all of the resources it needs to provide for its people.</a:t>
            </a:r>
          </a:p>
          <a:p>
            <a:r>
              <a:rPr lang="en-US" sz="3200" b="1" dirty="0"/>
              <a:t>Trading is based on a country’s resources (what they have a lot of) </a:t>
            </a:r>
          </a:p>
          <a:p>
            <a:endParaRPr lang="en-US" sz="3200" b="1" dirty="0"/>
          </a:p>
          <a:p>
            <a:r>
              <a:rPr lang="en-US" sz="3200" b="1" dirty="0"/>
              <a:t>Example: United States buys oil from the Middle East. Other countries may buy things like meat, auto parts, airplanes, etc. from the United States</a:t>
            </a:r>
          </a:p>
          <a:p>
            <a:endParaRPr lang="en-US" sz="3200" b="1" dirty="0"/>
          </a:p>
          <a:p>
            <a:endParaRPr lang="en-US" sz="3200" dirty="0"/>
          </a:p>
        </p:txBody>
      </p:sp>
    </p:spTree>
    <p:extLst>
      <p:ext uri="{BB962C8B-B14F-4D97-AF65-F5344CB8AC3E}">
        <p14:creationId xmlns:p14="http://schemas.microsoft.com/office/powerpoint/2010/main" val="130898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9F23-8456-49DF-9B01-7ECEB42D8421}"/>
              </a:ext>
            </a:extLst>
          </p:cNvPr>
          <p:cNvSpPr>
            <a:spLocks noGrp="1"/>
          </p:cNvSpPr>
          <p:nvPr>
            <p:ph type="title"/>
          </p:nvPr>
        </p:nvSpPr>
        <p:spPr/>
        <p:txBody>
          <a:bodyPr/>
          <a:lstStyle/>
          <a:p>
            <a:r>
              <a:rPr lang="en-US" b="1" dirty="0"/>
              <a:t>What are resources?</a:t>
            </a:r>
            <a:endParaRPr lang="en-US" dirty="0"/>
          </a:p>
        </p:txBody>
      </p:sp>
      <p:sp>
        <p:nvSpPr>
          <p:cNvPr id="3" name="Content Placeholder 2">
            <a:extLst>
              <a:ext uri="{FF2B5EF4-FFF2-40B4-BE49-F238E27FC236}">
                <a16:creationId xmlns:a16="http://schemas.microsoft.com/office/drawing/2014/main" id="{E31085AB-0F9C-4282-A33D-EC94D5C41FA8}"/>
              </a:ext>
            </a:extLst>
          </p:cNvPr>
          <p:cNvSpPr>
            <a:spLocks noGrp="1"/>
          </p:cNvSpPr>
          <p:nvPr>
            <p:ph idx="1"/>
          </p:nvPr>
        </p:nvSpPr>
        <p:spPr>
          <a:xfrm>
            <a:off x="885825" y="2638044"/>
            <a:ext cx="11058525" cy="3101983"/>
          </a:xfrm>
        </p:spPr>
        <p:txBody>
          <a:bodyPr>
            <a:normAutofit/>
          </a:bodyPr>
          <a:lstStyle/>
          <a:p>
            <a:pPr marL="0" indent="0">
              <a:buNone/>
            </a:pPr>
            <a:r>
              <a:rPr lang="en-US" sz="4000" b="1" dirty="0"/>
              <a:t>What are some examples of resources?</a:t>
            </a:r>
          </a:p>
          <a:p>
            <a:pPr marL="0" indent="0">
              <a:buNone/>
            </a:pPr>
            <a:r>
              <a:rPr lang="en-US" sz="4000" b="1" dirty="0"/>
              <a:t>What happens when do you not have the resources you need? </a:t>
            </a:r>
          </a:p>
        </p:txBody>
      </p:sp>
    </p:spTree>
    <p:extLst>
      <p:ext uri="{BB962C8B-B14F-4D97-AF65-F5344CB8AC3E}">
        <p14:creationId xmlns:p14="http://schemas.microsoft.com/office/powerpoint/2010/main" val="82036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77976" y="255589"/>
            <a:ext cx="5203825" cy="3997324"/>
          </a:xfrm>
        </p:spPr>
        <p:txBody>
          <a:bodyPr>
            <a:normAutofit fontScale="90000"/>
          </a:bodyPr>
          <a:lstStyle/>
          <a:p>
            <a:pPr eaLnBrk="1" hangingPunct="1">
              <a:defRPr/>
            </a:pPr>
            <a:r>
              <a:rPr lang="en-US" sz="4000" dirty="0"/>
              <a:t>We have a </a:t>
            </a:r>
            <a:br>
              <a:rPr lang="en-US" sz="4000" dirty="0"/>
            </a:br>
            <a:r>
              <a:rPr lang="en-US" sz="4000" dirty="0"/>
              <a:t>global economy </a:t>
            </a:r>
            <a:br>
              <a:rPr lang="en-US" sz="4000" dirty="0"/>
            </a:br>
            <a:r>
              <a:rPr lang="en-US" sz="4000" dirty="0"/>
              <a:t>because countries </a:t>
            </a:r>
            <a:br>
              <a:rPr lang="en-US" sz="4000" dirty="0"/>
            </a:br>
            <a:r>
              <a:rPr lang="en-US" sz="4000" dirty="0"/>
              <a:t>trade with others </a:t>
            </a:r>
            <a:br>
              <a:rPr lang="en-US" sz="4000" dirty="0"/>
            </a:br>
            <a:r>
              <a:rPr lang="en-US" sz="4000" dirty="0"/>
              <a:t>from all over the </a:t>
            </a:r>
            <a:br>
              <a:rPr lang="en-US" sz="4000" dirty="0"/>
            </a:br>
            <a:r>
              <a:rPr lang="en-US" sz="4000" dirty="0"/>
              <a:t>world.</a:t>
            </a:r>
          </a:p>
        </p:txBody>
      </p:sp>
      <p:pic>
        <p:nvPicPr>
          <p:cNvPr id="11267" name="Picture 2" descr="http://regentsprep.org/regents/global/themes/interdependence/images/BD04964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277" y="4397629"/>
            <a:ext cx="2279652" cy="229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http://hrsbstaff.ednet.ns.ca/bridler/Interdependen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6313" y="522289"/>
            <a:ext cx="2963862"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338889" y="4264024"/>
            <a:ext cx="5259387" cy="2124075"/>
          </a:xfrm>
          <a:prstGeom prst="rect">
            <a:avLst/>
          </a:prstGeom>
        </p:spPr>
        <p:txBody>
          <a:bodyPr>
            <a:spAutoFit/>
          </a:bodyPr>
          <a:lstStyle/>
          <a:p>
            <a:pPr algn="ctr">
              <a:defRPr/>
            </a:pPr>
            <a:r>
              <a:rPr lang="en-US" sz="4400" kern="0" dirty="0">
                <a:solidFill>
                  <a:srgbClr val="FFFFCC"/>
                </a:solidFill>
                <a:effectLst>
                  <a:outerShdw blurRad="38100" dist="38100" dir="2700000" algn="tl">
                    <a:srgbClr val="000000"/>
                  </a:outerShdw>
                </a:effectLst>
                <a:latin typeface="Arial"/>
                <a:ea typeface="+mj-ea"/>
                <a:cs typeface="Arial"/>
              </a:rPr>
              <a:t>The global economy makes countries interdependent.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D6A6-7821-4484-BE48-A7C7E6621C04}"/>
              </a:ext>
            </a:extLst>
          </p:cNvPr>
          <p:cNvSpPr>
            <a:spLocks noGrp="1"/>
          </p:cNvSpPr>
          <p:nvPr>
            <p:ph type="title"/>
          </p:nvPr>
        </p:nvSpPr>
        <p:spPr>
          <a:xfrm>
            <a:off x="561974" y="164592"/>
            <a:ext cx="10944225" cy="1188720"/>
          </a:xfrm>
        </p:spPr>
        <p:txBody>
          <a:bodyPr>
            <a:normAutofit fontScale="90000"/>
          </a:bodyPr>
          <a:lstStyle/>
          <a:p>
            <a:r>
              <a:rPr lang="en-US" dirty="0"/>
              <a:t>Voluntary Trade</a:t>
            </a:r>
            <a:br>
              <a:rPr lang="en-US" dirty="0"/>
            </a:br>
            <a:r>
              <a:rPr lang="en-US" dirty="0"/>
              <a:t>(somewhere on your paper write these terms down)</a:t>
            </a:r>
          </a:p>
        </p:txBody>
      </p:sp>
      <p:sp>
        <p:nvSpPr>
          <p:cNvPr id="3" name="Content Placeholder 2">
            <a:extLst>
              <a:ext uri="{FF2B5EF4-FFF2-40B4-BE49-F238E27FC236}">
                <a16:creationId xmlns:a16="http://schemas.microsoft.com/office/drawing/2014/main" id="{C48F71C3-E595-49DB-8EC6-3AB81043CC62}"/>
              </a:ext>
            </a:extLst>
          </p:cNvPr>
          <p:cNvSpPr>
            <a:spLocks noGrp="1"/>
          </p:cNvSpPr>
          <p:nvPr>
            <p:ph idx="1"/>
          </p:nvPr>
        </p:nvSpPr>
        <p:spPr>
          <a:xfrm>
            <a:off x="476250" y="1543050"/>
            <a:ext cx="11239499" cy="4829175"/>
          </a:xfrm>
        </p:spPr>
        <p:txBody>
          <a:bodyPr>
            <a:normAutofit lnSpcReduction="10000"/>
          </a:bodyPr>
          <a:lstStyle/>
          <a:p>
            <a:pPr marL="0" indent="0">
              <a:buNone/>
            </a:pPr>
            <a:r>
              <a:rPr lang="en-US" sz="2800" b="1" u="sng" dirty="0">
                <a:solidFill>
                  <a:srgbClr val="FF0000"/>
                </a:solidFill>
              </a:rPr>
              <a:t>Voluntary Trade</a:t>
            </a:r>
            <a:r>
              <a:rPr lang="en-US" sz="2800" b="1" dirty="0">
                <a:solidFill>
                  <a:srgbClr val="FF0000"/>
                </a:solidFill>
              </a:rPr>
              <a:t> =countries expect to gain from trade.</a:t>
            </a:r>
          </a:p>
          <a:p>
            <a:pPr marL="0" indent="0">
              <a:buNone/>
            </a:pPr>
            <a:r>
              <a:rPr lang="en-US" sz="2800" b="1" dirty="0">
                <a:solidFill>
                  <a:srgbClr val="FF0000"/>
                </a:solidFill>
              </a:rPr>
              <a:t>Interdependent = you must trade with others to survive</a:t>
            </a:r>
          </a:p>
          <a:p>
            <a:pPr marL="0" indent="0">
              <a:buNone/>
            </a:pPr>
            <a:r>
              <a:rPr lang="en-US" sz="2800" b="1" dirty="0">
                <a:solidFill>
                  <a:srgbClr val="FF0000"/>
                </a:solidFill>
              </a:rPr>
              <a:t>Domestic trade = trade within a country</a:t>
            </a:r>
          </a:p>
          <a:p>
            <a:pPr marL="0" indent="0">
              <a:buNone/>
            </a:pPr>
            <a:r>
              <a:rPr lang="en-US" sz="2800" b="1" dirty="0">
                <a:solidFill>
                  <a:srgbClr val="FF0000"/>
                </a:solidFill>
              </a:rPr>
              <a:t>International trade = trade between different countries </a:t>
            </a:r>
          </a:p>
          <a:p>
            <a:endParaRPr lang="en-US" sz="2800" b="1" dirty="0">
              <a:solidFill>
                <a:srgbClr val="FF0000"/>
              </a:solidFill>
            </a:endParaRPr>
          </a:p>
          <a:p>
            <a:r>
              <a:rPr lang="en-US" sz="2800" dirty="0">
                <a:solidFill>
                  <a:schemeClr val="tx1"/>
                </a:solidFill>
              </a:rPr>
              <a:t>Example: Think about how you trade Halloween candy or items from your lunch. You make trades based on your wants or needs. </a:t>
            </a:r>
          </a:p>
          <a:p>
            <a:endParaRPr lang="en-US" sz="2800" dirty="0">
              <a:solidFill>
                <a:schemeClr val="tx1"/>
              </a:solidFill>
            </a:endParaRPr>
          </a:p>
          <a:p>
            <a:r>
              <a:rPr lang="en-US" sz="2800" b="1" dirty="0"/>
              <a:t>The “buyer” country receives goods and the “seller” country makes money.</a:t>
            </a:r>
            <a:endParaRPr lang="en-US" sz="2800" dirty="0">
              <a:solidFill>
                <a:schemeClr val="tx1"/>
              </a:solidFill>
            </a:endParaRPr>
          </a:p>
        </p:txBody>
      </p:sp>
    </p:spTree>
    <p:extLst>
      <p:ext uri="{BB962C8B-B14F-4D97-AF65-F5344CB8AC3E}">
        <p14:creationId xmlns:p14="http://schemas.microsoft.com/office/powerpoint/2010/main" val="97590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7897-7478-4152-AB74-A9AB3DD64044}"/>
              </a:ext>
            </a:extLst>
          </p:cNvPr>
          <p:cNvSpPr>
            <a:spLocks noGrp="1"/>
          </p:cNvSpPr>
          <p:nvPr>
            <p:ph type="title"/>
          </p:nvPr>
        </p:nvSpPr>
        <p:spPr>
          <a:xfrm>
            <a:off x="2145411" y="240792"/>
            <a:ext cx="7729728" cy="721233"/>
          </a:xfrm>
        </p:spPr>
        <p:txBody>
          <a:bodyPr>
            <a:normAutofit fontScale="90000"/>
          </a:bodyPr>
          <a:lstStyle/>
          <a:p>
            <a:r>
              <a:rPr lang="en-US" dirty="0"/>
              <a:t>What helps trade?</a:t>
            </a:r>
          </a:p>
        </p:txBody>
      </p:sp>
      <p:sp>
        <p:nvSpPr>
          <p:cNvPr id="3" name="Content Placeholder 2">
            <a:extLst>
              <a:ext uri="{FF2B5EF4-FFF2-40B4-BE49-F238E27FC236}">
                <a16:creationId xmlns:a16="http://schemas.microsoft.com/office/drawing/2014/main" id="{78C6FBC3-0E1F-42A5-ABF1-2B5401C3CA85}"/>
              </a:ext>
            </a:extLst>
          </p:cNvPr>
          <p:cNvSpPr>
            <a:spLocks noGrp="1"/>
          </p:cNvSpPr>
          <p:nvPr>
            <p:ph idx="1"/>
          </p:nvPr>
        </p:nvSpPr>
        <p:spPr>
          <a:xfrm>
            <a:off x="600074" y="1038225"/>
            <a:ext cx="10658475" cy="5448300"/>
          </a:xfrm>
        </p:spPr>
        <p:txBody>
          <a:bodyPr>
            <a:normAutofit fontScale="85000" lnSpcReduction="20000"/>
          </a:bodyPr>
          <a:lstStyle/>
          <a:p>
            <a:pPr>
              <a:defRPr/>
            </a:pPr>
            <a:r>
              <a:rPr lang="en-US" sz="2800" b="1" dirty="0">
                <a:solidFill>
                  <a:srgbClr val="FF0000"/>
                </a:solidFill>
              </a:rPr>
              <a:t>Currency = money</a:t>
            </a:r>
          </a:p>
          <a:p>
            <a:pPr>
              <a:defRPr/>
            </a:pPr>
            <a:r>
              <a:rPr lang="en-US" sz="2800" b="1" dirty="0">
                <a:solidFill>
                  <a:srgbClr val="FF0000"/>
                </a:solidFill>
              </a:rPr>
              <a:t>Exchange rates –the value of one’s currency in terms of another’s currency.</a:t>
            </a:r>
          </a:p>
          <a:p>
            <a:pPr>
              <a:defRPr/>
            </a:pPr>
            <a:r>
              <a:rPr lang="en-US" sz="2800" b="1" dirty="0">
                <a:solidFill>
                  <a:schemeClr val="tx1"/>
                </a:solidFill>
              </a:rPr>
              <a:t>Example:  The United States uses dollars as currency. If you travel outside the country, you need to exchange dollars for that country’s currency.</a:t>
            </a:r>
          </a:p>
          <a:p>
            <a:pPr marL="0" indent="0">
              <a:buNone/>
              <a:defRPr/>
            </a:pPr>
            <a:r>
              <a:rPr lang="en-US" sz="2800" b="1" dirty="0">
                <a:solidFill>
                  <a:schemeClr val="tx1"/>
                </a:solidFill>
              </a:rPr>
              <a:t>	The US: dollars</a:t>
            </a:r>
            <a:br>
              <a:rPr lang="en-US" sz="2800" b="1" dirty="0">
                <a:solidFill>
                  <a:schemeClr val="tx1"/>
                </a:solidFill>
              </a:rPr>
            </a:br>
            <a:r>
              <a:rPr lang="en-US" sz="2800" b="1" dirty="0">
                <a:solidFill>
                  <a:schemeClr val="tx1"/>
                </a:solidFill>
              </a:rPr>
              <a:t>	Japan: yen</a:t>
            </a:r>
          </a:p>
          <a:p>
            <a:pPr marL="0" indent="0">
              <a:buNone/>
              <a:defRPr/>
            </a:pPr>
            <a:r>
              <a:rPr lang="en-US" sz="2800" b="1" dirty="0">
                <a:solidFill>
                  <a:schemeClr val="tx1"/>
                </a:solidFill>
              </a:rPr>
              <a:t>	Mexico: pesos</a:t>
            </a:r>
          </a:p>
          <a:p>
            <a:pPr marL="0" indent="0">
              <a:buNone/>
              <a:defRPr/>
            </a:pPr>
            <a:r>
              <a:rPr lang="en-US" sz="2800" b="1" dirty="0">
                <a:solidFill>
                  <a:schemeClr val="tx1"/>
                </a:solidFill>
              </a:rPr>
              <a:t>	European Union: euros</a:t>
            </a:r>
          </a:p>
          <a:p>
            <a:pPr marL="0" indent="0">
              <a:buNone/>
              <a:defRPr/>
            </a:pPr>
            <a:r>
              <a:rPr lang="en-US" sz="2800" b="1" dirty="0">
                <a:solidFill>
                  <a:srgbClr val="FF0000"/>
                </a:solidFill>
              </a:rPr>
              <a:t>Countries can get what they need at the lowest cost </a:t>
            </a:r>
            <a:endParaRPr lang="en-US" sz="2800" b="1" dirty="0">
              <a:solidFill>
                <a:schemeClr val="tx1"/>
              </a:solidFill>
            </a:endParaRPr>
          </a:p>
          <a:p>
            <a:pPr>
              <a:defRPr/>
            </a:pPr>
            <a:endParaRPr lang="en-US" sz="1200" b="1" dirty="0"/>
          </a:p>
          <a:p>
            <a:pPr>
              <a:defRPr/>
            </a:pPr>
            <a:r>
              <a:rPr lang="en-US" sz="2800" b="1" dirty="0">
                <a:solidFill>
                  <a:srgbClr val="FF0000"/>
                </a:solidFill>
              </a:rPr>
              <a:t>Without</a:t>
            </a:r>
            <a:r>
              <a:rPr lang="en-US" sz="2800" b="1" dirty="0"/>
              <a:t> </a:t>
            </a:r>
            <a:r>
              <a:rPr lang="en-US" sz="2800" b="1" dirty="0">
                <a:solidFill>
                  <a:srgbClr val="FF0000"/>
                </a:solidFill>
              </a:rPr>
              <a:t>this, it would be difficult to do international trade (trading with countries around the world)</a:t>
            </a:r>
          </a:p>
          <a:p>
            <a:endParaRPr lang="en-US" dirty="0"/>
          </a:p>
        </p:txBody>
      </p:sp>
    </p:spTree>
    <p:extLst>
      <p:ext uri="{BB962C8B-B14F-4D97-AF65-F5344CB8AC3E}">
        <p14:creationId xmlns:p14="http://schemas.microsoft.com/office/powerpoint/2010/main" val="60249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C2A4-7554-4B35-80CE-AB3392DEE25D}"/>
              </a:ext>
            </a:extLst>
          </p:cNvPr>
          <p:cNvSpPr>
            <a:spLocks noGrp="1"/>
          </p:cNvSpPr>
          <p:nvPr>
            <p:ph type="title"/>
          </p:nvPr>
        </p:nvSpPr>
        <p:spPr>
          <a:xfrm>
            <a:off x="2135886" y="134471"/>
            <a:ext cx="7729728" cy="818029"/>
          </a:xfrm>
        </p:spPr>
        <p:txBody>
          <a:bodyPr/>
          <a:lstStyle/>
          <a:p>
            <a:r>
              <a:rPr lang="en-US" dirty="0"/>
              <a:t>What helps / hinders trade?</a:t>
            </a:r>
          </a:p>
        </p:txBody>
      </p:sp>
      <p:sp>
        <p:nvSpPr>
          <p:cNvPr id="3" name="Content Placeholder 2">
            <a:extLst>
              <a:ext uri="{FF2B5EF4-FFF2-40B4-BE49-F238E27FC236}">
                <a16:creationId xmlns:a16="http://schemas.microsoft.com/office/drawing/2014/main" id="{906729DD-C4AE-48FD-B439-575E386027E7}"/>
              </a:ext>
            </a:extLst>
          </p:cNvPr>
          <p:cNvSpPr>
            <a:spLocks noGrp="1"/>
          </p:cNvSpPr>
          <p:nvPr>
            <p:ph idx="1"/>
          </p:nvPr>
        </p:nvSpPr>
        <p:spPr>
          <a:xfrm>
            <a:off x="537882" y="1285875"/>
            <a:ext cx="11438965" cy="5437654"/>
          </a:xfrm>
        </p:spPr>
        <p:txBody>
          <a:bodyPr>
            <a:normAutofit/>
          </a:bodyPr>
          <a:lstStyle/>
          <a:p>
            <a:r>
              <a:rPr lang="en-US" sz="3100" b="1" dirty="0">
                <a:solidFill>
                  <a:srgbClr val="FF0000"/>
                </a:solidFill>
              </a:rPr>
              <a:t>Specialization uses limited resources to focus on industries </a:t>
            </a:r>
          </a:p>
          <a:p>
            <a:r>
              <a:rPr lang="en-US" sz="3100" b="1" dirty="0">
                <a:solidFill>
                  <a:schemeClr val="tx1"/>
                </a:solidFill>
              </a:rPr>
              <a:t>Example: Saudi Arabia </a:t>
            </a:r>
            <a:r>
              <a:rPr lang="en-US" sz="3100" b="1" u="sng" dirty="0">
                <a:solidFill>
                  <a:schemeClr val="tx1"/>
                </a:solidFill>
              </a:rPr>
              <a:t>specializes</a:t>
            </a:r>
            <a:r>
              <a:rPr lang="en-US" sz="3100" b="1" dirty="0">
                <a:solidFill>
                  <a:schemeClr val="tx1"/>
                </a:solidFill>
              </a:rPr>
              <a:t> in oil</a:t>
            </a:r>
          </a:p>
          <a:p>
            <a:r>
              <a:rPr lang="en-US" sz="3100" b="1" dirty="0">
                <a:solidFill>
                  <a:srgbClr val="FF0000"/>
                </a:solidFill>
              </a:rPr>
              <a:t>If countries focus most of their efforts into one industry, they will not have a lot of workers trained for other jobs</a:t>
            </a:r>
          </a:p>
          <a:p>
            <a:r>
              <a:rPr lang="en-US" sz="3100" b="1" dirty="0">
                <a:solidFill>
                  <a:schemeClr val="tx1"/>
                </a:solidFill>
              </a:rPr>
              <a:t>Example: Oil-rich countries know that oil will run out one day. Therefore, they must create other industries like tourism (as seen in the city of Dubai) </a:t>
            </a:r>
          </a:p>
          <a:p>
            <a:endParaRPr lang="en-US" dirty="0">
              <a:solidFill>
                <a:srgbClr val="FF0000"/>
              </a:solidFill>
            </a:endParaRPr>
          </a:p>
          <a:p>
            <a:endParaRPr lang="en-US" dirty="0"/>
          </a:p>
        </p:txBody>
      </p:sp>
    </p:spTree>
    <p:extLst>
      <p:ext uri="{BB962C8B-B14F-4D97-AF65-F5344CB8AC3E}">
        <p14:creationId xmlns:p14="http://schemas.microsoft.com/office/powerpoint/2010/main" val="3627289979"/>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131</TotalTime>
  <Words>1134</Words>
  <Application>Microsoft Office PowerPoint</Application>
  <PresentationFormat>Widescreen</PresentationFormat>
  <Paragraphs>98</Paragraphs>
  <Slides>23</Slides>
  <Notes>1</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Gill Sans MT</vt:lpstr>
      <vt:lpstr>Verdana</vt:lpstr>
      <vt:lpstr>Parcel</vt:lpstr>
      <vt:lpstr>Adobe Acrobat Document</vt:lpstr>
      <vt:lpstr>Essential Question:  What factors encourage  and/or hinder  voluntary trade?</vt:lpstr>
      <vt:lpstr>Use the Factors of Voluntary Trade Graphic Organizer to take notes during this presentation.</vt:lpstr>
      <vt:lpstr>Standard(s):</vt:lpstr>
      <vt:lpstr>Why do we trade? </vt:lpstr>
      <vt:lpstr>What are resources?</vt:lpstr>
      <vt:lpstr>We have a  global economy  because countries  trade with others  from all over the  world.</vt:lpstr>
      <vt:lpstr>Voluntary Trade (somewhere on your paper write these terms down)</vt:lpstr>
      <vt:lpstr>What helps trade?</vt:lpstr>
      <vt:lpstr>What helps / hinders trade?</vt:lpstr>
      <vt:lpstr>Trade barriers hinder trade</vt:lpstr>
      <vt:lpstr>Trade barrier: tariff</vt:lpstr>
      <vt:lpstr>Trade Barrier: Quotas</vt:lpstr>
      <vt:lpstr>Trade Barrier: Embargoes</vt:lpstr>
      <vt:lpstr>Trading game activity</vt:lpstr>
      <vt:lpstr>PowerPoint Presentation</vt:lpstr>
      <vt:lpstr>Trade part 1</vt:lpstr>
      <vt:lpstr>PowerPoint Presentation</vt:lpstr>
      <vt:lpstr>Trading part II</vt:lpstr>
      <vt:lpstr>Summarize: </vt:lpstr>
      <vt:lpstr>Think about it:</vt:lpstr>
      <vt:lpstr>Review: trade </vt:lpstr>
      <vt:lpstr>Review: currency</vt:lpstr>
      <vt:lpstr>Ticket out the door: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  What factors encourage  and/or hinder  voluntary trade?</dc:title>
  <dc:creator>Mary Denney</dc:creator>
  <cp:lastModifiedBy>Mary Denney</cp:lastModifiedBy>
  <cp:revision>15</cp:revision>
  <dcterms:created xsi:type="dcterms:W3CDTF">2021-11-15T17:12:03Z</dcterms:created>
  <dcterms:modified xsi:type="dcterms:W3CDTF">2021-11-15T19:23:19Z</dcterms:modified>
</cp:coreProperties>
</file>