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8"/>
  </p:notesMasterIdLst>
  <p:handoutMasterIdLst>
    <p:handoutMasterId r:id="rId29"/>
  </p:handoutMasterIdLst>
  <p:sldIdLst>
    <p:sldId id="256" r:id="rId2"/>
    <p:sldId id="292" r:id="rId3"/>
    <p:sldId id="290" r:id="rId4"/>
    <p:sldId id="271" r:id="rId5"/>
    <p:sldId id="272" r:id="rId6"/>
    <p:sldId id="273" r:id="rId7"/>
    <p:sldId id="274" r:id="rId8"/>
    <p:sldId id="275" r:id="rId9"/>
    <p:sldId id="257" r:id="rId10"/>
    <p:sldId id="276" r:id="rId11"/>
    <p:sldId id="277" r:id="rId12"/>
    <p:sldId id="278" r:id="rId13"/>
    <p:sldId id="279" r:id="rId14"/>
    <p:sldId id="291" r:id="rId15"/>
    <p:sldId id="280" r:id="rId16"/>
    <p:sldId id="281" r:id="rId17"/>
    <p:sldId id="285" r:id="rId18"/>
    <p:sldId id="287" r:id="rId19"/>
    <p:sldId id="288" r:id="rId20"/>
    <p:sldId id="286" r:id="rId21"/>
    <p:sldId id="282" r:id="rId22"/>
    <p:sldId id="283" r:id="rId23"/>
    <p:sldId id="284" r:id="rId24"/>
    <p:sldId id="289" r:id="rId25"/>
    <p:sldId id="264" r:id="rId26"/>
    <p:sldId id="265"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Black"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Black"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Black"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Black"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Black"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Black"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Black"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Black"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Black"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90" autoAdjust="0"/>
    <p:restoredTop sz="90929"/>
  </p:normalViewPr>
  <p:slideViewPr>
    <p:cSldViewPr>
      <p:cViewPr varScale="1">
        <p:scale>
          <a:sx n="61" d="100"/>
          <a:sy n="61" d="100"/>
        </p:scale>
        <p:origin x="120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F34A4EE-831D-4269-9329-190DB57C822D}" type="slidenum">
              <a:rPr lang="en-US"/>
              <a:pPr>
                <a:defRPr/>
              </a:pPr>
              <a:t>‹#›</a:t>
            </a:fld>
            <a:endParaRPr lang="en-US"/>
          </a:p>
        </p:txBody>
      </p:sp>
    </p:spTree>
    <p:extLst>
      <p:ext uri="{BB962C8B-B14F-4D97-AF65-F5344CB8AC3E}">
        <p14:creationId xmlns:p14="http://schemas.microsoft.com/office/powerpoint/2010/main" val="2394397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BDEB3ACF-6086-45D7-A60C-0EE87124F187}" type="slidenum">
              <a:rPr lang="en-US"/>
              <a:pPr>
                <a:defRPr/>
              </a:pPr>
              <a:t>‹#›</a:t>
            </a:fld>
            <a:endParaRPr lang="en-US"/>
          </a:p>
        </p:txBody>
      </p:sp>
    </p:spTree>
    <p:extLst>
      <p:ext uri="{BB962C8B-B14F-4D97-AF65-F5344CB8AC3E}">
        <p14:creationId xmlns:p14="http://schemas.microsoft.com/office/powerpoint/2010/main" val="1105756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Black" pitchFamily="34"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Black" pitchFamily="34"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Black" pitchFamily="34"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Black" pitchFamily="34"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Black" pitchFamily="34"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AE052CC3-F866-483F-AC07-9BBA00922B83}" type="slidenum">
              <a:rPr lang="en-US" altLang="en-US" sz="1200" smtClean="0"/>
              <a:pPr/>
              <a:t>1</a:t>
            </a:fld>
            <a:endParaRPr lang="en-US" alt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itchFamily="34" charset="-128"/>
              </a:rPr>
              <a:t>Instructional Approach(s):</a:t>
            </a:r>
            <a:r>
              <a:rPr lang="en-US" altLang="en-US" baseline="0" dirty="0">
                <a:ea typeface="ＭＳ Ｐゴシック" pitchFamily="34" charset="-128"/>
              </a:rPr>
              <a:t> The teacher should introduce the essential question for the lesson</a:t>
            </a:r>
            <a:endParaRPr lang="en-US" altLang="en-US" dirty="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a:t>
            </a:r>
            <a:r>
              <a:rPr lang="en-US" baseline="0" dirty="0"/>
              <a:t> Approach(s): The teacher should facilitate the concept attainment activity in which the teacher provides the class with “Yes” and “No” examples while the class tries to guess the topic being discussed.</a:t>
            </a:r>
            <a:endParaRPr lang="en-US" dirty="0"/>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10</a:t>
            </a:fld>
            <a:endParaRPr lang="en-US"/>
          </a:p>
        </p:txBody>
      </p:sp>
    </p:spTree>
    <p:extLst>
      <p:ext uri="{BB962C8B-B14F-4D97-AF65-F5344CB8AC3E}">
        <p14:creationId xmlns:p14="http://schemas.microsoft.com/office/powerpoint/2010/main" val="1776701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11</a:t>
            </a:fld>
            <a:endParaRPr lang="en-US"/>
          </a:p>
        </p:txBody>
      </p:sp>
    </p:spTree>
    <p:extLst>
      <p:ext uri="{BB962C8B-B14F-4D97-AF65-F5344CB8AC3E}">
        <p14:creationId xmlns:p14="http://schemas.microsoft.com/office/powerpoint/2010/main" val="1456485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turn to a partner and discuss the question on the slide. Partners can be determined by the students or the teacher can provide more specific directions such as turn to the person directly in front/behind you or to the right/left of you, etc. It may be necessary to have a group of three if you have an uneven number of students. Do not allow more than 30 seconds to 1 minute of discussion time. The teacher should be walking around listening and redirecting discussions as needed. The teacher can briefly discuss student responses.</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12</a:t>
            </a:fld>
            <a:endParaRPr lang="en-US"/>
          </a:p>
        </p:txBody>
      </p:sp>
    </p:spTree>
    <p:extLst>
      <p:ext uri="{BB962C8B-B14F-4D97-AF65-F5344CB8AC3E}">
        <p14:creationId xmlns:p14="http://schemas.microsoft.com/office/powerpoint/2010/main" val="1797401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13</a:t>
            </a:fld>
            <a:endParaRPr lang="en-US"/>
          </a:p>
        </p:txBody>
      </p:sp>
    </p:spTree>
    <p:extLst>
      <p:ext uri="{BB962C8B-B14F-4D97-AF65-F5344CB8AC3E}">
        <p14:creationId xmlns:p14="http://schemas.microsoft.com/office/powerpoint/2010/main" val="2731286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turn to a partner and discuss the question on the slide. Partners can be determined by the students or the teacher can provide more specific directions such as turn to the person directly in front/behind you or to the right/left of you, etc. It may be necessary to have a group of three if you have an uneven number of students. Do not allow more than 30 seconds to 1 minute of discussion time. The teacher should be walking around listening and redirecting discussions as needed. The teacher can briefly discuss student responses.</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14</a:t>
            </a:fld>
            <a:endParaRPr lang="en-US"/>
          </a:p>
        </p:txBody>
      </p:sp>
    </p:spTree>
    <p:extLst>
      <p:ext uri="{BB962C8B-B14F-4D97-AF65-F5344CB8AC3E}">
        <p14:creationId xmlns:p14="http://schemas.microsoft.com/office/powerpoint/2010/main" val="630152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15</a:t>
            </a:fld>
            <a:endParaRPr lang="en-US"/>
          </a:p>
        </p:txBody>
      </p:sp>
    </p:spTree>
    <p:extLst>
      <p:ext uri="{BB962C8B-B14F-4D97-AF65-F5344CB8AC3E}">
        <p14:creationId xmlns:p14="http://schemas.microsoft.com/office/powerpoint/2010/main" val="543527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16</a:t>
            </a:fld>
            <a:endParaRPr lang="en-US"/>
          </a:p>
        </p:txBody>
      </p:sp>
    </p:spTree>
    <p:extLst>
      <p:ext uri="{BB962C8B-B14F-4D97-AF65-F5344CB8AC3E}">
        <p14:creationId xmlns:p14="http://schemas.microsoft.com/office/powerpoint/2010/main" val="4252861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17</a:t>
            </a:fld>
            <a:endParaRPr lang="en-US"/>
          </a:p>
        </p:txBody>
      </p:sp>
    </p:spTree>
    <p:extLst>
      <p:ext uri="{BB962C8B-B14F-4D97-AF65-F5344CB8AC3E}">
        <p14:creationId xmlns:p14="http://schemas.microsoft.com/office/powerpoint/2010/main" val="1416111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pose</a:t>
            </a:r>
            <a:r>
              <a:rPr lang="en-US" baseline="0" dirty="0"/>
              <a:t> the question on the slide to the class. The teacher can call on individual students or ask for volunteers to answer the question. The teacher should spend no more than 2 minutes discussing the question and answer with the class.</a:t>
            </a:r>
            <a:endParaRPr lang="en-US" dirty="0"/>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18</a:t>
            </a:fld>
            <a:endParaRPr lang="en-US"/>
          </a:p>
        </p:txBody>
      </p:sp>
    </p:spTree>
    <p:extLst>
      <p:ext uri="{BB962C8B-B14F-4D97-AF65-F5344CB8AC3E}">
        <p14:creationId xmlns:p14="http://schemas.microsoft.com/office/powerpoint/2010/main" val="3970226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turn to a partner and discuss the question on the slide. Partners can be determined by the students or the teacher can provide more specific directions such as turn to the person directly in front/behind you or to the right/left of you, etc. It may be necessary to have a group of three if you have an uneven number of students. Do not allow more than 30 seconds to 1 minute of discussion time. The teacher should be walking around listening and redirecting discussions as needed. The teacher can briefly discuss student responses.</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19</a:t>
            </a:fld>
            <a:endParaRPr lang="en-US"/>
          </a:p>
        </p:txBody>
      </p:sp>
    </p:spTree>
    <p:extLst>
      <p:ext uri="{BB962C8B-B14F-4D97-AF65-F5344CB8AC3E}">
        <p14:creationId xmlns:p14="http://schemas.microsoft.com/office/powerpoint/2010/main" val="370040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5BA635B9-43E8-42B8-A0D1-BBE50CF69D46}" type="slidenum">
              <a:rPr lang="en-US" altLang="en-US" sz="1200">
                <a:solidFill>
                  <a:srgbClr val="000000"/>
                </a:solidFill>
              </a:rPr>
              <a:pPr/>
              <a:t>2</a:t>
            </a:fld>
            <a:endParaRPr lang="en-US" altLang="en-US" sz="1200">
              <a:solidFill>
                <a:srgbClr val="000000"/>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itchFamily="34" charset="-128"/>
              </a:rPr>
              <a:t>Instructional Approach(s):</a:t>
            </a:r>
            <a:r>
              <a:rPr lang="en-US" altLang="en-US" baseline="0" dirty="0">
                <a:ea typeface="ＭＳ Ｐゴシック" pitchFamily="34" charset="-128"/>
              </a:rPr>
              <a:t> The teacher should introduce the standards that align to the essential question</a:t>
            </a:r>
            <a:endParaRPr lang="en-US" altLang="en-US" dirty="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20</a:t>
            </a:fld>
            <a:endParaRPr lang="en-US"/>
          </a:p>
        </p:txBody>
      </p:sp>
    </p:spTree>
    <p:extLst>
      <p:ext uri="{BB962C8B-B14F-4D97-AF65-F5344CB8AC3E}">
        <p14:creationId xmlns:p14="http://schemas.microsoft.com/office/powerpoint/2010/main" val="3211703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21</a:t>
            </a:fld>
            <a:endParaRPr lang="en-US"/>
          </a:p>
        </p:txBody>
      </p:sp>
    </p:spTree>
    <p:extLst>
      <p:ext uri="{BB962C8B-B14F-4D97-AF65-F5344CB8AC3E}">
        <p14:creationId xmlns:p14="http://schemas.microsoft.com/office/powerpoint/2010/main" val="35845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22</a:t>
            </a:fld>
            <a:endParaRPr lang="en-US"/>
          </a:p>
        </p:txBody>
      </p:sp>
    </p:spTree>
    <p:extLst>
      <p:ext uri="{BB962C8B-B14F-4D97-AF65-F5344CB8AC3E}">
        <p14:creationId xmlns:p14="http://schemas.microsoft.com/office/powerpoint/2010/main" val="2535915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a:t>
            </a:r>
            <a:r>
              <a:rPr lang="en-US" baseline="0" dirty="0"/>
              <a:t> The teacher should use the “We Do” and the “You Do” task to reinforce the concepts of human capital and physical capital or use them as a formative assessment</a:t>
            </a:r>
            <a:endParaRPr lang="en-US" dirty="0"/>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23</a:t>
            </a:fld>
            <a:endParaRPr lang="en-US"/>
          </a:p>
        </p:txBody>
      </p:sp>
    </p:spTree>
    <p:extLst>
      <p:ext uri="{BB962C8B-B14F-4D97-AF65-F5344CB8AC3E}">
        <p14:creationId xmlns:p14="http://schemas.microsoft.com/office/powerpoint/2010/main" val="3184399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24</a:t>
            </a:fld>
            <a:endParaRPr lang="en-US"/>
          </a:p>
        </p:txBody>
      </p:sp>
    </p:spTree>
    <p:extLst>
      <p:ext uri="{BB962C8B-B14F-4D97-AF65-F5344CB8AC3E}">
        <p14:creationId xmlns:p14="http://schemas.microsoft.com/office/powerpoint/2010/main" val="35112954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5DA926BD-C044-4091-B9F1-8E20D58E6EE4}" type="slidenum">
              <a:rPr lang="en-US" altLang="en-US" sz="1200" smtClean="0"/>
              <a:pPr/>
              <a:t>25</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itchFamily="34" charset="-128"/>
              </a:rPr>
              <a:t>Instructional Approach(s): The teacher should present the information on the slide while the students summarize the important information on their graphic organizer.</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4C9F3C9A-D98B-4B81-9E4E-60219E7072B0}" type="slidenum">
              <a:rPr lang="en-US" altLang="en-US" sz="1200" smtClean="0"/>
              <a:pPr/>
              <a:t>26</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itchFamily="34" charset="-128"/>
              </a:rPr>
              <a:t>Instructional Approach(s): The teacher should present the information on the slide while the students summarize the important information on their graphic organizer.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give each student a copy of the Factors that Influence Economic Growth Tree Graphic Organizer [linked on the resource page] to record important information during the lesson</a:t>
            </a:r>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3</a:t>
            </a:fld>
            <a:endParaRPr lang="en-US"/>
          </a:p>
        </p:txBody>
      </p:sp>
    </p:spTree>
    <p:extLst>
      <p:ext uri="{BB962C8B-B14F-4D97-AF65-F5344CB8AC3E}">
        <p14:creationId xmlns:p14="http://schemas.microsoft.com/office/powerpoint/2010/main" val="261250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itchFamily="34" charset="-128"/>
              </a:rPr>
              <a:t>Instructional Approach(s): Have students turn to a partner and discuss the question on the slide. Partners can be determined by the students or the teacher can provide more specific directions such as turn to the person directly in front/behind you or to the right/left of you, etc. It may be necessary to have a group of three if you have an uneven number of students. Do not allow more than 30 seconds to 1 minute of discussion time. The teacher should be walking around listening and redirecting discussions as needed. The teacher can briefly discuss student responses. Answers should be the same or at least lead to the concept of a standard of measurement. This can also be compared to the Metric System as the Standard Unit of Measurement for science. The growth of an economy is measured by using the Gross Domestic Product (GDP) as the standard of measurement.</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CEEDA3E5-E0F6-4B0A-A97F-387FF2CCBDF4}" type="slidenum">
              <a:rPr lang="en-US" altLang="en-US" sz="1200" smtClean="0"/>
              <a:pPr/>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3C1B8699-1CE2-4196-B83C-B3B38ABD7C79}" type="slidenum">
              <a:rPr lang="en-US" altLang="en-US" sz="1200" smtClean="0">
                <a:solidFill>
                  <a:srgbClr val="000000"/>
                </a:solidFill>
              </a:rPr>
              <a:pPr/>
              <a:t>5</a:t>
            </a:fld>
            <a:endParaRPr lang="en-US" altLang="en-US" sz="1200">
              <a:solidFill>
                <a:srgbClr val="000000"/>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itchFamily="34" charset="-128"/>
              </a:rPr>
              <a:t>Instructional Approach(s): The teacher should present the information on the slide while the students</a:t>
            </a:r>
            <a:r>
              <a:rPr lang="en-US" altLang="en-US" baseline="0" dirty="0">
                <a:ea typeface="ＭＳ Ｐゴシック" pitchFamily="34" charset="-128"/>
              </a:rPr>
              <a:t> summarize the important information on their graphic organizer.</a:t>
            </a:r>
            <a:endParaRPr lang="en-US" altLang="en-US" dirty="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5BA635B9-43E8-42B8-A0D1-BBE50CF69D46}" type="slidenum">
              <a:rPr lang="en-US" altLang="en-US" sz="1200" smtClean="0">
                <a:solidFill>
                  <a:srgbClr val="000000"/>
                </a:solidFill>
              </a:rPr>
              <a:pPr/>
              <a:t>6</a:t>
            </a:fld>
            <a:endParaRPr lang="en-US" altLang="en-US" sz="1200">
              <a:solidFill>
                <a:srgbClr val="000000"/>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a:ea typeface="ＭＳ Ｐゴシック" pitchFamily="34" charset="-128"/>
              </a:rPr>
              <a:t>Instructional Approach(s): The teacher should present the information on the slide while the students</a:t>
            </a:r>
            <a:r>
              <a:rPr lang="en-US" altLang="en-US" baseline="0" dirty="0">
                <a:ea typeface="ＭＳ Ｐゴシック" pitchFamily="34" charset="-128"/>
              </a:rPr>
              <a:t> summarize the important information on their graphic organizer.</a:t>
            </a:r>
            <a:endParaRPr lang="en-US" altLang="en-US" dirty="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F139A656-3A54-4A8D-A53D-854E0C436CC1}" type="slidenum">
              <a:rPr lang="en-US" altLang="en-US" sz="1200" smtClean="0">
                <a:solidFill>
                  <a:srgbClr val="000000"/>
                </a:solidFill>
              </a:rPr>
              <a:pPr/>
              <a:t>7</a:t>
            </a:fld>
            <a:endParaRPr lang="en-US" altLang="en-US" sz="1200">
              <a:solidFill>
                <a:srgbClr val="000000"/>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itchFamily="34" charset="-128"/>
              </a:rPr>
              <a:t>Instructional Approach(s): The teacher should present the information on the slide while the students summarize the important information on their graphic organizer.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show the video to help illustrate</a:t>
            </a:r>
            <a:r>
              <a:rPr lang="en-US" baseline="0" dirty="0"/>
              <a:t> the concept of GDP</a:t>
            </a:r>
            <a:endParaRPr lang="en-US" dirty="0"/>
          </a:p>
        </p:txBody>
      </p:sp>
      <p:sp>
        <p:nvSpPr>
          <p:cNvPr id="4" name="Slide Number Placeholder 3"/>
          <p:cNvSpPr>
            <a:spLocks noGrp="1"/>
          </p:cNvSpPr>
          <p:nvPr>
            <p:ph type="sldNum" sz="quarter" idx="10"/>
          </p:nvPr>
        </p:nvSpPr>
        <p:spPr/>
        <p:txBody>
          <a:bodyPr/>
          <a:lstStyle/>
          <a:p>
            <a:pPr>
              <a:defRPr/>
            </a:pPr>
            <a:fld id="{BDEB3ACF-6086-45D7-A60C-0EE87124F187}" type="slidenum">
              <a:rPr lang="en-US" smtClean="0"/>
              <a:pPr>
                <a:defRPr/>
              </a:pPr>
              <a:t>8</a:t>
            </a:fld>
            <a:endParaRPr lang="en-US"/>
          </a:p>
        </p:txBody>
      </p:sp>
    </p:spTree>
    <p:extLst>
      <p:ext uri="{BB962C8B-B14F-4D97-AF65-F5344CB8AC3E}">
        <p14:creationId xmlns:p14="http://schemas.microsoft.com/office/powerpoint/2010/main" val="670322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itchFamily="34" charset="0"/>
                <a:ea typeface="ＭＳ Ｐゴシック" pitchFamily="34" charset="-128"/>
              </a:defRPr>
            </a:lvl1pPr>
            <a:lvl2pPr marL="742950" indent="-285750">
              <a:defRPr sz="2400">
                <a:solidFill>
                  <a:schemeClr val="tx1"/>
                </a:solidFill>
                <a:latin typeface="Arial Black" pitchFamily="34" charset="0"/>
                <a:ea typeface="ＭＳ Ｐゴシック" pitchFamily="34" charset="-128"/>
              </a:defRPr>
            </a:lvl2pPr>
            <a:lvl3pPr marL="1143000" indent="-228600">
              <a:defRPr sz="2400">
                <a:solidFill>
                  <a:schemeClr val="tx1"/>
                </a:solidFill>
                <a:latin typeface="Arial Black" pitchFamily="34" charset="0"/>
                <a:ea typeface="ＭＳ Ｐゴシック" pitchFamily="34" charset="-128"/>
              </a:defRPr>
            </a:lvl3pPr>
            <a:lvl4pPr marL="1600200" indent="-228600">
              <a:defRPr sz="2400">
                <a:solidFill>
                  <a:schemeClr val="tx1"/>
                </a:solidFill>
                <a:latin typeface="Arial Black" pitchFamily="34" charset="0"/>
                <a:ea typeface="ＭＳ Ｐゴシック" pitchFamily="34" charset="-128"/>
              </a:defRPr>
            </a:lvl4pPr>
            <a:lvl5pPr marL="2057400" indent="-228600">
              <a:defRPr sz="2400">
                <a:solidFill>
                  <a:schemeClr val="tx1"/>
                </a:solidFill>
                <a:latin typeface="Arial Black"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Black" pitchFamily="34" charset="0"/>
                <a:ea typeface="ＭＳ Ｐゴシック" pitchFamily="34" charset="-128"/>
              </a:defRPr>
            </a:lvl9pPr>
          </a:lstStyle>
          <a:p>
            <a:fld id="{87686D8E-EAEC-41B5-897E-78DC4984E348}" type="slidenum">
              <a:rPr lang="en-US" altLang="en-US" sz="1200" smtClean="0"/>
              <a:pPr/>
              <a:t>9</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itchFamily="34" charset="-128"/>
              </a:rPr>
              <a:t>Instructional Approach(s): The teacher should present the</a:t>
            </a:r>
            <a:r>
              <a:rPr lang="en-US" altLang="en-US" baseline="0" dirty="0">
                <a:ea typeface="ＭＳ Ｐゴシック" pitchFamily="34" charset="-128"/>
              </a:rPr>
              <a:t> information on the slide to lead to the upcoming slides</a:t>
            </a:r>
            <a:endParaRPr lang="en-US" altLang="en-US" dirty="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2286000"/>
            <a:ext cx="7467600" cy="1143000"/>
          </a:xfrm>
        </p:spPr>
        <p:txBody>
          <a:bodyPr/>
          <a:lstStyle>
            <a:lvl1pPr algn="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r">
              <a:buFont typeface="Wingdings" pitchFamily="80"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E7C51A-E81C-475A-B2D3-693F13F742EC}" type="slidenum">
              <a:rPr lang="en-US"/>
              <a:pPr>
                <a:defRPr/>
              </a:pPr>
              <a:t>‹#›</a:t>
            </a:fld>
            <a:endParaRPr lang="en-US"/>
          </a:p>
        </p:txBody>
      </p:sp>
    </p:spTree>
    <p:extLst>
      <p:ext uri="{BB962C8B-B14F-4D97-AF65-F5344CB8AC3E}">
        <p14:creationId xmlns:p14="http://schemas.microsoft.com/office/powerpoint/2010/main" val="3332084656"/>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4EF3A0-1066-4D63-A863-80E6F938777F}" type="slidenum">
              <a:rPr lang="en-US"/>
              <a:pPr>
                <a:defRPr/>
              </a:pPr>
              <a:t>‹#›</a:t>
            </a:fld>
            <a:endParaRPr lang="en-US"/>
          </a:p>
        </p:txBody>
      </p:sp>
    </p:spTree>
    <p:extLst>
      <p:ext uri="{BB962C8B-B14F-4D97-AF65-F5344CB8AC3E}">
        <p14:creationId xmlns:p14="http://schemas.microsoft.com/office/powerpoint/2010/main" val="1979527742"/>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2650" y="609600"/>
            <a:ext cx="18859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609600"/>
            <a:ext cx="550545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0C7C6B-1113-4956-B76E-B6A0869FE50D}" type="slidenum">
              <a:rPr lang="en-US"/>
              <a:pPr>
                <a:defRPr/>
              </a:pPr>
              <a:t>‹#›</a:t>
            </a:fld>
            <a:endParaRPr lang="en-US"/>
          </a:p>
        </p:txBody>
      </p:sp>
    </p:spTree>
    <p:extLst>
      <p:ext uri="{BB962C8B-B14F-4D97-AF65-F5344CB8AC3E}">
        <p14:creationId xmlns:p14="http://schemas.microsoft.com/office/powerpoint/2010/main" val="262612106"/>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74064E-AC31-4C59-9367-A7F12AC68E47}" type="slidenum">
              <a:rPr lang="en-US"/>
              <a:pPr>
                <a:defRPr/>
              </a:pPr>
              <a:t>‹#›</a:t>
            </a:fld>
            <a:endParaRPr lang="en-US"/>
          </a:p>
        </p:txBody>
      </p:sp>
    </p:spTree>
    <p:extLst>
      <p:ext uri="{BB962C8B-B14F-4D97-AF65-F5344CB8AC3E}">
        <p14:creationId xmlns:p14="http://schemas.microsoft.com/office/powerpoint/2010/main" val="2182257269"/>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67BC87-E829-42CD-A728-C0BFED2606E2}" type="slidenum">
              <a:rPr lang="en-US"/>
              <a:pPr>
                <a:defRPr/>
              </a:pPr>
              <a:t>‹#›</a:t>
            </a:fld>
            <a:endParaRPr lang="en-US"/>
          </a:p>
        </p:txBody>
      </p:sp>
    </p:spTree>
    <p:extLst>
      <p:ext uri="{BB962C8B-B14F-4D97-AF65-F5344CB8AC3E}">
        <p14:creationId xmlns:p14="http://schemas.microsoft.com/office/powerpoint/2010/main" val="1920650355"/>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52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20E8F-15C8-4C2A-BC62-E2212657C154}" type="slidenum">
              <a:rPr lang="en-US"/>
              <a:pPr>
                <a:defRPr/>
              </a:pPr>
              <a:t>‹#›</a:t>
            </a:fld>
            <a:endParaRPr lang="en-US"/>
          </a:p>
        </p:txBody>
      </p:sp>
    </p:spTree>
    <p:extLst>
      <p:ext uri="{BB962C8B-B14F-4D97-AF65-F5344CB8AC3E}">
        <p14:creationId xmlns:p14="http://schemas.microsoft.com/office/powerpoint/2010/main" val="3973437254"/>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58860A-63D8-4E7A-A1AB-E7D5FD1B431E}" type="slidenum">
              <a:rPr lang="en-US"/>
              <a:pPr>
                <a:defRPr/>
              </a:pPr>
              <a:t>‹#›</a:t>
            </a:fld>
            <a:endParaRPr lang="en-US"/>
          </a:p>
        </p:txBody>
      </p:sp>
    </p:spTree>
    <p:extLst>
      <p:ext uri="{BB962C8B-B14F-4D97-AF65-F5344CB8AC3E}">
        <p14:creationId xmlns:p14="http://schemas.microsoft.com/office/powerpoint/2010/main" val="4282906999"/>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C8659A8-6052-4C73-BA8E-C190F8F045BE}" type="slidenum">
              <a:rPr lang="en-US"/>
              <a:pPr>
                <a:defRPr/>
              </a:pPr>
              <a:t>‹#›</a:t>
            </a:fld>
            <a:endParaRPr lang="en-US"/>
          </a:p>
        </p:txBody>
      </p:sp>
    </p:spTree>
    <p:extLst>
      <p:ext uri="{BB962C8B-B14F-4D97-AF65-F5344CB8AC3E}">
        <p14:creationId xmlns:p14="http://schemas.microsoft.com/office/powerpoint/2010/main" val="4185066790"/>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5ECD00-72EC-4CC7-B630-15E008BBC88F}" type="slidenum">
              <a:rPr lang="en-US"/>
              <a:pPr>
                <a:defRPr/>
              </a:pPr>
              <a:t>‹#›</a:t>
            </a:fld>
            <a:endParaRPr lang="en-US"/>
          </a:p>
        </p:txBody>
      </p:sp>
    </p:spTree>
    <p:extLst>
      <p:ext uri="{BB962C8B-B14F-4D97-AF65-F5344CB8AC3E}">
        <p14:creationId xmlns:p14="http://schemas.microsoft.com/office/powerpoint/2010/main" val="3801546438"/>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D43439-A9FB-49EC-AF4A-8576CC4F97E9}" type="slidenum">
              <a:rPr lang="en-US"/>
              <a:pPr>
                <a:defRPr/>
              </a:pPr>
              <a:t>‹#›</a:t>
            </a:fld>
            <a:endParaRPr lang="en-US"/>
          </a:p>
        </p:txBody>
      </p:sp>
    </p:spTree>
    <p:extLst>
      <p:ext uri="{BB962C8B-B14F-4D97-AF65-F5344CB8AC3E}">
        <p14:creationId xmlns:p14="http://schemas.microsoft.com/office/powerpoint/2010/main" val="2118743996"/>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4A834E-E945-4A65-A9C4-01570BCF8E68}" type="slidenum">
              <a:rPr lang="en-US"/>
              <a:pPr>
                <a:defRPr/>
              </a:pPr>
              <a:t>‹#›</a:t>
            </a:fld>
            <a:endParaRPr lang="en-US"/>
          </a:p>
        </p:txBody>
      </p:sp>
    </p:spTree>
    <p:extLst>
      <p:ext uri="{BB962C8B-B14F-4D97-AF65-F5344CB8AC3E}">
        <p14:creationId xmlns:p14="http://schemas.microsoft.com/office/powerpoint/2010/main" val="1828060253"/>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609600"/>
            <a:ext cx="7543800" cy="1143000"/>
          </a:xfrm>
          <a:prstGeom prst="rect">
            <a:avLst/>
          </a:prstGeom>
          <a:noFill/>
          <a:ln>
            <a:noFill/>
          </a:ln>
          <a:effectLst>
            <a:outerShdw dist="25399"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04800" y="1981200"/>
            <a:ext cx="7543800" cy="4114800"/>
          </a:xfrm>
          <a:prstGeom prst="rect">
            <a:avLst/>
          </a:prstGeom>
          <a:noFill/>
          <a:ln>
            <a:noFill/>
          </a:ln>
          <a:effectLst>
            <a:outerShdw dist="25399"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a:outerShdw dist="12700" dir="2700000" algn="ctr" rotWithShape="0">
              <a:srgbClr val="FFFFFF"/>
            </a:outerShdw>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80" charset="-128"/>
              </a:defRPr>
            </a:lvl1pPr>
          </a:lstStyle>
          <a:p>
            <a:pPr>
              <a:defRPr/>
            </a:pPr>
            <a:endParaRPr lang="en-US"/>
          </a:p>
        </p:txBody>
      </p:sp>
      <p:sp>
        <p:nvSpPr>
          <p:cNvPr id="3077" name="Rectangle 5"/>
          <p:cNvSpPr>
            <a:spLocks noGrp="1" noChangeArrowheads="1"/>
          </p:cNvSpPr>
          <p:nvPr>
            <p:ph type="ftr" sz="quarter" idx="3"/>
          </p:nvPr>
        </p:nvSpPr>
        <p:spPr bwMode="auto">
          <a:xfrm>
            <a:off x="2667000" y="6248400"/>
            <a:ext cx="2895600" cy="457200"/>
          </a:xfrm>
          <a:prstGeom prst="rect">
            <a:avLst/>
          </a:prstGeom>
          <a:noFill/>
          <a:ln w="9525">
            <a:noFill/>
            <a:miter lim="800000"/>
            <a:headEnd/>
            <a:tailEnd/>
          </a:ln>
          <a:effectLst>
            <a:outerShdw dist="12700" dir="2700000" algn="ctr" rotWithShape="0">
              <a:srgbClr val="FFFFFF"/>
            </a:outerShdw>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80" charset="-128"/>
              </a:defRPr>
            </a:lvl1pPr>
          </a:lstStyle>
          <a:p>
            <a:pPr>
              <a:defRPr/>
            </a:pPr>
            <a:endParaRPr lang="en-US"/>
          </a:p>
        </p:txBody>
      </p:sp>
      <p:sp>
        <p:nvSpPr>
          <p:cNvPr id="3078" name="Rectangle 6"/>
          <p:cNvSpPr>
            <a:spLocks noGrp="1" noChangeArrowheads="1"/>
          </p:cNvSpPr>
          <p:nvPr>
            <p:ph type="sldNum" sz="quarter" idx="4"/>
          </p:nvPr>
        </p:nvSpPr>
        <p:spPr bwMode="auto">
          <a:xfrm>
            <a:off x="5943600" y="6248400"/>
            <a:ext cx="1905000" cy="457200"/>
          </a:xfrm>
          <a:prstGeom prst="rect">
            <a:avLst/>
          </a:prstGeom>
          <a:noFill/>
          <a:ln w="9525">
            <a:noFill/>
            <a:miter lim="800000"/>
            <a:headEnd/>
            <a:tailEnd/>
          </a:ln>
          <a:effectLst>
            <a:outerShdw dist="12700" dir="2700000" algn="ctr" rotWithShape="0">
              <a:srgbClr val="FFFFFF"/>
            </a:outerShdw>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80" charset="-128"/>
              </a:defRPr>
            </a:lvl1pPr>
          </a:lstStyle>
          <a:p>
            <a:pPr>
              <a:defRPr/>
            </a:pPr>
            <a:fld id="{9FF44D1A-C476-4A79-8C1B-24B343C768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Impact" pitchFamily="80" charset="0"/>
          <a:ea typeface="ＭＳ Ｐゴシック" pitchFamily="80" charset="-128"/>
        </a:defRPr>
      </a:lvl2pPr>
      <a:lvl3pPr algn="ctr" rtl="0" eaLnBrk="0" fontAlgn="base" hangingPunct="0">
        <a:spcBef>
          <a:spcPct val="0"/>
        </a:spcBef>
        <a:spcAft>
          <a:spcPct val="0"/>
        </a:spcAft>
        <a:defRPr sz="4400">
          <a:solidFill>
            <a:schemeClr val="tx2"/>
          </a:solidFill>
          <a:latin typeface="Impact" pitchFamily="80" charset="0"/>
          <a:ea typeface="ＭＳ Ｐゴシック" pitchFamily="80" charset="-128"/>
        </a:defRPr>
      </a:lvl3pPr>
      <a:lvl4pPr algn="ctr" rtl="0" eaLnBrk="0" fontAlgn="base" hangingPunct="0">
        <a:spcBef>
          <a:spcPct val="0"/>
        </a:spcBef>
        <a:spcAft>
          <a:spcPct val="0"/>
        </a:spcAft>
        <a:defRPr sz="4400">
          <a:solidFill>
            <a:schemeClr val="tx2"/>
          </a:solidFill>
          <a:latin typeface="Impact" pitchFamily="80" charset="0"/>
          <a:ea typeface="ＭＳ Ｐゴシック" pitchFamily="80" charset="-128"/>
        </a:defRPr>
      </a:lvl4pPr>
      <a:lvl5pPr algn="ctr" rtl="0" eaLnBrk="0" fontAlgn="base" hangingPunct="0">
        <a:spcBef>
          <a:spcPct val="0"/>
        </a:spcBef>
        <a:spcAft>
          <a:spcPct val="0"/>
        </a:spcAft>
        <a:defRPr sz="4400">
          <a:solidFill>
            <a:schemeClr val="tx2"/>
          </a:solidFill>
          <a:latin typeface="Impact" pitchFamily="80" charset="0"/>
          <a:ea typeface="ＭＳ Ｐゴシック" pitchFamily="80" charset="-128"/>
        </a:defRPr>
      </a:lvl5pPr>
      <a:lvl6pPr marL="457200" algn="ctr" rtl="0" fontAlgn="base">
        <a:spcBef>
          <a:spcPct val="0"/>
        </a:spcBef>
        <a:spcAft>
          <a:spcPct val="0"/>
        </a:spcAft>
        <a:defRPr sz="4400">
          <a:solidFill>
            <a:schemeClr val="tx2"/>
          </a:solidFill>
          <a:latin typeface="Impact" pitchFamily="80" charset="0"/>
          <a:ea typeface="ＭＳ Ｐゴシック" pitchFamily="80" charset="-128"/>
        </a:defRPr>
      </a:lvl6pPr>
      <a:lvl7pPr marL="914400" algn="ctr" rtl="0" fontAlgn="base">
        <a:spcBef>
          <a:spcPct val="0"/>
        </a:spcBef>
        <a:spcAft>
          <a:spcPct val="0"/>
        </a:spcAft>
        <a:defRPr sz="4400">
          <a:solidFill>
            <a:schemeClr val="tx2"/>
          </a:solidFill>
          <a:latin typeface="Impact" pitchFamily="80" charset="0"/>
          <a:ea typeface="ＭＳ Ｐゴシック" pitchFamily="80" charset="-128"/>
        </a:defRPr>
      </a:lvl7pPr>
      <a:lvl8pPr marL="1371600" algn="ctr" rtl="0" fontAlgn="base">
        <a:spcBef>
          <a:spcPct val="0"/>
        </a:spcBef>
        <a:spcAft>
          <a:spcPct val="0"/>
        </a:spcAft>
        <a:defRPr sz="4400">
          <a:solidFill>
            <a:schemeClr val="tx2"/>
          </a:solidFill>
          <a:latin typeface="Impact" pitchFamily="80" charset="0"/>
          <a:ea typeface="ＭＳ Ｐゴシック" pitchFamily="80" charset="-128"/>
        </a:defRPr>
      </a:lvl8pPr>
      <a:lvl9pPr marL="1828800" algn="ctr" rtl="0" fontAlgn="base">
        <a:spcBef>
          <a:spcPct val="0"/>
        </a:spcBef>
        <a:spcAft>
          <a:spcPct val="0"/>
        </a:spcAft>
        <a:defRPr sz="4400">
          <a:solidFill>
            <a:schemeClr val="tx2"/>
          </a:solidFill>
          <a:latin typeface="Impact" pitchFamily="80" charset="0"/>
          <a:ea typeface="ＭＳ Ｐゴシック" pitchFamily="80" charset="-128"/>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ea typeface="+mn-ea"/>
        </a:defRPr>
      </a:lvl5pPr>
      <a:lvl6pPr marL="2514600" indent="-228600" algn="l" rtl="0" fontAlgn="base">
        <a:spcBef>
          <a:spcPct val="20000"/>
        </a:spcBef>
        <a:spcAft>
          <a:spcPct val="0"/>
        </a:spcAft>
        <a:buFont typeface="Wingdings" pitchFamily="80"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80"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80"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80"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late.com/articles/video/slate_v/2011/10/gdp_standard_measure_of_our_economy_but_what_exactly_is_it_.htm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295400"/>
            <a:ext cx="7467600" cy="4191000"/>
          </a:xfrm>
        </p:spPr>
        <p:txBody>
          <a:bodyPr/>
          <a:lstStyle/>
          <a:p>
            <a:pPr algn="ctr" eaLnBrk="1" hangingPunct="1">
              <a:defRPr/>
            </a:pPr>
            <a:r>
              <a:rPr lang="en-US" sz="6000" dirty="0">
                <a:solidFill>
                  <a:schemeClr val="accent1"/>
                </a:solidFill>
                <a:effectLst>
                  <a:outerShdw blurRad="38100" dist="38100" dir="2700000" algn="tl">
                    <a:srgbClr val="000000">
                      <a:alpha val="43137"/>
                    </a:srgbClr>
                  </a:outerShdw>
                </a:effectLst>
                <a:latin typeface="Arial" charset="0"/>
                <a:cs typeface="Arial" charset="0"/>
              </a:rPr>
              <a:t>Essential Question:</a:t>
            </a:r>
            <a:br>
              <a:rPr lang="en-US" sz="6000" dirty="0">
                <a:solidFill>
                  <a:schemeClr val="accent1"/>
                </a:solidFill>
                <a:effectLst>
                  <a:outerShdw blurRad="38100" dist="38100" dir="2700000" algn="tl">
                    <a:srgbClr val="000000">
                      <a:alpha val="43137"/>
                    </a:srgbClr>
                  </a:outerShdw>
                </a:effectLst>
                <a:latin typeface="Arial" charset="0"/>
                <a:cs typeface="Arial" charset="0"/>
              </a:rPr>
            </a:br>
            <a:br>
              <a:rPr lang="en-US" sz="1600" dirty="0">
                <a:solidFill>
                  <a:schemeClr val="accent1"/>
                </a:solidFill>
                <a:effectLst>
                  <a:outerShdw blurRad="38100" dist="38100" dir="2700000" algn="tl">
                    <a:srgbClr val="000000">
                      <a:alpha val="43137"/>
                    </a:srgbClr>
                  </a:outerShdw>
                </a:effectLst>
                <a:latin typeface="Arial" charset="0"/>
                <a:cs typeface="Arial" charset="0"/>
              </a:rPr>
            </a:br>
            <a:br>
              <a:rPr lang="en-US" sz="2000" dirty="0">
                <a:solidFill>
                  <a:schemeClr val="accent1"/>
                </a:solidFill>
                <a:effectLst>
                  <a:outerShdw blurRad="38100" dist="38100" dir="2700000" algn="tl">
                    <a:srgbClr val="000000">
                      <a:alpha val="43137"/>
                    </a:srgbClr>
                  </a:outerShdw>
                </a:effectLst>
                <a:latin typeface="Arial" charset="0"/>
                <a:cs typeface="Arial" charset="0"/>
              </a:rPr>
            </a:br>
            <a:r>
              <a:rPr lang="en-US" sz="6000" dirty="0">
                <a:solidFill>
                  <a:schemeClr val="accent1"/>
                </a:solidFill>
                <a:effectLst>
                  <a:outerShdw blurRad="38100" dist="38100" dir="2700000" algn="tl">
                    <a:srgbClr val="000000">
                      <a:alpha val="43137"/>
                    </a:srgbClr>
                  </a:outerShdw>
                </a:effectLst>
                <a:latin typeface="Arial" charset="0"/>
                <a:cs typeface="Arial" charset="0"/>
              </a:rPr>
              <a:t>What Factors Influence </a:t>
            </a:r>
            <a:br>
              <a:rPr lang="en-US" sz="6000" dirty="0">
                <a:solidFill>
                  <a:schemeClr val="accent1"/>
                </a:solidFill>
                <a:effectLst>
                  <a:outerShdw blurRad="38100" dist="38100" dir="2700000" algn="tl">
                    <a:srgbClr val="000000">
                      <a:alpha val="43137"/>
                    </a:srgbClr>
                  </a:outerShdw>
                </a:effectLst>
                <a:latin typeface="Arial" charset="0"/>
                <a:cs typeface="Arial" charset="0"/>
              </a:rPr>
            </a:br>
            <a:r>
              <a:rPr lang="en-US" sz="6000" dirty="0">
                <a:solidFill>
                  <a:schemeClr val="accent1"/>
                </a:solidFill>
                <a:effectLst>
                  <a:outerShdw blurRad="38100" dist="38100" dir="2700000" algn="tl">
                    <a:srgbClr val="000000">
                      <a:alpha val="43137"/>
                    </a:srgbClr>
                  </a:outerShdw>
                </a:effectLst>
                <a:latin typeface="Arial" charset="0"/>
                <a:cs typeface="Arial" charset="0"/>
              </a:rPr>
              <a:t>Economic Growth?</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2514600"/>
            <a:ext cx="7543800" cy="1143000"/>
          </a:xfrm>
        </p:spPr>
        <p:txBody>
          <a:bodyPr/>
          <a:lstStyle/>
          <a:p>
            <a:r>
              <a:rPr lang="en-US" altLang="en-US" sz="8800">
                <a:solidFill>
                  <a:schemeClr val="accent1"/>
                </a:solidFill>
                <a:latin typeface="Arial" charset="0"/>
                <a:cs typeface="Arial" charset="0"/>
              </a:rPr>
              <a:t>Concept Attainment</a:t>
            </a:r>
            <a:br>
              <a:rPr lang="en-US" altLang="en-US" sz="8800">
                <a:solidFill>
                  <a:schemeClr val="accent1"/>
                </a:solidFill>
                <a:latin typeface="Arial" charset="0"/>
                <a:cs typeface="Arial" charset="0"/>
              </a:rPr>
            </a:br>
            <a:r>
              <a:rPr lang="en-US" altLang="en-US" sz="8800">
                <a:solidFill>
                  <a:schemeClr val="accent1"/>
                </a:solidFill>
                <a:latin typeface="Arial" charset="0"/>
                <a:cs typeface="Arial" charset="0"/>
              </a:rPr>
              <a:t>Activity</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04800"/>
            <a:ext cx="7543800" cy="1143000"/>
          </a:xfrm>
        </p:spPr>
        <p:txBody>
          <a:bodyPr/>
          <a:lstStyle/>
          <a:p>
            <a:pPr>
              <a:defRPr/>
            </a:pPr>
            <a:r>
              <a:rPr lang="en-US" sz="6000" dirty="0">
                <a:solidFill>
                  <a:schemeClr val="accent1"/>
                </a:solidFill>
                <a:effectLst>
                  <a:outerShdw blurRad="38100" dist="38100" dir="2700000" algn="tl">
                    <a:srgbClr val="000000">
                      <a:alpha val="43137"/>
                    </a:srgbClr>
                  </a:outerShdw>
                </a:effectLst>
                <a:latin typeface="Arial" pitchFamily="34" charset="0"/>
                <a:cs typeface="Arial" pitchFamily="34" charset="0"/>
              </a:rPr>
              <a:t>Natural Resources</a:t>
            </a:r>
          </a:p>
        </p:txBody>
      </p:sp>
      <p:sp>
        <p:nvSpPr>
          <p:cNvPr id="11267" name="TextBox 6"/>
          <p:cNvSpPr txBox="1">
            <a:spLocks noChangeArrowheads="1"/>
          </p:cNvSpPr>
          <p:nvPr/>
        </p:nvSpPr>
        <p:spPr bwMode="auto">
          <a:xfrm>
            <a:off x="533400" y="1981200"/>
            <a:ext cx="6858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4400" b="1" dirty="0">
                <a:solidFill>
                  <a:schemeClr val="accent1"/>
                </a:solidFill>
                <a:latin typeface="Arial" charset="0"/>
                <a:cs typeface="Arial" charset="0"/>
              </a:rPr>
              <a:t>Natural Resources </a:t>
            </a:r>
            <a:r>
              <a:rPr lang="en-US" altLang="en-US" sz="4400" dirty="0">
                <a:solidFill>
                  <a:schemeClr val="accent1"/>
                </a:solidFill>
                <a:latin typeface="Arial" charset="0"/>
                <a:cs typeface="Arial" charset="0"/>
              </a:rPr>
              <a:t>are materials or substances that occur in nature and can be used for economic gain.</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1000"/>
                                        <p:tgtEl>
                                          <p:spTgt spid="11267"/>
                                        </p:tgtEl>
                                      </p:cBhvr>
                                    </p:animEffect>
                                    <p:anim calcmode="lin" valueType="num">
                                      <p:cBhvr>
                                        <p:cTn id="8" dur="1000" fill="hold"/>
                                        <p:tgtEl>
                                          <p:spTgt spid="11267"/>
                                        </p:tgtEl>
                                        <p:attrNameLst>
                                          <p:attrName>ppt_x</p:attrName>
                                        </p:attrNameLst>
                                      </p:cBhvr>
                                      <p:tavLst>
                                        <p:tav tm="0">
                                          <p:val>
                                            <p:strVal val="#ppt_x"/>
                                          </p:val>
                                        </p:tav>
                                        <p:tav tm="100000">
                                          <p:val>
                                            <p:strVal val="#ppt_x"/>
                                          </p:val>
                                        </p:tav>
                                      </p:tavLst>
                                    </p:anim>
                                    <p:anim calcmode="lin" valueType="num">
                                      <p:cBhvr>
                                        <p:cTn id="9" dur="1000" fill="hold"/>
                                        <p:tgtEl>
                                          <p:spTgt spid="112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543800" cy="1143000"/>
          </a:xfrm>
        </p:spPr>
        <p:txBody>
          <a:bodyPr/>
          <a:lstStyle/>
          <a:p>
            <a:pPr>
              <a:defRPr/>
            </a:pPr>
            <a:r>
              <a:rPr lang="en-US" sz="6000" dirty="0">
                <a:solidFill>
                  <a:schemeClr val="accent1"/>
                </a:solidFill>
                <a:effectLst>
                  <a:outerShdw blurRad="38100" dist="38100" dir="2700000" algn="tl">
                    <a:srgbClr val="000000">
                      <a:alpha val="43137"/>
                    </a:srgbClr>
                  </a:outerShdw>
                </a:effectLst>
                <a:latin typeface="Arial" pitchFamily="34" charset="0"/>
                <a:cs typeface="Arial" pitchFamily="34" charset="0"/>
              </a:rPr>
              <a:t>Natural Resources</a:t>
            </a:r>
          </a:p>
        </p:txBody>
      </p:sp>
      <p:sp>
        <p:nvSpPr>
          <p:cNvPr id="12291" name="TextBox 4"/>
          <p:cNvSpPr txBox="1">
            <a:spLocks noChangeArrowheads="1"/>
          </p:cNvSpPr>
          <p:nvPr/>
        </p:nvSpPr>
        <p:spPr bwMode="auto">
          <a:xfrm>
            <a:off x="762000" y="1676400"/>
            <a:ext cx="6553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4000">
                <a:solidFill>
                  <a:schemeClr val="accent1"/>
                </a:solidFill>
                <a:latin typeface="Arial" charset="0"/>
                <a:cs typeface="Arial" charset="0"/>
              </a:rPr>
              <a:t>With a seat partner, discuss the following question:</a:t>
            </a:r>
          </a:p>
          <a:p>
            <a:pPr algn="ctr">
              <a:spcBef>
                <a:spcPct val="0"/>
              </a:spcBef>
              <a:buFontTx/>
              <a:buNone/>
            </a:pPr>
            <a:endParaRPr lang="en-US" altLang="en-US" sz="4000">
              <a:solidFill>
                <a:schemeClr val="accent1"/>
              </a:solidFill>
              <a:latin typeface="Arial" charset="0"/>
              <a:cs typeface="Arial" charset="0"/>
            </a:endParaRPr>
          </a:p>
          <a:p>
            <a:pPr algn="ctr">
              <a:spcBef>
                <a:spcPct val="0"/>
              </a:spcBef>
              <a:buFontTx/>
              <a:buNone/>
            </a:pPr>
            <a:r>
              <a:rPr lang="en-US" altLang="en-US" sz="4000">
                <a:solidFill>
                  <a:schemeClr val="accent1"/>
                </a:solidFill>
                <a:latin typeface="Arial" charset="0"/>
                <a:cs typeface="Arial" charset="0"/>
              </a:rPr>
              <a:t>How does the presence or absence of natural resources impact a country’s economy [GDP]?</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13" y="152400"/>
            <a:ext cx="7543800" cy="1143000"/>
          </a:xfrm>
        </p:spPr>
        <p:txBody>
          <a:bodyPr/>
          <a:lstStyle/>
          <a:p>
            <a:pPr>
              <a:defRPr/>
            </a:pPr>
            <a:r>
              <a:rPr lang="en-US" sz="6600" dirty="0">
                <a:solidFill>
                  <a:schemeClr val="accent1"/>
                </a:solidFill>
                <a:effectLst>
                  <a:outerShdw blurRad="38100" dist="38100" dir="2700000" algn="tl">
                    <a:srgbClr val="000000">
                      <a:alpha val="43137"/>
                    </a:srgbClr>
                  </a:outerShdw>
                </a:effectLst>
                <a:latin typeface="Arial" pitchFamily="34" charset="0"/>
                <a:cs typeface="Arial" pitchFamily="34" charset="0"/>
              </a:rPr>
              <a:t>Natural Resources</a:t>
            </a:r>
          </a:p>
        </p:txBody>
      </p:sp>
      <p:sp>
        <p:nvSpPr>
          <p:cNvPr id="13315" name="TextBox 4"/>
          <p:cNvSpPr txBox="1">
            <a:spLocks noChangeArrowheads="1"/>
          </p:cNvSpPr>
          <p:nvPr/>
        </p:nvSpPr>
        <p:spPr bwMode="auto">
          <a:xfrm>
            <a:off x="457200" y="1600200"/>
            <a:ext cx="6934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dirty="0">
                <a:solidFill>
                  <a:srgbClr val="FFFFFF"/>
                </a:solidFill>
                <a:latin typeface="Arial" charset="0"/>
                <a:cs typeface="Arial" charset="0"/>
              </a:rPr>
              <a:t>Countries that have a lot of natural resources are able to use them to produce goods and services cheaper than a country that has to import natural resources.</a:t>
            </a:r>
          </a:p>
        </p:txBody>
      </p:sp>
      <p:sp>
        <p:nvSpPr>
          <p:cNvPr id="13316" name="TextBox 2"/>
          <p:cNvSpPr txBox="1">
            <a:spLocks noChangeArrowheads="1"/>
          </p:cNvSpPr>
          <p:nvPr/>
        </p:nvSpPr>
        <p:spPr bwMode="auto">
          <a:xfrm>
            <a:off x="457200" y="4572000"/>
            <a:ext cx="70866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dirty="0">
                <a:solidFill>
                  <a:schemeClr val="accent1"/>
                </a:solidFill>
                <a:latin typeface="Arial" charset="0"/>
                <a:cs typeface="Arial" charset="0"/>
              </a:rPr>
              <a:t>Therefore, a country with a lot of natural resources USUALLY has a greater GDP than a country with little natural resources. </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fade">
                                      <p:cBhvr>
                                        <p:cTn id="7" dur="1000"/>
                                        <p:tgtEl>
                                          <p:spTgt spid="13315"/>
                                        </p:tgtEl>
                                      </p:cBhvr>
                                    </p:animEffect>
                                    <p:anim calcmode="lin" valueType="num">
                                      <p:cBhvr>
                                        <p:cTn id="8" dur="1000" fill="hold"/>
                                        <p:tgtEl>
                                          <p:spTgt spid="13315"/>
                                        </p:tgtEl>
                                        <p:attrNameLst>
                                          <p:attrName>ppt_x</p:attrName>
                                        </p:attrNameLst>
                                      </p:cBhvr>
                                      <p:tavLst>
                                        <p:tav tm="0">
                                          <p:val>
                                            <p:strVal val="#ppt_x"/>
                                          </p:val>
                                        </p:tav>
                                        <p:tav tm="100000">
                                          <p:val>
                                            <p:strVal val="#ppt_x"/>
                                          </p:val>
                                        </p:tav>
                                      </p:tavLst>
                                    </p:anim>
                                    <p:anim calcmode="lin" valueType="num">
                                      <p:cBhvr>
                                        <p:cTn id="9" dur="1000" fill="hold"/>
                                        <p:tgtEl>
                                          <p:spTgt spid="133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316"/>
                                        </p:tgtEl>
                                        <p:attrNameLst>
                                          <p:attrName>style.visibility</p:attrName>
                                        </p:attrNameLst>
                                      </p:cBhvr>
                                      <p:to>
                                        <p:strVal val="visible"/>
                                      </p:to>
                                    </p:set>
                                    <p:animEffect transition="in" filter="fade">
                                      <p:cBhvr>
                                        <p:cTn id="14" dur="1000"/>
                                        <p:tgtEl>
                                          <p:spTgt spid="13316"/>
                                        </p:tgtEl>
                                      </p:cBhvr>
                                    </p:animEffect>
                                    <p:anim calcmode="lin" valueType="num">
                                      <p:cBhvr>
                                        <p:cTn id="15" dur="1000" fill="hold"/>
                                        <p:tgtEl>
                                          <p:spTgt spid="13316"/>
                                        </p:tgtEl>
                                        <p:attrNameLst>
                                          <p:attrName>ppt_x</p:attrName>
                                        </p:attrNameLst>
                                      </p:cBhvr>
                                      <p:tavLst>
                                        <p:tav tm="0">
                                          <p:val>
                                            <p:strVal val="#ppt_x"/>
                                          </p:val>
                                        </p:tav>
                                        <p:tav tm="100000">
                                          <p:val>
                                            <p:strVal val="#ppt_x"/>
                                          </p:val>
                                        </p:tav>
                                      </p:tavLst>
                                    </p:anim>
                                    <p:anim calcmode="lin" valueType="num">
                                      <p:cBhvr>
                                        <p:cTn id="16" dur="1000" fill="hold"/>
                                        <p:tgtEl>
                                          <p:spTgt spid="133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228600"/>
            <a:ext cx="7543800" cy="754063"/>
          </a:xfrm>
        </p:spPr>
        <p:txBody>
          <a:bodyPr/>
          <a:lstStyle/>
          <a:p>
            <a:pPr>
              <a:defRPr/>
            </a:pPr>
            <a:r>
              <a:rPr lang="en-US" sz="7200" dirty="0">
                <a:solidFill>
                  <a:schemeClr val="accent1"/>
                </a:solidFill>
                <a:effectLst>
                  <a:outerShdw blurRad="38100" dist="38100" dir="2700000" algn="tl">
                    <a:srgbClr val="000000">
                      <a:alpha val="43137"/>
                    </a:srgbClr>
                  </a:outerShdw>
                </a:effectLst>
                <a:latin typeface="Arial" pitchFamily="34" charset="0"/>
                <a:cs typeface="Arial" pitchFamily="34" charset="0"/>
              </a:rPr>
              <a:t>Investment</a:t>
            </a:r>
          </a:p>
        </p:txBody>
      </p:sp>
      <p:sp>
        <p:nvSpPr>
          <p:cNvPr id="14339" name="TextBox 5"/>
          <p:cNvSpPr txBox="1">
            <a:spLocks noChangeArrowheads="1"/>
          </p:cNvSpPr>
          <p:nvPr/>
        </p:nvSpPr>
        <p:spPr bwMode="auto">
          <a:xfrm>
            <a:off x="152400" y="1295400"/>
            <a:ext cx="7467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3600" b="1">
                <a:solidFill>
                  <a:srgbClr val="FFFFFF"/>
                </a:solidFill>
                <a:latin typeface="Arial" charset="0"/>
                <a:cs typeface="Arial" charset="0"/>
              </a:rPr>
              <a:t>What do you think investment means? Turn to a seat partner and share your thoughts.</a:t>
            </a:r>
            <a:endParaRPr lang="en-US" altLang="en-US" sz="3600">
              <a:solidFill>
                <a:srgbClr val="FFFFFF"/>
              </a:solidFill>
              <a:latin typeface="Arial" charset="0"/>
              <a:cs typeface="Arial" charset="0"/>
            </a:endParaRPr>
          </a:p>
        </p:txBody>
      </p:sp>
      <p:sp>
        <p:nvSpPr>
          <p:cNvPr id="3" name="TextBox 2"/>
          <p:cNvSpPr txBox="1">
            <a:spLocks noChangeArrowheads="1"/>
          </p:cNvSpPr>
          <p:nvPr/>
        </p:nvSpPr>
        <p:spPr bwMode="auto">
          <a:xfrm>
            <a:off x="457200" y="3429000"/>
            <a:ext cx="70866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dirty="0">
                <a:solidFill>
                  <a:schemeClr val="accent1"/>
                </a:solidFill>
                <a:latin typeface="Arial" charset="0"/>
                <a:cs typeface="Arial" charset="0"/>
              </a:rPr>
              <a:t>Investment is when money, resources, or opportunities are provided in order to gain profitable returns in the future</a:t>
            </a:r>
          </a:p>
          <a:p>
            <a:pPr algn="ctr">
              <a:spcBef>
                <a:spcPct val="0"/>
              </a:spcBef>
              <a:buFontTx/>
              <a:buNone/>
            </a:pPr>
            <a:endParaRPr lang="en-US" altLang="en-US" dirty="0">
              <a:solidFill>
                <a:schemeClr val="accent1"/>
              </a:solidFill>
              <a:latin typeface="Arial" charset="0"/>
              <a:cs typeface="Arial" charset="0"/>
            </a:endParaRPr>
          </a:p>
          <a:p>
            <a:pPr algn="ctr">
              <a:spcBef>
                <a:spcPct val="0"/>
              </a:spcBef>
              <a:buFontTx/>
              <a:buNone/>
            </a:pPr>
            <a:r>
              <a:rPr lang="en-US" altLang="en-US" dirty="0">
                <a:solidFill>
                  <a:schemeClr val="accent1"/>
                </a:solidFill>
                <a:latin typeface="Arial" charset="0"/>
                <a:cs typeface="Arial" charset="0"/>
              </a:rPr>
              <a:t>Who makes the investment???</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228600"/>
            <a:ext cx="7543800" cy="754063"/>
          </a:xfrm>
        </p:spPr>
        <p:txBody>
          <a:bodyPr/>
          <a:lstStyle/>
          <a:p>
            <a:pPr>
              <a:defRPr/>
            </a:pPr>
            <a:r>
              <a:rPr lang="en-US" dirty="0">
                <a:solidFill>
                  <a:schemeClr val="accent1"/>
                </a:solidFill>
                <a:effectLst>
                  <a:outerShdw blurRad="38100" dist="38100" dir="2700000" algn="tl">
                    <a:srgbClr val="000000">
                      <a:alpha val="43137"/>
                    </a:srgbClr>
                  </a:outerShdw>
                </a:effectLst>
                <a:latin typeface="Arial" pitchFamily="34" charset="0"/>
                <a:cs typeface="Arial" pitchFamily="34" charset="0"/>
              </a:rPr>
              <a:t>Investment in Human Capital</a:t>
            </a:r>
          </a:p>
        </p:txBody>
      </p:sp>
      <p:sp>
        <p:nvSpPr>
          <p:cNvPr id="15363" name="TextBox 5"/>
          <p:cNvSpPr txBox="1">
            <a:spLocks noChangeArrowheads="1"/>
          </p:cNvSpPr>
          <p:nvPr/>
        </p:nvSpPr>
        <p:spPr bwMode="auto">
          <a:xfrm>
            <a:off x="152400" y="1295400"/>
            <a:ext cx="74676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spcBef>
                <a:spcPct val="0"/>
              </a:spcBef>
              <a:buFont typeface="Arial" charset="0"/>
              <a:buChar char="•"/>
            </a:pPr>
            <a:r>
              <a:rPr lang="en-US" altLang="en-US" sz="3600" b="1" dirty="0">
                <a:solidFill>
                  <a:schemeClr val="accent1"/>
                </a:solidFill>
                <a:latin typeface="Arial" charset="0"/>
                <a:cs typeface="Arial" charset="0"/>
              </a:rPr>
              <a:t>Human Capital </a:t>
            </a:r>
            <a:r>
              <a:rPr lang="en-US" altLang="en-US" sz="3600" dirty="0">
                <a:solidFill>
                  <a:schemeClr val="accent1"/>
                </a:solidFill>
                <a:latin typeface="Arial" charset="0"/>
                <a:cs typeface="Arial" charset="0"/>
              </a:rPr>
              <a:t>refers to the people who perform labor</a:t>
            </a:r>
          </a:p>
          <a:p>
            <a:pPr>
              <a:spcBef>
                <a:spcPct val="0"/>
              </a:spcBef>
              <a:buFont typeface="Arial" charset="0"/>
              <a:buChar char="•"/>
            </a:pPr>
            <a:r>
              <a:rPr lang="en-US" altLang="en-US" sz="3600" dirty="0">
                <a:solidFill>
                  <a:schemeClr val="accent1"/>
                </a:solidFill>
                <a:latin typeface="Arial" charset="0"/>
                <a:cs typeface="Arial" charset="0"/>
              </a:rPr>
              <a:t>When countries invest in Human Capital, they are providing education and/or training for the people who perform the labor</a:t>
            </a:r>
          </a:p>
          <a:p>
            <a:pPr>
              <a:spcBef>
                <a:spcPct val="0"/>
              </a:spcBef>
              <a:buFont typeface="Arial" charset="0"/>
              <a:buChar char="•"/>
            </a:pPr>
            <a:r>
              <a:rPr lang="en-US" altLang="en-US" sz="3600" dirty="0">
                <a:solidFill>
                  <a:schemeClr val="accent1"/>
                </a:solidFill>
                <a:latin typeface="Arial" charset="0"/>
                <a:cs typeface="Arial" charset="0"/>
              </a:rPr>
              <a:t>How would investing in human capital impact the GDP of a country?</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543800" cy="1143000"/>
          </a:xfrm>
        </p:spPr>
        <p:txBody>
          <a:bodyPr/>
          <a:lstStyle/>
          <a:p>
            <a:pPr>
              <a:defRPr/>
            </a:pPr>
            <a:r>
              <a:rPr lang="en-US" dirty="0">
                <a:solidFill>
                  <a:schemeClr val="accent1"/>
                </a:solidFill>
                <a:effectLst>
                  <a:outerShdw blurRad="38100" dist="38100" dir="2700000" algn="tl">
                    <a:srgbClr val="000000">
                      <a:alpha val="43137"/>
                    </a:srgbClr>
                  </a:outerShdw>
                </a:effectLst>
                <a:latin typeface="Arial" pitchFamily="34" charset="0"/>
                <a:cs typeface="Arial" pitchFamily="34" charset="0"/>
              </a:rPr>
              <a:t>Investment in Human Capital</a:t>
            </a:r>
          </a:p>
        </p:txBody>
      </p:sp>
      <p:sp>
        <p:nvSpPr>
          <p:cNvPr id="16387" name="TextBox 4"/>
          <p:cNvSpPr txBox="1">
            <a:spLocks noChangeArrowheads="1"/>
          </p:cNvSpPr>
          <p:nvPr/>
        </p:nvSpPr>
        <p:spPr bwMode="auto">
          <a:xfrm>
            <a:off x="381000" y="1905000"/>
            <a:ext cx="7086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dirty="0">
                <a:solidFill>
                  <a:schemeClr val="accent1"/>
                </a:solidFill>
                <a:latin typeface="Arial" charset="0"/>
                <a:cs typeface="Arial" charset="0"/>
              </a:rPr>
              <a:t>Studies have shown that investment in the education and skills training of people relates to a higher GDP.</a:t>
            </a:r>
          </a:p>
          <a:p>
            <a:pPr algn="ctr">
              <a:spcBef>
                <a:spcPct val="0"/>
              </a:spcBef>
              <a:buFontTx/>
              <a:buNone/>
            </a:pPr>
            <a:endParaRPr lang="en-US" altLang="en-US" dirty="0">
              <a:solidFill>
                <a:schemeClr val="accent1"/>
              </a:solidFill>
              <a:latin typeface="Arial" charset="0"/>
              <a:cs typeface="Arial" charset="0"/>
            </a:endParaRPr>
          </a:p>
          <a:p>
            <a:pPr algn="ctr">
              <a:spcBef>
                <a:spcPct val="0"/>
              </a:spcBef>
              <a:buFontTx/>
              <a:buNone/>
            </a:pPr>
            <a:r>
              <a:rPr lang="en-US" altLang="en-US" dirty="0">
                <a:solidFill>
                  <a:schemeClr val="accent1"/>
                </a:solidFill>
                <a:latin typeface="Arial" charset="0"/>
                <a:cs typeface="Arial" charset="0"/>
              </a:rPr>
              <a:t>Education and the abilities it develops create a smarter and more productive workforce, which leads to greater economic growth.</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387">
                                            <p:txEl>
                                              <p:pRg st="2" end="2"/>
                                            </p:txEl>
                                          </p:spTgt>
                                        </p:tgtEl>
                                        <p:attrNameLst>
                                          <p:attrName>style.visibility</p:attrName>
                                        </p:attrNameLst>
                                      </p:cBhvr>
                                      <p:to>
                                        <p:strVal val="visible"/>
                                      </p:to>
                                    </p:set>
                                    <p:animEffect transition="in" filter="fade">
                                      <p:cBhvr>
                                        <p:cTn id="14" dur="1000"/>
                                        <p:tgtEl>
                                          <p:spTgt spid="16387">
                                            <p:txEl>
                                              <p:pRg st="2" end="2"/>
                                            </p:txEl>
                                          </p:spTgt>
                                        </p:tgtEl>
                                      </p:cBhvr>
                                    </p:animEffect>
                                    <p:anim calcmode="lin" valueType="num">
                                      <p:cBhvr>
                                        <p:cTn id="15"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1143000"/>
          </a:xfrm>
        </p:spPr>
        <p:txBody>
          <a:bodyPr/>
          <a:lstStyle/>
          <a:p>
            <a:pPr>
              <a:defRPr/>
            </a:pPr>
            <a:r>
              <a:rPr lang="en-US" dirty="0">
                <a:solidFill>
                  <a:schemeClr val="accent1"/>
                </a:solidFill>
                <a:effectLst>
                  <a:outerShdw blurRad="38100" dist="38100" dir="2700000" algn="tl">
                    <a:srgbClr val="000000">
                      <a:alpha val="43137"/>
                    </a:srgbClr>
                  </a:outerShdw>
                </a:effectLst>
                <a:latin typeface="Arial" pitchFamily="34" charset="0"/>
                <a:cs typeface="Arial" pitchFamily="34" charset="0"/>
              </a:rPr>
              <a:t>Human Capital, Literacy Rate, and Standard of Living</a:t>
            </a:r>
          </a:p>
        </p:txBody>
      </p:sp>
      <p:sp>
        <p:nvSpPr>
          <p:cNvPr id="17411" name="TextBox 4"/>
          <p:cNvSpPr txBox="1">
            <a:spLocks noChangeArrowheads="1"/>
          </p:cNvSpPr>
          <p:nvPr/>
        </p:nvSpPr>
        <p:spPr bwMode="auto">
          <a:xfrm>
            <a:off x="609600" y="2057400"/>
            <a:ext cx="68580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2400" dirty="0">
                <a:solidFill>
                  <a:schemeClr val="accent1"/>
                </a:solidFill>
                <a:latin typeface="Arial" charset="0"/>
                <a:cs typeface="Arial" charset="0"/>
              </a:rPr>
              <a:t>There is a relationship between education levels and human capital in terms of people’s ability to produce income.</a:t>
            </a:r>
          </a:p>
          <a:p>
            <a:pPr algn="ctr">
              <a:spcBef>
                <a:spcPct val="0"/>
              </a:spcBef>
              <a:buFontTx/>
              <a:buNone/>
            </a:pPr>
            <a:endParaRPr lang="en-US" altLang="en-US" sz="2400" dirty="0">
              <a:solidFill>
                <a:schemeClr val="accent1"/>
              </a:solidFill>
              <a:latin typeface="Arial" charset="0"/>
              <a:cs typeface="Arial" charset="0"/>
            </a:endParaRPr>
          </a:p>
          <a:p>
            <a:pPr algn="ctr">
              <a:spcBef>
                <a:spcPct val="0"/>
              </a:spcBef>
              <a:buFontTx/>
              <a:buNone/>
            </a:pPr>
            <a:r>
              <a:rPr lang="en-US" altLang="en-US" sz="2400" b="1" dirty="0">
                <a:solidFill>
                  <a:schemeClr val="accent1"/>
                </a:solidFill>
                <a:latin typeface="Arial" charset="0"/>
                <a:cs typeface="Arial" charset="0"/>
              </a:rPr>
              <a:t>Literacy Rate </a:t>
            </a:r>
            <a:r>
              <a:rPr lang="en-US" altLang="en-US" sz="2400" dirty="0">
                <a:solidFill>
                  <a:schemeClr val="accent1"/>
                </a:solidFill>
                <a:latin typeface="Arial" charset="0"/>
                <a:cs typeface="Arial" charset="0"/>
              </a:rPr>
              <a:t>is the number of people in an area that can read and write.</a:t>
            </a:r>
          </a:p>
          <a:p>
            <a:pPr algn="ctr">
              <a:spcBef>
                <a:spcPct val="0"/>
              </a:spcBef>
              <a:buFontTx/>
              <a:buNone/>
            </a:pPr>
            <a:endParaRPr lang="en-US" altLang="en-US" sz="2400" dirty="0">
              <a:solidFill>
                <a:schemeClr val="accent1"/>
              </a:solidFill>
              <a:latin typeface="Arial" charset="0"/>
              <a:cs typeface="Arial" charset="0"/>
            </a:endParaRPr>
          </a:p>
          <a:p>
            <a:pPr algn="ctr">
              <a:spcBef>
                <a:spcPct val="0"/>
              </a:spcBef>
              <a:buFontTx/>
              <a:buNone/>
            </a:pPr>
            <a:r>
              <a:rPr lang="en-US" altLang="en-US" sz="2400" b="1" dirty="0">
                <a:solidFill>
                  <a:schemeClr val="accent1"/>
                </a:solidFill>
                <a:latin typeface="Arial" charset="0"/>
                <a:cs typeface="Arial" charset="0"/>
              </a:rPr>
              <a:t>Standard of Living </a:t>
            </a:r>
            <a:r>
              <a:rPr lang="en-US" altLang="en-US" sz="2400" dirty="0">
                <a:solidFill>
                  <a:schemeClr val="accent1"/>
                </a:solidFill>
                <a:latin typeface="Arial" charset="0"/>
                <a:cs typeface="Arial" charset="0"/>
              </a:rPr>
              <a:t>is a level of material comfort as measured by the goods, services, and luxuries available to an individual, group, or nation.</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Effect transition="in" filter="fade">
                                      <p:cBhvr>
                                        <p:cTn id="14" dur="1000"/>
                                        <p:tgtEl>
                                          <p:spTgt spid="17411">
                                            <p:txEl>
                                              <p:pRg st="2" end="2"/>
                                            </p:txEl>
                                          </p:spTgt>
                                        </p:tgtEl>
                                      </p:cBhvr>
                                    </p:animEffect>
                                    <p:anim calcmode="lin" valueType="num">
                                      <p:cBhvr>
                                        <p:cTn id="1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fade">
                                      <p:cBhvr>
                                        <p:cTn id="21" dur="1000"/>
                                        <p:tgtEl>
                                          <p:spTgt spid="17411">
                                            <p:txEl>
                                              <p:pRg st="4" end="4"/>
                                            </p:txEl>
                                          </p:spTgt>
                                        </p:tgtEl>
                                      </p:cBhvr>
                                    </p:animEffect>
                                    <p:anim calcmode="lin" valueType="num">
                                      <p:cBhvr>
                                        <p:cTn id="22"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838200"/>
          </a:xfrm>
        </p:spPr>
        <p:txBody>
          <a:bodyPr/>
          <a:lstStyle/>
          <a:p>
            <a:pPr>
              <a:defRPr/>
            </a:pPr>
            <a:r>
              <a:rPr lang="en-US" sz="6000" dirty="0">
                <a:solidFill>
                  <a:schemeClr val="accent1"/>
                </a:solidFill>
                <a:effectLst>
                  <a:outerShdw blurRad="38100" dist="38100" dir="2700000" algn="tl">
                    <a:srgbClr val="000000">
                      <a:alpha val="43137"/>
                    </a:srgbClr>
                  </a:outerShdw>
                </a:effectLst>
                <a:latin typeface="Arial" pitchFamily="34" charset="0"/>
                <a:cs typeface="Arial" pitchFamily="34" charset="0"/>
              </a:rPr>
              <a:t>Standard of Living</a:t>
            </a:r>
          </a:p>
        </p:txBody>
      </p:sp>
      <p:sp>
        <p:nvSpPr>
          <p:cNvPr id="18435" name="TextBox 4"/>
          <p:cNvSpPr txBox="1">
            <a:spLocks noChangeArrowheads="1"/>
          </p:cNvSpPr>
          <p:nvPr/>
        </p:nvSpPr>
        <p:spPr bwMode="auto">
          <a:xfrm>
            <a:off x="646113" y="1828800"/>
            <a:ext cx="689451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3600">
                <a:solidFill>
                  <a:schemeClr val="accent1"/>
                </a:solidFill>
                <a:latin typeface="Arial" charset="0"/>
                <a:cs typeface="Arial" charset="0"/>
              </a:rPr>
              <a:t>What are some of the goods, services, and luxuries that someone with a high standard of living might enjoy that someone with a low standard of living might not enjoy?</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838200"/>
          </a:xfrm>
        </p:spPr>
        <p:txBody>
          <a:bodyPr/>
          <a:lstStyle/>
          <a:p>
            <a:pPr>
              <a:defRPr/>
            </a:pPr>
            <a:r>
              <a:rPr lang="en-US" sz="6000" dirty="0">
                <a:solidFill>
                  <a:schemeClr val="accent1"/>
                </a:solidFill>
                <a:effectLst>
                  <a:outerShdw blurRad="38100" dist="38100" dir="2700000" algn="tl">
                    <a:srgbClr val="000000">
                      <a:alpha val="43137"/>
                    </a:srgbClr>
                  </a:outerShdw>
                </a:effectLst>
                <a:latin typeface="Arial" pitchFamily="34" charset="0"/>
                <a:cs typeface="Arial" pitchFamily="34" charset="0"/>
              </a:rPr>
              <a:t>Standard of Living</a:t>
            </a:r>
          </a:p>
        </p:txBody>
      </p:sp>
      <p:graphicFrame>
        <p:nvGraphicFramePr>
          <p:cNvPr id="3" name="Table 2"/>
          <p:cNvGraphicFramePr>
            <a:graphicFrameLocks noGrp="1"/>
          </p:cNvGraphicFramePr>
          <p:nvPr/>
        </p:nvGraphicFramePr>
        <p:xfrm>
          <a:off x="533400" y="1447800"/>
          <a:ext cx="6781801" cy="2651430"/>
        </p:xfrm>
        <a:graphic>
          <a:graphicData uri="http://schemas.openxmlformats.org/drawingml/2006/table">
            <a:tbl>
              <a:tblPr firstRow="1" bandRow="1">
                <a:tableStyleId>{5C22544A-7EE6-4342-B048-85BDC9FD1C3A}</a:tableStyleId>
              </a:tblPr>
              <a:tblGrid>
                <a:gridCol w="2543175">
                  <a:extLst>
                    <a:ext uri="{9D8B030D-6E8A-4147-A177-3AD203B41FA5}">
                      <a16:colId xmlns:a16="http://schemas.microsoft.com/office/drawing/2014/main" val="20000"/>
                    </a:ext>
                  </a:extLst>
                </a:gridCol>
                <a:gridCol w="2119313">
                  <a:extLst>
                    <a:ext uri="{9D8B030D-6E8A-4147-A177-3AD203B41FA5}">
                      <a16:colId xmlns:a16="http://schemas.microsoft.com/office/drawing/2014/main" val="20001"/>
                    </a:ext>
                  </a:extLst>
                </a:gridCol>
                <a:gridCol w="2119313">
                  <a:extLst>
                    <a:ext uri="{9D8B030D-6E8A-4147-A177-3AD203B41FA5}">
                      <a16:colId xmlns:a16="http://schemas.microsoft.com/office/drawing/2014/main" val="20002"/>
                    </a:ext>
                  </a:extLst>
                </a:gridCol>
              </a:tblGrid>
              <a:tr h="457083">
                <a:tc>
                  <a:txBody>
                    <a:bodyPr/>
                    <a:lstStyle/>
                    <a:p>
                      <a:pPr algn="ctr"/>
                      <a:r>
                        <a:rPr lang="en-US" sz="2400" dirty="0">
                          <a:latin typeface="Arial" pitchFamily="34" charset="0"/>
                          <a:cs typeface="Arial" pitchFamily="34" charset="0"/>
                        </a:rPr>
                        <a:t>Country</a:t>
                      </a:r>
                    </a:p>
                  </a:txBody>
                  <a:tcPr marT="45687" marB="45687"/>
                </a:tc>
                <a:tc>
                  <a:txBody>
                    <a:bodyPr/>
                    <a:lstStyle/>
                    <a:p>
                      <a:pPr algn="ctr"/>
                      <a:r>
                        <a:rPr lang="en-US" sz="2400" dirty="0">
                          <a:latin typeface="Arial" pitchFamily="34" charset="0"/>
                          <a:cs typeface="Arial" pitchFamily="34" charset="0"/>
                        </a:rPr>
                        <a:t>South Africa</a:t>
                      </a:r>
                    </a:p>
                  </a:txBody>
                  <a:tcPr marT="45687" marB="45687"/>
                </a:tc>
                <a:tc>
                  <a:txBody>
                    <a:bodyPr/>
                    <a:lstStyle/>
                    <a:p>
                      <a:pPr algn="ctr"/>
                      <a:r>
                        <a:rPr lang="en-US" sz="2400" dirty="0">
                          <a:latin typeface="Arial" pitchFamily="34" charset="0"/>
                          <a:cs typeface="Arial" pitchFamily="34" charset="0"/>
                        </a:rPr>
                        <a:t>Cote d’Ivoire</a:t>
                      </a:r>
                    </a:p>
                  </a:txBody>
                  <a:tcPr marT="45687" marB="45687"/>
                </a:tc>
                <a:extLst>
                  <a:ext uri="{0D108BD9-81ED-4DB2-BD59-A6C34878D82A}">
                    <a16:rowId xmlns:a16="http://schemas.microsoft.com/office/drawing/2014/main" val="10000"/>
                  </a:ext>
                </a:extLst>
              </a:tr>
              <a:tr h="457083">
                <a:tc>
                  <a:txBody>
                    <a:bodyPr/>
                    <a:lstStyle/>
                    <a:p>
                      <a:pPr algn="l"/>
                      <a:r>
                        <a:rPr lang="en-US" sz="2400" dirty="0">
                          <a:latin typeface="Arial" pitchFamily="34" charset="0"/>
                          <a:cs typeface="Arial" pitchFamily="34" charset="0"/>
                        </a:rPr>
                        <a:t>Literacy</a:t>
                      </a:r>
                      <a:r>
                        <a:rPr lang="en-US" sz="2400" baseline="0" dirty="0">
                          <a:latin typeface="Arial" pitchFamily="34" charset="0"/>
                          <a:cs typeface="Arial" pitchFamily="34" charset="0"/>
                        </a:rPr>
                        <a:t> Rate</a:t>
                      </a:r>
                      <a:endParaRPr lang="en-US" sz="2400" dirty="0">
                        <a:latin typeface="Arial" pitchFamily="34" charset="0"/>
                        <a:cs typeface="Arial" pitchFamily="34" charset="0"/>
                      </a:endParaRPr>
                    </a:p>
                  </a:txBody>
                  <a:tcPr marT="45687" marB="45687"/>
                </a:tc>
                <a:tc>
                  <a:txBody>
                    <a:bodyPr/>
                    <a:lstStyle/>
                    <a:p>
                      <a:pPr algn="ctr"/>
                      <a:r>
                        <a:rPr lang="en-US" sz="2400" dirty="0">
                          <a:latin typeface="Arial" pitchFamily="34" charset="0"/>
                          <a:cs typeface="Arial" pitchFamily="34" charset="0"/>
                        </a:rPr>
                        <a:t>86.4%</a:t>
                      </a:r>
                    </a:p>
                  </a:txBody>
                  <a:tcPr marT="45687" marB="45687"/>
                </a:tc>
                <a:tc>
                  <a:txBody>
                    <a:bodyPr/>
                    <a:lstStyle/>
                    <a:p>
                      <a:pPr algn="ctr"/>
                      <a:r>
                        <a:rPr lang="en-US" sz="2400" dirty="0">
                          <a:latin typeface="Arial" pitchFamily="34" charset="0"/>
                          <a:cs typeface="Arial" pitchFamily="34" charset="0"/>
                        </a:rPr>
                        <a:t>48.7%</a:t>
                      </a:r>
                    </a:p>
                  </a:txBody>
                  <a:tcPr marT="45687" marB="45687"/>
                </a:tc>
                <a:extLst>
                  <a:ext uri="{0D108BD9-81ED-4DB2-BD59-A6C34878D82A}">
                    <a16:rowId xmlns:a16="http://schemas.microsoft.com/office/drawing/2014/main" val="10001"/>
                  </a:ext>
                </a:extLst>
              </a:tr>
              <a:tr h="457083">
                <a:tc>
                  <a:txBody>
                    <a:bodyPr/>
                    <a:lstStyle/>
                    <a:p>
                      <a:pPr algn="l"/>
                      <a:r>
                        <a:rPr lang="en-US" sz="2400" dirty="0">
                          <a:latin typeface="Arial" pitchFamily="34" charset="0"/>
                          <a:cs typeface="Arial" pitchFamily="34" charset="0"/>
                        </a:rPr>
                        <a:t>GDP per capita</a:t>
                      </a:r>
                    </a:p>
                  </a:txBody>
                  <a:tcPr marT="45687" marB="45687"/>
                </a:tc>
                <a:tc>
                  <a:txBody>
                    <a:bodyPr/>
                    <a:lstStyle/>
                    <a:p>
                      <a:pPr algn="ctr"/>
                      <a:r>
                        <a:rPr lang="en-US" sz="2400" dirty="0">
                          <a:latin typeface="Arial" pitchFamily="34" charset="0"/>
                          <a:cs typeface="Arial" pitchFamily="34" charset="0"/>
                        </a:rPr>
                        <a:t>$10,400</a:t>
                      </a:r>
                    </a:p>
                  </a:txBody>
                  <a:tcPr marT="45687" marB="45687"/>
                </a:tc>
                <a:tc>
                  <a:txBody>
                    <a:bodyPr/>
                    <a:lstStyle/>
                    <a:p>
                      <a:pPr algn="ctr"/>
                      <a:r>
                        <a:rPr lang="en-US" sz="2400" dirty="0">
                          <a:latin typeface="Arial" pitchFamily="34" charset="0"/>
                          <a:cs typeface="Arial" pitchFamily="34" charset="0"/>
                        </a:rPr>
                        <a:t>$1,700</a:t>
                      </a:r>
                    </a:p>
                  </a:txBody>
                  <a:tcPr marT="45687" marB="45687"/>
                </a:tc>
                <a:extLst>
                  <a:ext uri="{0D108BD9-81ED-4DB2-BD59-A6C34878D82A}">
                    <a16:rowId xmlns:a16="http://schemas.microsoft.com/office/drawing/2014/main" val="10002"/>
                  </a:ext>
                </a:extLst>
              </a:tr>
              <a:tr h="457083">
                <a:tc>
                  <a:txBody>
                    <a:bodyPr/>
                    <a:lstStyle/>
                    <a:p>
                      <a:pPr algn="l"/>
                      <a:r>
                        <a:rPr lang="en-US" sz="2400" dirty="0">
                          <a:latin typeface="Arial" pitchFamily="34" charset="0"/>
                          <a:cs typeface="Arial" pitchFamily="34" charset="0"/>
                        </a:rPr>
                        <a:t>Life Expectancy</a:t>
                      </a:r>
                    </a:p>
                  </a:txBody>
                  <a:tcPr marT="45687" marB="45687"/>
                </a:tc>
                <a:tc>
                  <a:txBody>
                    <a:bodyPr/>
                    <a:lstStyle/>
                    <a:p>
                      <a:pPr algn="ctr"/>
                      <a:r>
                        <a:rPr lang="en-US" sz="2400" dirty="0">
                          <a:latin typeface="Arial" pitchFamily="34" charset="0"/>
                          <a:cs typeface="Arial" pitchFamily="34" charset="0"/>
                        </a:rPr>
                        <a:t>48.58</a:t>
                      </a:r>
                    </a:p>
                  </a:txBody>
                  <a:tcPr marT="45687" marB="45687"/>
                </a:tc>
                <a:tc>
                  <a:txBody>
                    <a:bodyPr/>
                    <a:lstStyle/>
                    <a:p>
                      <a:pPr algn="ctr"/>
                      <a:r>
                        <a:rPr lang="en-US" sz="2400" dirty="0">
                          <a:latin typeface="Arial" pitchFamily="34" charset="0"/>
                          <a:cs typeface="Arial" pitchFamily="34" charset="0"/>
                        </a:rPr>
                        <a:t>55.58</a:t>
                      </a:r>
                    </a:p>
                  </a:txBody>
                  <a:tcPr marT="45687" marB="45687"/>
                </a:tc>
                <a:extLst>
                  <a:ext uri="{0D108BD9-81ED-4DB2-BD59-A6C34878D82A}">
                    <a16:rowId xmlns:a16="http://schemas.microsoft.com/office/drawing/2014/main" val="10003"/>
                  </a:ext>
                </a:extLst>
              </a:tr>
              <a:tr h="822793">
                <a:tc>
                  <a:txBody>
                    <a:bodyPr/>
                    <a:lstStyle/>
                    <a:p>
                      <a:pPr algn="l"/>
                      <a:r>
                        <a:rPr lang="en-US" sz="2400" dirty="0">
                          <a:latin typeface="Arial" pitchFamily="34" charset="0"/>
                          <a:cs typeface="Arial" pitchFamily="34" charset="0"/>
                        </a:rPr>
                        <a:t>Unemployment Rate</a:t>
                      </a:r>
                    </a:p>
                  </a:txBody>
                  <a:tcPr marT="45687" marB="45687"/>
                </a:tc>
                <a:tc>
                  <a:txBody>
                    <a:bodyPr/>
                    <a:lstStyle/>
                    <a:p>
                      <a:pPr algn="ctr"/>
                      <a:r>
                        <a:rPr lang="en-US" sz="2400" dirty="0">
                          <a:latin typeface="Arial" pitchFamily="34" charset="0"/>
                          <a:cs typeface="Arial" pitchFamily="34" charset="0"/>
                        </a:rPr>
                        <a:t>21.7%</a:t>
                      </a:r>
                    </a:p>
                  </a:txBody>
                  <a:tcPr marT="45687" marB="45687"/>
                </a:tc>
                <a:tc>
                  <a:txBody>
                    <a:bodyPr/>
                    <a:lstStyle/>
                    <a:p>
                      <a:pPr algn="ctr"/>
                      <a:r>
                        <a:rPr lang="en-US" sz="2400" dirty="0">
                          <a:latin typeface="Arial" pitchFamily="34" charset="0"/>
                          <a:cs typeface="Arial" pitchFamily="34" charset="0"/>
                        </a:rPr>
                        <a:t>45%</a:t>
                      </a:r>
                    </a:p>
                  </a:txBody>
                  <a:tcPr marT="45687" marB="45687"/>
                </a:tc>
                <a:extLst>
                  <a:ext uri="{0D108BD9-81ED-4DB2-BD59-A6C34878D82A}">
                    <a16:rowId xmlns:a16="http://schemas.microsoft.com/office/drawing/2014/main" val="10004"/>
                  </a:ext>
                </a:extLst>
              </a:tr>
            </a:tbl>
          </a:graphicData>
        </a:graphic>
      </p:graphicFrame>
      <p:sp>
        <p:nvSpPr>
          <p:cNvPr id="19485" name="TextBox 3"/>
          <p:cNvSpPr txBox="1">
            <a:spLocks noChangeArrowheads="1"/>
          </p:cNvSpPr>
          <p:nvPr/>
        </p:nvSpPr>
        <p:spPr bwMode="auto">
          <a:xfrm>
            <a:off x="304800" y="4495800"/>
            <a:ext cx="72390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a:solidFill>
                  <a:schemeClr val="accent1"/>
                </a:solidFill>
                <a:latin typeface="Arial" charset="0"/>
                <a:cs typeface="Arial" charset="0"/>
              </a:rPr>
              <a:t>With a seat partner, discuss which country you think has the higher standard of living. Be able to explain your answer.</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7620000" cy="6447919"/>
          </a:xfrm>
          <a:prstGeom prst="rect">
            <a:avLst/>
          </a:prstGeom>
          <a:noFill/>
        </p:spPr>
        <p:txBody>
          <a:bodyPr wrap="square">
            <a:spAutoFit/>
          </a:bodyPr>
          <a:lstStyle/>
          <a:p>
            <a:pPr marL="342900" indent="-342900">
              <a:buFont typeface="Wingdings" pitchFamily="2" charset="2"/>
              <a:buChar char="§"/>
              <a:defRPr/>
            </a:pPr>
            <a:r>
              <a:rPr lang="en-US" sz="2800" b="1" dirty="0">
                <a:solidFill>
                  <a:srgbClr val="FFFFFF"/>
                </a:solidFill>
                <a:latin typeface="Arial" pitchFamily="34" charset="0"/>
                <a:cs typeface="Arial" pitchFamily="34" charset="0"/>
              </a:rPr>
              <a:t>SS7E3a, SS7E7a, SS7E10a </a:t>
            </a:r>
            <a:br>
              <a:rPr lang="en-US" sz="2800" dirty="0">
                <a:solidFill>
                  <a:srgbClr val="FFFFFF"/>
                </a:solidFill>
                <a:latin typeface="Arial" pitchFamily="34" charset="0"/>
                <a:cs typeface="Arial" pitchFamily="34" charset="0"/>
              </a:rPr>
            </a:br>
            <a:r>
              <a:rPr lang="en-US" sz="2500" dirty="0">
                <a:solidFill>
                  <a:srgbClr val="FFFFFF"/>
                </a:solidFill>
                <a:latin typeface="Arial" pitchFamily="34" charset="0"/>
                <a:cs typeface="Arial" pitchFamily="34" charset="0"/>
              </a:rPr>
              <a:t>Explain the relationship between investment in human capital (education and training) and gross domestic product (GDP)</a:t>
            </a:r>
          </a:p>
          <a:p>
            <a:pPr marL="342900" indent="-342900">
              <a:buFont typeface="Wingdings" pitchFamily="2" charset="2"/>
              <a:buChar char="§"/>
              <a:defRPr/>
            </a:pPr>
            <a:r>
              <a:rPr lang="en-US" sz="2800" b="1" dirty="0">
                <a:solidFill>
                  <a:srgbClr val="FFFFFF"/>
                </a:solidFill>
                <a:latin typeface="Arial" pitchFamily="34" charset="0"/>
                <a:cs typeface="Arial" pitchFamily="34" charset="0"/>
              </a:rPr>
              <a:t>SS7E3b, SS7E7b, SS7E10b</a:t>
            </a:r>
            <a:br>
              <a:rPr lang="en-US" sz="2800" dirty="0">
                <a:solidFill>
                  <a:srgbClr val="FFFFFF"/>
                </a:solidFill>
                <a:latin typeface="Arial" pitchFamily="34" charset="0"/>
                <a:cs typeface="Arial" pitchFamily="34" charset="0"/>
              </a:rPr>
            </a:br>
            <a:r>
              <a:rPr lang="en-US" sz="2500" dirty="0">
                <a:solidFill>
                  <a:srgbClr val="FFFFFF"/>
                </a:solidFill>
                <a:latin typeface="Arial" pitchFamily="34" charset="0"/>
                <a:cs typeface="Arial" pitchFamily="34" charset="0"/>
              </a:rPr>
              <a:t>Explain the relationship between investment in capital (factories, machinery, and technology) and gross domestic product (GDP)</a:t>
            </a:r>
          </a:p>
          <a:p>
            <a:pPr marL="342900" indent="-342900">
              <a:buFont typeface="Wingdings" pitchFamily="2" charset="2"/>
              <a:buChar char="§"/>
              <a:defRPr/>
            </a:pPr>
            <a:r>
              <a:rPr lang="en-US" sz="2800" b="1" dirty="0">
                <a:solidFill>
                  <a:srgbClr val="FFFFFF"/>
                </a:solidFill>
                <a:latin typeface="Arial" pitchFamily="34" charset="0"/>
                <a:cs typeface="Arial" pitchFamily="34" charset="0"/>
              </a:rPr>
              <a:t>SS7E3c, SS7E7c, SS7E10c</a:t>
            </a:r>
            <a:br>
              <a:rPr lang="en-US" sz="2800" dirty="0">
                <a:solidFill>
                  <a:srgbClr val="FFFFFF"/>
                </a:solidFill>
                <a:latin typeface="Arial" pitchFamily="34" charset="0"/>
                <a:cs typeface="Arial" pitchFamily="34" charset="0"/>
              </a:rPr>
            </a:br>
            <a:r>
              <a:rPr lang="en-US" dirty="0">
                <a:solidFill>
                  <a:srgbClr val="FFFFFF"/>
                </a:solidFill>
                <a:latin typeface="Arial" pitchFamily="34" charset="0"/>
                <a:cs typeface="Arial" pitchFamily="34" charset="0"/>
              </a:rPr>
              <a:t>Describe the role of natural resources in a country’s economy</a:t>
            </a:r>
          </a:p>
          <a:p>
            <a:pPr marL="342900" indent="-342900">
              <a:buFont typeface="Wingdings" pitchFamily="2" charset="2"/>
              <a:buChar char="§"/>
              <a:defRPr/>
            </a:pPr>
            <a:r>
              <a:rPr lang="en-US" sz="2800" b="1" dirty="0">
                <a:solidFill>
                  <a:srgbClr val="FFFFFF"/>
                </a:solidFill>
                <a:latin typeface="Arial" pitchFamily="34" charset="0"/>
                <a:cs typeface="Arial" pitchFamily="34" charset="0"/>
              </a:rPr>
              <a:t>SS7E3d, SS7E7d, SS7E10d</a:t>
            </a:r>
            <a:br>
              <a:rPr lang="en-US" sz="2800" b="1" dirty="0">
                <a:solidFill>
                  <a:srgbClr val="FFFFFF"/>
                </a:solidFill>
                <a:latin typeface="Arial" pitchFamily="34" charset="0"/>
                <a:cs typeface="Arial" pitchFamily="34" charset="0"/>
              </a:rPr>
            </a:br>
            <a:r>
              <a:rPr lang="en-US" sz="2500" dirty="0">
                <a:solidFill>
                  <a:srgbClr val="FFFFFF"/>
                </a:solidFill>
                <a:latin typeface="Arial" pitchFamily="34" charset="0"/>
                <a:cs typeface="Arial" pitchFamily="34" charset="0"/>
              </a:rPr>
              <a:t>Describe the role of entrepreneurship</a:t>
            </a:r>
          </a:p>
          <a:p>
            <a:pPr marL="342900" indent="-342900">
              <a:buFont typeface="Wingdings" pitchFamily="2" charset="2"/>
              <a:buChar char="§"/>
              <a:defRPr/>
            </a:pPr>
            <a:r>
              <a:rPr lang="en-US" sz="2800" b="1" dirty="0">
                <a:solidFill>
                  <a:srgbClr val="FFFFFF"/>
                </a:solidFill>
                <a:latin typeface="Arial" pitchFamily="34" charset="0"/>
                <a:cs typeface="Arial" pitchFamily="34" charset="0"/>
              </a:rPr>
              <a:t>SS7G4c,SS7G8e, SS7G12c</a:t>
            </a:r>
            <a:br>
              <a:rPr lang="en-US" sz="2800" dirty="0">
                <a:solidFill>
                  <a:srgbClr val="FFFFFF"/>
                </a:solidFill>
                <a:latin typeface="Arial" pitchFamily="34" charset="0"/>
                <a:cs typeface="Arial" pitchFamily="34" charset="0"/>
              </a:rPr>
            </a:br>
            <a:r>
              <a:rPr lang="en-US" sz="2500" dirty="0">
                <a:solidFill>
                  <a:srgbClr val="FFFFFF"/>
                </a:solidFill>
                <a:latin typeface="Arial" pitchFamily="34" charset="0"/>
                <a:cs typeface="Arial" pitchFamily="34" charset="0"/>
              </a:rPr>
              <a:t>Evaluate how the literacy rate affects the standard of living</a:t>
            </a:r>
          </a:p>
        </p:txBody>
      </p:sp>
    </p:spTree>
    <p:extLst>
      <p:ext uri="{BB962C8B-B14F-4D97-AF65-F5344CB8AC3E}">
        <p14:creationId xmlns:p14="http://schemas.microsoft.com/office/powerpoint/2010/main" val="669867406"/>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1143000"/>
          </a:xfrm>
        </p:spPr>
        <p:txBody>
          <a:bodyPr/>
          <a:lstStyle/>
          <a:p>
            <a:pPr>
              <a:defRPr/>
            </a:pPr>
            <a:r>
              <a:rPr lang="en-US" dirty="0">
                <a:solidFill>
                  <a:schemeClr val="accent1"/>
                </a:solidFill>
                <a:effectLst>
                  <a:outerShdw blurRad="38100" dist="38100" dir="2700000" algn="tl">
                    <a:srgbClr val="000000">
                      <a:alpha val="43137"/>
                    </a:srgbClr>
                  </a:outerShdw>
                </a:effectLst>
                <a:latin typeface="Arial" pitchFamily="34" charset="0"/>
                <a:cs typeface="Arial" pitchFamily="34" charset="0"/>
              </a:rPr>
              <a:t>Human Capital, Literacy Rate, and Standard of Living</a:t>
            </a:r>
          </a:p>
        </p:txBody>
      </p:sp>
      <p:sp>
        <p:nvSpPr>
          <p:cNvPr id="20483" name="TextBox 4"/>
          <p:cNvSpPr txBox="1">
            <a:spLocks noChangeArrowheads="1"/>
          </p:cNvSpPr>
          <p:nvPr/>
        </p:nvSpPr>
        <p:spPr bwMode="auto">
          <a:xfrm>
            <a:off x="381000" y="1828800"/>
            <a:ext cx="72390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2600" dirty="0">
                <a:solidFill>
                  <a:srgbClr val="FFFFFF"/>
                </a:solidFill>
                <a:latin typeface="Arial" charset="0"/>
                <a:cs typeface="Arial" charset="0"/>
              </a:rPr>
              <a:t>If you can read, you can learn. If you can learn, you can improve your work skills, and get a better job that pays a better salary. If you have a better salary, you can improve your standard of living.</a:t>
            </a:r>
          </a:p>
          <a:p>
            <a:pPr algn="ctr">
              <a:spcBef>
                <a:spcPct val="0"/>
              </a:spcBef>
              <a:buFontTx/>
              <a:buNone/>
            </a:pPr>
            <a:endParaRPr lang="en-US" altLang="en-US" sz="2600" dirty="0">
              <a:solidFill>
                <a:srgbClr val="FFFFFF"/>
              </a:solidFill>
              <a:latin typeface="Arial" charset="0"/>
              <a:cs typeface="Arial" charset="0"/>
            </a:endParaRPr>
          </a:p>
          <a:p>
            <a:pPr algn="ctr">
              <a:spcBef>
                <a:spcPct val="0"/>
              </a:spcBef>
              <a:buFontTx/>
              <a:buNone/>
            </a:pPr>
            <a:r>
              <a:rPr lang="en-US" altLang="en-US" sz="2600" dirty="0">
                <a:solidFill>
                  <a:srgbClr val="FFFFFF"/>
                </a:solidFill>
                <a:latin typeface="Arial" charset="0"/>
                <a:cs typeface="Arial" charset="0"/>
              </a:rPr>
              <a:t>A country that improves the literacy rate among its citizens will improve the standard of living within that country and improve its economy. Educated and skilled workers are an important factor in a country’s economic growth.</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Effect transition="in" filter="fade">
                                      <p:cBhvr>
                                        <p:cTn id="14" dur="1000"/>
                                        <p:tgtEl>
                                          <p:spTgt spid="20483">
                                            <p:txEl>
                                              <p:pRg st="2" end="2"/>
                                            </p:txEl>
                                          </p:spTgt>
                                        </p:tgtEl>
                                      </p:cBhvr>
                                    </p:animEffect>
                                    <p:anim calcmode="lin" valueType="num">
                                      <p:cBhvr>
                                        <p:cTn id="15"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8" y="152400"/>
            <a:ext cx="7693025" cy="754063"/>
          </a:xfrm>
        </p:spPr>
        <p:txBody>
          <a:bodyPr/>
          <a:lstStyle/>
          <a:p>
            <a:pPr>
              <a:defRPr/>
            </a:pPr>
            <a:r>
              <a:rPr lang="en-US" sz="4200" dirty="0">
                <a:solidFill>
                  <a:schemeClr val="accent1"/>
                </a:solidFill>
                <a:effectLst>
                  <a:outerShdw blurRad="38100" dist="38100" dir="2700000" algn="tl">
                    <a:srgbClr val="000000">
                      <a:alpha val="43137"/>
                    </a:srgbClr>
                  </a:outerShdw>
                </a:effectLst>
                <a:latin typeface="Arial" pitchFamily="34" charset="0"/>
                <a:cs typeface="Arial" pitchFamily="34" charset="0"/>
              </a:rPr>
              <a:t>Investment in Capital [Physical]</a:t>
            </a:r>
          </a:p>
        </p:txBody>
      </p:sp>
      <p:sp>
        <p:nvSpPr>
          <p:cNvPr id="6" name="TextBox 5"/>
          <p:cNvSpPr txBox="1"/>
          <p:nvPr/>
        </p:nvSpPr>
        <p:spPr>
          <a:xfrm>
            <a:off x="134938" y="1143000"/>
            <a:ext cx="7620000" cy="5354638"/>
          </a:xfrm>
          <a:prstGeom prst="rect">
            <a:avLst/>
          </a:prstGeom>
          <a:noFill/>
        </p:spPr>
        <p:txBody>
          <a:bodyPr>
            <a:spAutoFit/>
          </a:bodyPr>
          <a:lstStyle/>
          <a:p>
            <a:pPr marL="342900" indent="-342900">
              <a:buFont typeface="Arial" pitchFamily="34" charset="0"/>
              <a:buChar char="•"/>
              <a:defRPr/>
            </a:pPr>
            <a:r>
              <a:rPr lang="en-US" sz="3400" dirty="0">
                <a:solidFill>
                  <a:srgbClr val="FFFFFF"/>
                </a:solidFill>
                <a:latin typeface="Arial" pitchFamily="34" charset="0"/>
                <a:cs typeface="Arial" pitchFamily="34" charset="0"/>
              </a:rPr>
              <a:t>Physical Capital refers to the factories, machinery, and technology used to produce goods and services.</a:t>
            </a:r>
          </a:p>
          <a:p>
            <a:pPr>
              <a:defRPr/>
            </a:pPr>
            <a:endParaRPr lang="en-US" sz="1200" dirty="0">
              <a:solidFill>
                <a:srgbClr val="FFFFFF"/>
              </a:solidFill>
              <a:latin typeface="Arial" pitchFamily="34" charset="0"/>
              <a:cs typeface="Arial" pitchFamily="34" charset="0"/>
            </a:endParaRPr>
          </a:p>
          <a:p>
            <a:pPr marL="342900" indent="-342900">
              <a:buFont typeface="Arial" pitchFamily="34" charset="0"/>
              <a:buChar char="•"/>
              <a:defRPr/>
            </a:pPr>
            <a:r>
              <a:rPr lang="en-US" sz="3400" dirty="0">
                <a:solidFill>
                  <a:srgbClr val="FFFFFF"/>
                </a:solidFill>
                <a:latin typeface="Arial" pitchFamily="34" charset="0"/>
                <a:cs typeface="Arial" pitchFamily="34" charset="0"/>
              </a:rPr>
              <a:t>When countries invest in Physical Capital, they are providing better facilities, resources and/or materials for the people who perform the labor</a:t>
            </a:r>
          </a:p>
          <a:p>
            <a:pPr>
              <a:defRPr/>
            </a:pPr>
            <a:endParaRPr lang="en-US" sz="1400" dirty="0">
              <a:solidFill>
                <a:srgbClr val="FFFFFF"/>
              </a:solidFill>
              <a:latin typeface="Arial" pitchFamily="34" charset="0"/>
              <a:cs typeface="Arial" pitchFamily="34" charset="0"/>
            </a:endParaRPr>
          </a:p>
          <a:p>
            <a:pPr marL="342900" indent="-342900">
              <a:buFont typeface="Arial" pitchFamily="34" charset="0"/>
              <a:buChar char="•"/>
              <a:defRPr/>
            </a:pPr>
            <a:r>
              <a:rPr lang="en-US" sz="3400" dirty="0">
                <a:solidFill>
                  <a:srgbClr val="FFFFFF"/>
                </a:solidFill>
                <a:latin typeface="Arial" pitchFamily="34" charset="0"/>
                <a:cs typeface="Arial" pitchFamily="34" charset="0"/>
              </a:rPr>
              <a:t>How would investing in physical capital impact the GDP of a country?</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696200" cy="1143000"/>
          </a:xfrm>
        </p:spPr>
        <p:txBody>
          <a:bodyPr/>
          <a:lstStyle/>
          <a:p>
            <a:pPr>
              <a:defRPr/>
            </a:pPr>
            <a:r>
              <a:rPr lang="en-US" dirty="0">
                <a:solidFill>
                  <a:schemeClr val="accent1"/>
                </a:solidFill>
                <a:effectLst>
                  <a:outerShdw blurRad="38100" dist="38100" dir="2700000" algn="tl">
                    <a:srgbClr val="000000">
                      <a:alpha val="43137"/>
                    </a:srgbClr>
                  </a:outerShdw>
                </a:effectLst>
                <a:latin typeface="Arial" pitchFamily="34" charset="0"/>
                <a:cs typeface="Arial" pitchFamily="34" charset="0"/>
              </a:rPr>
              <a:t>Investment in Physical Capital</a:t>
            </a:r>
          </a:p>
        </p:txBody>
      </p:sp>
      <p:sp>
        <p:nvSpPr>
          <p:cNvPr id="22531" name="TextBox 4"/>
          <p:cNvSpPr txBox="1">
            <a:spLocks noChangeArrowheads="1"/>
          </p:cNvSpPr>
          <p:nvPr/>
        </p:nvSpPr>
        <p:spPr bwMode="auto">
          <a:xfrm>
            <a:off x="381000" y="1905000"/>
            <a:ext cx="73152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dirty="0">
                <a:solidFill>
                  <a:srgbClr val="FFFFFF"/>
                </a:solidFill>
                <a:latin typeface="Arial" charset="0"/>
                <a:cs typeface="Arial" charset="0"/>
              </a:rPr>
              <a:t>Investment in physical capital relates to a higher GDP.</a:t>
            </a:r>
          </a:p>
          <a:p>
            <a:pPr algn="ctr">
              <a:spcBef>
                <a:spcPct val="0"/>
              </a:spcBef>
              <a:buFontTx/>
              <a:buNone/>
            </a:pPr>
            <a:endParaRPr lang="en-US" altLang="en-US" sz="4400" dirty="0">
              <a:solidFill>
                <a:srgbClr val="FFFFFF"/>
              </a:solidFill>
              <a:latin typeface="Arial" charset="0"/>
              <a:cs typeface="Arial" charset="0"/>
            </a:endParaRPr>
          </a:p>
          <a:p>
            <a:pPr algn="ctr">
              <a:spcBef>
                <a:spcPct val="0"/>
              </a:spcBef>
              <a:buFontTx/>
              <a:buNone/>
            </a:pPr>
            <a:r>
              <a:rPr lang="en-US" altLang="en-US" dirty="0">
                <a:solidFill>
                  <a:srgbClr val="FFFFFF"/>
                </a:solidFill>
                <a:latin typeface="Arial" charset="0"/>
                <a:cs typeface="Arial" charset="0"/>
              </a:rPr>
              <a:t>More advanced factories, machinery, and technology creates a more productive workforce, which leads to greater economic growth [higher GDP].</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543800" cy="914400"/>
          </a:xfrm>
        </p:spPr>
        <p:txBody>
          <a:bodyPr/>
          <a:lstStyle/>
          <a:p>
            <a:pPr>
              <a:defRPr/>
            </a:pPr>
            <a:r>
              <a:rPr lang="en-US" u="sng" dirty="0">
                <a:solidFill>
                  <a:schemeClr val="accent1"/>
                </a:solidFill>
                <a:effectLst>
                  <a:outerShdw blurRad="38100" dist="38100" dir="2700000" algn="tl">
                    <a:srgbClr val="000000">
                      <a:alpha val="43137"/>
                    </a:srgbClr>
                  </a:outerShdw>
                </a:effectLst>
                <a:latin typeface="Arial" pitchFamily="34" charset="0"/>
                <a:cs typeface="Arial" pitchFamily="34" charset="0"/>
              </a:rPr>
              <a:t>Distributed Summarizing</a:t>
            </a:r>
          </a:p>
        </p:txBody>
      </p:sp>
      <p:sp>
        <p:nvSpPr>
          <p:cNvPr id="23555" name="TextBox 4"/>
          <p:cNvSpPr txBox="1">
            <a:spLocks noChangeArrowheads="1"/>
          </p:cNvSpPr>
          <p:nvPr/>
        </p:nvSpPr>
        <p:spPr bwMode="auto">
          <a:xfrm>
            <a:off x="609600" y="1676400"/>
            <a:ext cx="6629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4800" dirty="0">
                <a:solidFill>
                  <a:schemeClr val="accent1"/>
                </a:solidFill>
                <a:latin typeface="Arial" charset="0"/>
                <a:cs typeface="Arial" charset="0"/>
              </a:rPr>
              <a:t>Capital Shuffle Activity [“We Do”]</a:t>
            </a:r>
          </a:p>
        </p:txBody>
      </p:sp>
      <p:sp>
        <p:nvSpPr>
          <p:cNvPr id="23556" name="TextBox 5"/>
          <p:cNvSpPr txBox="1">
            <a:spLocks noChangeArrowheads="1"/>
          </p:cNvSpPr>
          <p:nvPr/>
        </p:nvSpPr>
        <p:spPr bwMode="auto">
          <a:xfrm>
            <a:off x="609600" y="3886200"/>
            <a:ext cx="6781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4800" dirty="0">
                <a:solidFill>
                  <a:schemeClr val="accent1"/>
                </a:solidFill>
                <a:latin typeface="Arial" charset="0"/>
                <a:cs typeface="Arial" charset="0"/>
              </a:rPr>
              <a:t>My Capital Investment</a:t>
            </a:r>
            <a:br>
              <a:rPr lang="en-US" altLang="en-US" sz="4800" dirty="0">
                <a:solidFill>
                  <a:schemeClr val="accent1"/>
                </a:solidFill>
                <a:latin typeface="Arial" charset="0"/>
                <a:cs typeface="Arial" charset="0"/>
              </a:rPr>
            </a:br>
            <a:r>
              <a:rPr lang="en-US" altLang="en-US" sz="4800" dirty="0">
                <a:solidFill>
                  <a:schemeClr val="accent1"/>
                </a:solidFill>
                <a:latin typeface="Arial" charset="0"/>
                <a:cs typeface="Arial" charset="0"/>
              </a:rPr>
              <a:t>[“You Do”]</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543800" cy="914400"/>
          </a:xfrm>
        </p:spPr>
        <p:txBody>
          <a:bodyPr/>
          <a:lstStyle/>
          <a:p>
            <a:pPr>
              <a:defRPr/>
            </a:pPr>
            <a:r>
              <a:rPr lang="en-US" sz="5400" dirty="0">
                <a:solidFill>
                  <a:schemeClr val="accent1"/>
                </a:solidFill>
                <a:effectLst>
                  <a:outerShdw blurRad="38100" dist="38100" dir="2700000" algn="tl">
                    <a:srgbClr val="000000">
                      <a:alpha val="43137"/>
                    </a:srgbClr>
                  </a:outerShdw>
                </a:effectLst>
                <a:latin typeface="Arial" pitchFamily="34" charset="0"/>
                <a:cs typeface="Arial" pitchFamily="34" charset="0"/>
              </a:rPr>
              <a:t>Entrepreneurship</a:t>
            </a:r>
          </a:p>
        </p:txBody>
      </p:sp>
      <p:sp>
        <p:nvSpPr>
          <p:cNvPr id="24579" name="TextBox 5"/>
          <p:cNvSpPr txBox="1">
            <a:spLocks noChangeArrowheads="1"/>
          </p:cNvSpPr>
          <p:nvPr/>
        </p:nvSpPr>
        <p:spPr bwMode="auto">
          <a:xfrm>
            <a:off x="381000" y="1447800"/>
            <a:ext cx="72390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dirty="0">
                <a:solidFill>
                  <a:schemeClr val="accent1"/>
                </a:solidFill>
                <a:latin typeface="Arial" charset="0"/>
                <a:cs typeface="Arial" charset="0"/>
              </a:rPr>
              <a:t>An </a:t>
            </a:r>
            <a:r>
              <a:rPr lang="en-US" altLang="en-US" b="1" dirty="0">
                <a:solidFill>
                  <a:schemeClr val="accent1"/>
                </a:solidFill>
                <a:latin typeface="Arial" charset="0"/>
                <a:cs typeface="Arial" charset="0"/>
              </a:rPr>
              <a:t>Entrepreneur</a:t>
            </a:r>
            <a:r>
              <a:rPr lang="en-US" altLang="en-US" dirty="0">
                <a:solidFill>
                  <a:schemeClr val="accent1"/>
                </a:solidFill>
                <a:latin typeface="Arial" charset="0"/>
                <a:cs typeface="Arial" charset="0"/>
              </a:rPr>
              <a:t> is someone who has an idea for a good or service and takes the risks to produce it.</a:t>
            </a:r>
          </a:p>
          <a:p>
            <a:pPr algn="ctr">
              <a:spcBef>
                <a:spcPct val="0"/>
              </a:spcBef>
              <a:buFontTx/>
              <a:buNone/>
            </a:pPr>
            <a:endParaRPr lang="en-US" altLang="en-US" dirty="0">
              <a:solidFill>
                <a:schemeClr val="accent1"/>
              </a:solidFill>
              <a:latin typeface="Arial" charset="0"/>
              <a:cs typeface="Arial" charset="0"/>
            </a:endParaRPr>
          </a:p>
          <a:p>
            <a:pPr algn="ctr">
              <a:spcBef>
                <a:spcPct val="0"/>
              </a:spcBef>
              <a:buFontTx/>
              <a:buNone/>
            </a:pPr>
            <a:r>
              <a:rPr lang="en-US" altLang="en-US" dirty="0">
                <a:solidFill>
                  <a:schemeClr val="accent1"/>
                </a:solidFill>
                <a:latin typeface="Arial" charset="0"/>
                <a:cs typeface="Arial" charset="0"/>
              </a:rPr>
              <a:t>Entrepreneurs are important because they come up with new ideas and use human, capital, and natural resources to bring their ideas to life and to the marketplace.</a:t>
            </a:r>
          </a:p>
          <a:p>
            <a:pPr algn="ctr">
              <a:spcBef>
                <a:spcPct val="0"/>
              </a:spcBef>
              <a:buFontTx/>
              <a:buNone/>
            </a:pPr>
            <a:endParaRPr lang="en-US" altLang="en-US" sz="2400" dirty="0">
              <a:solidFill>
                <a:schemeClr val="accent1"/>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579">
                                            <p:txEl>
                                              <p:pRg st="2" end="2"/>
                                            </p:txEl>
                                          </p:spTgt>
                                        </p:tgtEl>
                                        <p:attrNameLst>
                                          <p:attrName>style.visibility</p:attrName>
                                        </p:attrNameLst>
                                      </p:cBhvr>
                                      <p:to>
                                        <p:strVal val="visible"/>
                                      </p:to>
                                    </p:set>
                                    <p:animEffect transition="in" filter="fade">
                                      <p:cBhvr>
                                        <p:cTn id="14" dur="1000"/>
                                        <p:tgtEl>
                                          <p:spTgt spid="24579">
                                            <p:txEl>
                                              <p:pRg st="2" end="2"/>
                                            </p:txEl>
                                          </p:spTgt>
                                        </p:tgtEl>
                                      </p:cBhvr>
                                    </p:animEffect>
                                    <p:anim calcmode="lin" valueType="num">
                                      <p:cBhvr>
                                        <p:cTn id="15"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4743450"/>
            <a:ext cx="1544638"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228600" y="152400"/>
            <a:ext cx="7543800" cy="914400"/>
          </a:xfrm>
        </p:spPr>
        <p:txBody>
          <a:bodyPr/>
          <a:lstStyle/>
          <a:p>
            <a:pPr>
              <a:defRPr/>
            </a:pPr>
            <a:r>
              <a:rPr lang="en-US" sz="5400" dirty="0">
                <a:solidFill>
                  <a:schemeClr val="accent1"/>
                </a:solidFill>
                <a:effectLst>
                  <a:outerShdw blurRad="38100" dist="38100" dir="2700000" algn="tl">
                    <a:srgbClr val="000000">
                      <a:alpha val="43137"/>
                    </a:srgbClr>
                  </a:outerShdw>
                </a:effectLst>
                <a:latin typeface="Arial" pitchFamily="34" charset="0"/>
                <a:cs typeface="Arial" pitchFamily="34" charset="0"/>
              </a:rPr>
              <a:t>Entrepreneurship</a:t>
            </a:r>
          </a:p>
        </p:txBody>
      </p:sp>
      <p:sp>
        <p:nvSpPr>
          <p:cNvPr id="3" name="TextBox 2"/>
          <p:cNvSpPr txBox="1"/>
          <p:nvPr/>
        </p:nvSpPr>
        <p:spPr>
          <a:xfrm>
            <a:off x="685800" y="2057400"/>
            <a:ext cx="6629400" cy="2862322"/>
          </a:xfrm>
          <a:prstGeom prst="rect">
            <a:avLst/>
          </a:prstGeom>
          <a:noFill/>
        </p:spPr>
        <p:txBody>
          <a:bodyPr>
            <a:spAutoFit/>
          </a:bodyPr>
          <a:lstStyle/>
          <a:p>
            <a:pPr marL="342900" indent="-342900">
              <a:buFont typeface="Arial" pitchFamily="34" charset="0"/>
              <a:buChar char="•"/>
              <a:defRPr/>
            </a:pPr>
            <a:r>
              <a:rPr lang="en-US" sz="3600" dirty="0">
                <a:solidFill>
                  <a:schemeClr val="accent1"/>
                </a:solidFill>
                <a:latin typeface="Arial" pitchFamily="34" charset="0"/>
                <a:cs typeface="Arial" pitchFamily="34" charset="0"/>
              </a:rPr>
              <a:t>Starting your own business</a:t>
            </a:r>
          </a:p>
          <a:p>
            <a:pPr marL="342900" indent="-342900">
              <a:buFont typeface="Arial" pitchFamily="34" charset="0"/>
              <a:buChar char="•"/>
              <a:defRPr/>
            </a:pPr>
            <a:r>
              <a:rPr lang="en-US" sz="3600" dirty="0">
                <a:solidFill>
                  <a:schemeClr val="accent1"/>
                </a:solidFill>
                <a:latin typeface="Arial" pitchFamily="34" charset="0"/>
                <a:cs typeface="Arial" pitchFamily="34" charset="0"/>
              </a:rPr>
              <a:t>Inventing something new</a:t>
            </a:r>
          </a:p>
          <a:p>
            <a:pPr marL="342900" indent="-342900">
              <a:buFont typeface="Arial" pitchFamily="34" charset="0"/>
              <a:buChar char="•"/>
              <a:defRPr/>
            </a:pPr>
            <a:r>
              <a:rPr lang="en-US" sz="3600" dirty="0">
                <a:solidFill>
                  <a:schemeClr val="accent1"/>
                </a:solidFill>
                <a:latin typeface="Arial" pitchFamily="34" charset="0"/>
                <a:cs typeface="Arial" pitchFamily="34" charset="0"/>
              </a:rPr>
              <a:t>Changing the way something was previously done so that it works better</a:t>
            </a:r>
          </a:p>
        </p:txBody>
      </p:sp>
      <p:sp>
        <p:nvSpPr>
          <p:cNvPr id="2" name="Rectangle 1"/>
          <p:cNvSpPr/>
          <p:nvPr/>
        </p:nvSpPr>
        <p:spPr>
          <a:xfrm>
            <a:off x="1219200" y="1219200"/>
            <a:ext cx="5793712" cy="646331"/>
          </a:xfrm>
          <a:prstGeom prst="rect">
            <a:avLst/>
          </a:prstGeom>
        </p:spPr>
        <p:txBody>
          <a:bodyPr wrap="square">
            <a:spAutoFit/>
          </a:bodyPr>
          <a:lstStyle/>
          <a:p>
            <a:pPr lvl="0">
              <a:defRPr/>
            </a:pPr>
            <a:r>
              <a:rPr lang="en-US" sz="3600" dirty="0">
                <a:solidFill>
                  <a:srgbClr val="FFFFFF"/>
                </a:solidFill>
                <a:latin typeface="Arial" pitchFamily="34" charset="0"/>
                <a:cs typeface="Arial" pitchFamily="34" charset="0"/>
              </a:rPr>
              <a:t>It can be several things:</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381000"/>
            <a:ext cx="7543800" cy="1143000"/>
          </a:xfrm>
        </p:spPr>
        <p:txBody>
          <a:bodyPr/>
          <a:lstStyle/>
          <a:p>
            <a:pPr eaLnBrk="1" hangingPunct="1">
              <a:defRPr/>
            </a:pPr>
            <a:r>
              <a:rPr lang="en-US" dirty="0">
                <a:solidFill>
                  <a:schemeClr val="accent1"/>
                </a:solidFill>
                <a:effectLst>
                  <a:outerShdw blurRad="38100" dist="38100" dir="2700000" algn="tl">
                    <a:srgbClr val="000000">
                      <a:alpha val="43137"/>
                    </a:srgbClr>
                  </a:outerShdw>
                </a:effectLst>
                <a:latin typeface="Arial" pitchFamily="34" charset="0"/>
                <a:cs typeface="Arial" pitchFamily="34" charset="0"/>
              </a:rPr>
              <a:t>How does Entrepreneurship Influence Economic Growth?</a:t>
            </a:r>
          </a:p>
        </p:txBody>
      </p:sp>
      <p:pic>
        <p:nvPicPr>
          <p:cNvPr id="2662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2835275"/>
            <a:ext cx="1752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52400" y="1905000"/>
            <a:ext cx="6172200" cy="4400550"/>
          </a:xfrm>
          <a:prstGeom prst="rect">
            <a:avLst/>
          </a:prstGeom>
          <a:noFill/>
        </p:spPr>
        <p:txBody>
          <a:bodyPr>
            <a:spAutoFit/>
          </a:bodyPr>
          <a:lstStyle/>
          <a:p>
            <a:pPr marL="342900" indent="-342900">
              <a:buFont typeface="Arial" pitchFamily="34" charset="0"/>
              <a:buChar char="•"/>
              <a:defRPr/>
            </a:pPr>
            <a:r>
              <a:rPr lang="en-US" sz="2800" dirty="0">
                <a:solidFill>
                  <a:schemeClr val="accent1"/>
                </a:solidFill>
                <a:latin typeface="Arial" pitchFamily="34" charset="0"/>
                <a:cs typeface="Arial" pitchFamily="34" charset="0"/>
              </a:rPr>
              <a:t>Entrepreneurship creates jobs and reduces unemployment</a:t>
            </a:r>
          </a:p>
          <a:p>
            <a:pPr>
              <a:defRPr/>
            </a:pPr>
            <a:endParaRPr lang="en-US" sz="2800" dirty="0">
              <a:solidFill>
                <a:schemeClr val="accent1"/>
              </a:solidFill>
              <a:latin typeface="Arial" pitchFamily="34" charset="0"/>
              <a:cs typeface="Arial" pitchFamily="34" charset="0"/>
            </a:endParaRPr>
          </a:p>
          <a:p>
            <a:pPr marL="342900" indent="-342900">
              <a:buFont typeface="Arial" pitchFamily="34" charset="0"/>
              <a:buChar char="•"/>
              <a:defRPr/>
            </a:pPr>
            <a:r>
              <a:rPr lang="en-US" sz="2800" dirty="0">
                <a:solidFill>
                  <a:schemeClr val="accent1"/>
                </a:solidFill>
                <a:latin typeface="Arial" pitchFamily="34" charset="0"/>
                <a:cs typeface="Arial" pitchFamily="34" charset="0"/>
              </a:rPr>
              <a:t>Entrepreneurship encourages people to take risks, and in doing </a:t>
            </a:r>
            <a:br>
              <a:rPr lang="en-US" sz="2800" dirty="0">
                <a:solidFill>
                  <a:schemeClr val="accent1"/>
                </a:solidFill>
                <a:latin typeface="Arial" pitchFamily="34" charset="0"/>
                <a:cs typeface="Arial" pitchFamily="34" charset="0"/>
              </a:rPr>
            </a:br>
            <a:r>
              <a:rPr lang="en-US" sz="2800" dirty="0">
                <a:solidFill>
                  <a:schemeClr val="accent1"/>
                </a:solidFill>
                <a:latin typeface="Arial" pitchFamily="34" charset="0"/>
                <a:cs typeface="Arial" pitchFamily="34" charset="0"/>
              </a:rPr>
              <a:t>so, create better materials, </a:t>
            </a:r>
            <a:br>
              <a:rPr lang="en-US" sz="2800" dirty="0">
                <a:solidFill>
                  <a:schemeClr val="accent1"/>
                </a:solidFill>
                <a:latin typeface="Arial" pitchFamily="34" charset="0"/>
                <a:cs typeface="Arial" pitchFamily="34" charset="0"/>
              </a:rPr>
            </a:br>
            <a:r>
              <a:rPr lang="en-US" sz="2800" dirty="0">
                <a:solidFill>
                  <a:schemeClr val="accent1"/>
                </a:solidFill>
                <a:latin typeface="Arial" pitchFamily="34" charset="0"/>
                <a:cs typeface="Arial" pitchFamily="34" charset="0"/>
              </a:rPr>
              <a:t>products, technologies, etc.</a:t>
            </a:r>
          </a:p>
          <a:p>
            <a:pPr>
              <a:defRPr/>
            </a:pPr>
            <a:endParaRPr lang="en-US" sz="2800" dirty="0">
              <a:solidFill>
                <a:schemeClr val="accent1"/>
              </a:solidFill>
              <a:latin typeface="Arial" pitchFamily="34" charset="0"/>
              <a:cs typeface="Arial" pitchFamily="34" charset="0"/>
            </a:endParaRPr>
          </a:p>
          <a:p>
            <a:pPr marL="342900" indent="-342900">
              <a:buFont typeface="Arial" pitchFamily="34" charset="0"/>
              <a:buChar char="•"/>
              <a:defRPr/>
            </a:pPr>
            <a:r>
              <a:rPr lang="en-US" sz="2800" dirty="0">
                <a:solidFill>
                  <a:schemeClr val="accent1"/>
                </a:solidFill>
                <a:latin typeface="Arial" pitchFamily="34" charset="0"/>
                <a:cs typeface="Arial" pitchFamily="34" charset="0"/>
              </a:rPr>
              <a:t>The more entrepreneurs a country has, the higher the country’s GDP</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543800" cy="2590800"/>
          </a:xfrm>
        </p:spPr>
        <p:txBody>
          <a:bodyPr/>
          <a:lstStyle/>
          <a:p>
            <a:pPr>
              <a:defRPr/>
            </a:pPr>
            <a:r>
              <a:rPr lang="en-US" sz="4000" dirty="0">
                <a:solidFill>
                  <a:schemeClr val="accent1"/>
                </a:solidFill>
                <a:effectLst>
                  <a:outerShdw blurRad="38100" dist="38100" dir="2700000" algn="tl">
                    <a:srgbClr val="000000">
                      <a:alpha val="43137"/>
                    </a:srgbClr>
                  </a:outerShdw>
                </a:effectLst>
                <a:latin typeface="Arial" pitchFamily="34" charset="0"/>
                <a:cs typeface="Arial" pitchFamily="34" charset="0"/>
              </a:rPr>
              <a:t>Use the Factors that Influence Economic Growth</a:t>
            </a:r>
            <a:br>
              <a:rPr lang="en-US" sz="4000" dirty="0">
                <a:solidFill>
                  <a:schemeClr val="accent1"/>
                </a:solidFill>
                <a:effectLst>
                  <a:outerShdw blurRad="38100" dist="38100" dir="2700000" algn="tl">
                    <a:srgbClr val="000000">
                      <a:alpha val="43137"/>
                    </a:srgbClr>
                  </a:outerShdw>
                </a:effectLst>
                <a:latin typeface="Arial" pitchFamily="34" charset="0"/>
                <a:cs typeface="Arial" pitchFamily="34" charset="0"/>
              </a:rPr>
            </a:br>
            <a:r>
              <a:rPr lang="en-US" sz="4000" dirty="0">
                <a:solidFill>
                  <a:schemeClr val="accent1"/>
                </a:solidFill>
                <a:effectLst>
                  <a:outerShdw blurRad="38100" dist="38100" dir="2700000" algn="tl">
                    <a:srgbClr val="000000">
                      <a:alpha val="43137"/>
                    </a:srgbClr>
                  </a:outerShdw>
                </a:effectLst>
                <a:latin typeface="Arial" pitchFamily="34" charset="0"/>
                <a:cs typeface="Arial" pitchFamily="34" charset="0"/>
              </a:rPr>
              <a:t>Tree Graphic Organizer to take notes during the presentation.</a:t>
            </a:r>
          </a:p>
        </p:txBody>
      </p:sp>
      <p:graphicFrame>
        <p:nvGraphicFramePr>
          <p:cNvPr id="3" name="Object 2"/>
          <p:cNvGraphicFramePr>
            <a:graphicFrameLocks noChangeAspect="1"/>
          </p:cNvGraphicFramePr>
          <p:nvPr>
            <p:extLst>
              <p:ext uri="{D42A27DB-BD31-4B8C-83A1-F6EECF244321}">
                <p14:modId xmlns:p14="http://schemas.microsoft.com/office/powerpoint/2010/main" val="2461735892"/>
              </p:ext>
            </p:extLst>
          </p:nvPr>
        </p:nvGraphicFramePr>
        <p:xfrm>
          <a:off x="1752600" y="3048000"/>
          <a:ext cx="4267200" cy="3297382"/>
        </p:xfrm>
        <a:graphic>
          <a:graphicData uri="http://schemas.openxmlformats.org/presentationml/2006/ole">
            <mc:AlternateContent xmlns:mc="http://schemas.openxmlformats.org/markup-compatibility/2006">
              <mc:Choice xmlns:v="urn:schemas-microsoft-com:vml" Requires="v">
                <p:oleObj spid="_x0000_s3080" name="Acrobat Document" r:id="rId4" imgW="5029155" imgH="3886200" progId="AcroExch.Document.11">
                  <p:embed/>
                </p:oleObj>
              </mc:Choice>
              <mc:Fallback>
                <p:oleObj name="Acrobat Document" r:id="rId4" imgW="5029155" imgH="3886200" progId="AcroExch.Document.11">
                  <p:embed/>
                  <p:pic>
                    <p:nvPicPr>
                      <p:cNvPr id="0" name=""/>
                      <p:cNvPicPr/>
                      <p:nvPr/>
                    </p:nvPicPr>
                    <p:blipFill>
                      <a:blip r:embed="rId5"/>
                      <a:stretch>
                        <a:fillRect/>
                      </a:stretch>
                    </p:blipFill>
                    <p:spPr>
                      <a:xfrm>
                        <a:off x="1752600" y="3048000"/>
                        <a:ext cx="4267200" cy="3297382"/>
                      </a:xfrm>
                      <a:prstGeom prst="rect">
                        <a:avLst/>
                      </a:prstGeom>
                      <a:ln>
                        <a:solidFill>
                          <a:schemeClr val="tx1"/>
                        </a:solidFill>
                      </a:ln>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5"/>
          <p:cNvSpPr txBox="1">
            <a:spLocks noChangeArrowheads="1"/>
          </p:cNvSpPr>
          <p:nvPr/>
        </p:nvSpPr>
        <p:spPr bwMode="auto">
          <a:xfrm>
            <a:off x="481013" y="4953000"/>
            <a:ext cx="6781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3600" dirty="0">
                <a:solidFill>
                  <a:schemeClr val="accent1"/>
                </a:solidFill>
                <a:latin typeface="Arial" charset="0"/>
                <a:cs typeface="Arial" charset="0"/>
              </a:rPr>
              <a:t>So then, How do you think the growth of an economy is measured?</a:t>
            </a:r>
          </a:p>
        </p:txBody>
      </p:sp>
      <p:sp>
        <p:nvSpPr>
          <p:cNvPr id="4099" name="TextBox 6"/>
          <p:cNvSpPr txBox="1">
            <a:spLocks noChangeArrowheads="1"/>
          </p:cNvSpPr>
          <p:nvPr/>
        </p:nvSpPr>
        <p:spPr bwMode="auto">
          <a:xfrm>
            <a:off x="228600" y="228600"/>
            <a:ext cx="7467600"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sz="2800" dirty="0">
                <a:solidFill>
                  <a:schemeClr val="accent1"/>
                </a:solidFill>
                <a:latin typeface="Arial" charset="0"/>
                <a:cs typeface="Arial" charset="0"/>
              </a:rPr>
              <a:t>With a seat partner, answer the following questions:</a:t>
            </a:r>
          </a:p>
          <a:p>
            <a:pPr algn="ctr">
              <a:spcBef>
                <a:spcPct val="0"/>
              </a:spcBef>
              <a:buFontTx/>
              <a:buNone/>
            </a:pPr>
            <a:endParaRPr lang="en-US" altLang="en-US" sz="2800" dirty="0">
              <a:solidFill>
                <a:schemeClr val="accent1"/>
              </a:solidFill>
              <a:latin typeface="Arial" charset="0"/>
              <a:cs typeface="Arial" charset="0"/>
            </a:endParaRPr>
          </a:p>
          <a:p>
            <a:pPr>
              <a:spcBef>
                <a:spcPct val="0"/>
              </a:spcBef>
              <a:buFontTx/>
              <a:buNone/>
            </a:pPr>
            <a:r>
              <a:rPr lang="en-US" altLang="en-US" dirty="0">
                <a:solidFill>
                  <a:schemeClr val="accent1"/>
                </a:solidFill>
                <a:latin typeface="Arial" charset="0"/>
                <a:cs typeface="Arial" charset="0"/>
              </a:rPr>
              <a:t>1. How do you measure your height?</a:t>
            </a:r>
          </a:p>
          <a:p>
            <a:pPr>
              <a:spcBef>
                <a:spcPct val="0"/>
              </a:spcBef>
              <a:buFontTx/>
              <a:buNone/>
            </a:pPr>
            <a:endParaRPr lang="en-US" altLang="en-US" sz="2400" dirty="0">
              <a:solidFill>
                <a:schemeClr val="accent1"/>
              </a:solidFill>
              <a:latin typeface="Arial" charset="0"/>
              <a:cs typeface="Arial" charset="0"/>
            </a:endParaRPr>
          </a:p>
          <a:p>
            <a:pPr>
              <a:spcBef>
                <a:spcPct val="0"/>
              </a:spcBef>
              <a:buFontTx/>
              <a:buNone/>
            </a:pPr>
            <a:r>
              <a:rPr lang="en-US" altLang="en-US" dirty="0">
                <a:solidFill>
                  <a:schemeClr val="accent1"/>
                </a:solidFill>
                <a:latin typeface="Arial" charset="0"/>
                <a:cs typeface="Arial" charset="0"/>
              </a:rPr>
              <a:t>2. How do you measure the amount of drink you have in your cup?</a:t>
            </a:r>
          </a:p>
          <a:p>
            <a:pPr>
              <a:spcBef>
                <a:spcPct val="0"/>
              </a:spcBef>
              <a:buFontTx/>
              <a:buNone/>
            </a:pPr>
            <a:endParaRPr lang="en-US" altLang="en-US" sz="2400" dirty="0">
              <a:solidFill>
                <a:schemeClr val="accent1"/>
              </a:solidFill>
              <a:latin typeface="Arial" charset="0"/>
              <a:cs typeface="Arial" charset="0"/>
            </a:endParaRPr>
          </a:p>
          <a:p>
            <a:pPr>
              <a:spcBef>
                <a:spcPct val="0"/>
              </a:spcBef>
              <a:buFontTx/>
              <a:buNone/>
            </a:pPr>
            <a:r>
              <a:rPr lang="en-US" altLang="en-US" dirty="0">
                <a:solidFill>
                  <a:schemeClr val="accent1"/>
                </a:solidFill>
                <a:latin typeface="Arial" charset="0"/>
                <a:cs typeface="Arial" charset="0"/>
              </a:rPr>
              <a:t>3. How do you measure the temperature outside?</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1000"/>
                                        <p:tgtEl>
                                          <p:spTgt spid="4099"/>
                                        </p:tgtEl>
                                      </p:cBhvr>
                                    </p:animEffect>
                                    <p:anim calcmode="lin" valueType="num">
                                      <p:cBhvr>
                                        <p:cTn id="8" dur="1000" fill="hold"/>
                                        <p:tgtEl>
                                          <p:spTgt spid="4099"/>
                                        </p:tgtEl>
                                        <p:attrNameLst>
                                          <p:attrName>ppt_x</p:attrName>
                                        </p:attrNameLst>
                                      </p:cBhvr>
                                      <p:tavLst>
                                        <p:tav tm="0">
                                          <p:val>
                                            <p:strVal val="#ppt_x"/>
                                          </p:val>
                                        </p:tav>
                                        <p:tav tm="100000">
                                          <p:val>
                                            <p:strVal val="#ppt_x"/>
                                          </p:val>
                                        </p:tav>
                                      </p:tavLst>
                                    </p:anim>
                                    <p:anim calcmode="lin" valueType="num">
                                      <p:cBhvr>
                                        <p:cTn id="9"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fade">
                                      <p:cBhvr>
                                        <p:cTn id="14" dur="1000"/>
                                        <p:tgtEl>
                                          <p:spTgt spid="4098"/>
                                        </p:tgtEl>
                                      </p:cBhvr>
                                    </p:animEffect>
                                    <p:anim calcmode="lin" valueType="num">
                                      <p:cBhvr>
                                        <p:cTn id="15" dur="1000" fill="hold"/>
                                        <p:tgtEl>
                                          <p:spTgt spid="4098"/>
                                        </p:tgtEl>
                                        <p:attrNameLst>
                                          <p:attrName>ppt_x</p:attrName>
                                        </p:attrNameLst>
                                      </p:cBhvr>
                                      <p:tavLst>
                                        <p:tav tm="0">
                                          <p:val>
                                            <p:strVal val="#ppt_x"/>
                                          </p:val>
                                        </p:tav>
                                        <p:tav tm="100000">
                                          <p:val>
                                            <p:strVal val="#ppt_x"/>
                                          </p:val>
                                        </p:tav>
                                      </p:tavLst>
                                    </p:anim>
                                    <p:anim calcmode="lin" valueType="num">
                                      <p:cBhvr>
                                        <p:cTn id="16"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uiExpan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28600"/>
            <a:ext cx="7848600" cy="1143000"/>
          </a:xfrm>
        </p:spPr>
        <p:txBody>
          <a:bodyPr/>
          <a:lstStyle/>
          <a:p>
            <a:pPr eaLnBrk="1" hangingPunct="1">
              <a:defRPr/>
            </a:pPr>
            <a:r>
              <a:rPr lang="en-US" dirty="0">
                <a:solidFill>
                  <a:schemeClr val="accent1"/>
                </a:solidFill>
                <a:effectLst>
                  <a:outerShdw blurRad="38100" dist="38100" dir="2700000" algn="tl">
                    <a:srgbClr val="000000">
                      <a:alpha val="43137"/>
                    </a:srgbClr>
                  </a:outerShdw>
                </a:effectLst>
                <a:latin typeface="Arial" pitchFamily="34" charset="0"/>
                <a:cs typeface="Arial" pitchFamily="34" charset="0"/>
              </a:rPr>
              <a:t>How is Economic Growth Measured?</a:t>
            </a:r>
          </a:p>
        </p:txBody>
      </p:sp>
      <p:pic>
        <p:nvPicPr>
          <p:cNvPr id="512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5029200"/>
            <a:ext cx="1755775"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61950" y="1600200"/>
            <a:ext cx="7239000" cy="4032250"/>
          </a:xfrm>
          <a:prstGeom prst="rect">
            <a:avLst/>
          </a:prstGeom>
          <a:noFill/>
        </p:spPr>
        <p:txBody>
          <a:bodyPr>
            <a:spAutoFit/>
          </a:bodyPr>
          <a:lstStyle/>
          <a:p>
            <a:pPr marL="342900" indent="-342900">
              <a:buFont typeface="Wingdings" pitchFamily="2" charset="2"/>
              <a:buChar char="§"/>
              <a:defRPr/>
            </a:pPr>
            <a:r>
              <a:rPr lang="en-US" sz="3200" dirty="0">
                <a:solidFill>
                  <a:schemeClr val="accent1"/>
                </a:solidFill>
                <a:latin typeface="Arial" pitchFamily="34" charset="0"/>
                <a:cs typeface="Arial" pitchFamily="34" charset="0"/>
              </a:rPr>
              <a:t>Economic growth in a country is measured by the country’s </a:t>
            </a:r>
            <a:r>
              <a:rPr lang="en-US" sz="3200" b="1" dirty="0">
                <a:solidFill>
                  <a:schemeClr val="accent1"/>
                </a:solidFill>
                <a:latin typeface="Arial" pitchFamily="34" charset="0"/>
                <a:cs typeface="Arial" pitchFamily="34" charset="0"/>
              </a:rPr>
              <a:t>Gross Domestic Product (GDP) </a:t>
            </a:r>
            <a:r>
              <a:rPr lang="en-US" sz="3200" dirty="0">
                <a:solidFill>
                  <a:schemeClr val="accent1"/>
                </a:solidFill>
                <a:latin typeface="Arial" pitchFamily="34" charset="0"/>
                <a:cs typeface="Arial" pitchFamily="34" charset="0"/>
              </a:rPr>
              <a:t>in one year</a:t>
            </a:r>
          </a:p>
          <a:p>
            <a:pPr>
              <a:defRPr/>
            </a:pPr>
            <a:endParaRPr lang="en-US" sz="3200" dirty="0">
              <a:solidFill>
                <a:schemeClr val="accent1"/>
              </a:solidFill>
              <a:latin typeface="Arial" pitchFamily="34" charset="0"/>
              <a:cs typeface="Arial" pitchFamily="34" charset="0"/>
            </a:endParaRPr>
          </a:p>
          <a:p>
            <a:pPr marL="342900" indent="-342900">
              <a:buFont typeface="Wingdings" pitchFamily="2" charset="2"/>
              <a:buChar char="§"/>
              <a:defRPr/>
            </a:pPr>
            <a:r>
              <a:rPr lang="en-US" sz="3200" dirty="0">
                <a:solidFill>
                  <a:schemeClr val="accent1"/>
                </a:solidFill>
                <a:latin typeface="Arial" pitchFamily="34" charset="0"/>
                <a:cs typeface="Arial" pitchFamily="34" charset="0"/>
              </a:rPr>
              <a:t>GDP = the total of goods and services produced in one year within a country</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14313"/>
            <a:ext cx="7931150" cy="990600"/>
          </a:xfrm>
        </p:spPr>
        <p:txBody>
          <a:bodyPr/>
          <a:lstStyle/>
          <a:p>
            <a:pPr eaLnBrk="1" hangingPunct="1">
              <a:defRPr/>
            </a:pPr>
            <a:r>
              <a:rPr lang="en-US" sz="4000" dirty="0">
                <a:solidFill>
                  <a:schemeClr val="accent1"/>
                </a:solidFill>
                <a:effectLst>
                  <a:outerShdw blurRad="38100" dist="38100" dir="2700000" algn="tl">
                    <a:srgbClr val="000000">
                      <a:alpha val="43137"/>
                    </a:srgbClr>
                  </a:outerShdw>
                </a:effectLst>
                <a:latin typeface="Arial" pitchFamily="34" charset="0"/>
                <a:cs typeface="Arial" pitchFamily="34" charset="0"/>
              </a:rPr>
              <a:t>Gross Domestic Product (GDP)</a:t>
            </a:r>
          </a:p>
        </p:txBody>
      </p:sp>
      <p:pic>
        <p:nvPicPr>
          <p:cNvPr id="614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4759325"/>
            <a:ext cx="1671638"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79400" y="1219200"/>
            <a:ext cx="7397750" cy="3540125"/>
          </a:xfrm>
          <a:prstGeom prst="rect">
            <a:avLst/>
          </a:prstGeom>
          <a:noFill/>
        </p:spPr>
        <p:txBody>
          <a:bodyPr>
            <a:spAutoFit/>
          </a:bodyPr>
          <a:lstStyle/>
          <a:p>
            <a:pPr marL="342900" indent="-342900">
              <a:buFont typeface="Wingdings" pitchFamily="2" charset="2"/>
              <a:buChar char="§"/>
              <a:defRPr/>
            </a:pPr>
            <a:r>
              <a:rPr lang="en-US" sz="2800" dirty="0">
                <a:solidFill>
                  <a:schemeClr val="accent1"/>
                </a:solidFill>
                <a:latin typeface="Arial" pitchFamily="34" charset="0"/>
                <a:cs typeface="Arial" pitchFamily="34" charset="0"/>
              </a:rPr>
              <a:t>GDP is a domestic measurement because it measures only what has been produced within a country – this does not include products that are imported.</a:t>
            </a:r>
          </a:p>
          <a:p>
            <a:pPr>
              <a:defRPr/>
            </a:pPr>
            <a:endParaRPr lang="en-US" sz="2000" dirty="0">
              <a:solidFill>
                <a:schemeClr val="accent1"/>
              </a:solidFill>
              <a:latin typeface="Arial" pitchFamily="34" charset="0"/>
              <a:cs typeface="Arial" pitchFamily="34" charset="0"/>
            </a:endParaRPr>
          </a:p>
          <a:p>
            <a:pPr marL="342900" indent="-342900">
              <a:buFont typeface="Wingdings" pitchFamily="2" charset="2"/>
              <a:buChar char="§"/>
              <a:defRPr/>
            </a:pPr>
            <a:r>
              <a:rPr lang="en-US" sz="2800" dirty="0">
                <a:solidFill>
                  <a:schemeClr val="accent1"/>
                </a:solidFill>
                <a:latin typeface="Arial" pitchFamily="34" charset="0"/>
                <a:cs typeface="Arial" pitchFamily="34" charset="0"/>
              </a:rPr>
              <a:t>It is much better for the economy of a country to produce its own goods and services [this increases the country’s GDP].</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167473" y="152400"/>
            <a:ext cx="7543800" cy="914400"/>
          </a:xfrm>
        </p:spPr>
        <p:txBody>
          <a:bodyPr/>
          <a:lstStyle/>
          <a:p>
            <a:pPr eaLnBrk="1" hangingPunct="1">
              <a:defRPr/>
            </a:pPr>
            <a:r>
              <a:rPr lang="en-US" dirty="0">
                <a:solidFill>
                  <a:schemeClr val="accent1"/>
                </a:solidFill>
                <a:effectLst>
                  <a:outerShdw blurRad="38100" dist="38100" dir="2700000" algn="tl">
                    <a:srgbClr val="000000">
                      <a:alpha val="43137"/>
                    </a:srgbClr>
                  </a:outerShdw>
                </a:effectLst>
                <a:latin typeface="Arial" pitchFamily="34" charset="0"/>
                <a:cs typeface="Arial" pitchFamily="34" charset="0"/>
              </a:rPr>
              <a:t>Gross Domestic Product</a:t>
            </a:r>
          </a:p>
        </p:txBody>
      </p:sp>
      <p:pic>
        <p:nvPicPr>
          <p:cNvPr id="717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4583113"/>
            <a:ext cx="1600200"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70951" y="1676399"/>
            <a:ext cx="7259097" cy="2616101"/>
          </a:xfrm>
          <a:prstGeom prst="rect">
            <a:avLst/>
          </a:prstGeom>
          <a:noFill/>
        </p:spPr>
        <p:txBody>
          <a:bodyPr wrap="square">
            <a:spAutoFit/>
          </a:bodyPr>
          <a:lstStyle/>
          <a:p>
            <a:pPr algn="ctr">
              <a:defRPr/>
            </a:pPr>
            <a:endParaRPr lang="en-US" sz="1200" dirty="0">
              <a:solidFill>
                <a:schemeClr val="accent1"/>
              </a:solidFill>
              <a:latin typeface="Arial" pitchFamily="34" charset="0"/>
              <a:cs typeface="Arial" pitchFamily="34" charset="0"/>
            </a:endParaRPr>
          </a:p>
          <a:p>
            <a:pPr marL="342900" indent="-342900">
              <a:buFont typeface="Arial" pitchFamily="34" charset="0"/>
              <a:buChar char="•"/>
              <a:defRPr/>
            </a:pPr>
            <a:r>
              <a:rPr lang="en-US" sz="3000" dirty="0">
                <a:solidFill>
                  <a:schemeClr val="accent1"/>
                </a:solidFill>
                <a:latin typeface="Arial" pitchFamily="34" charset="0"/>
                <a:cs typeface="Arial" pitchFamily="34" charset="0"/>
              </a:rPr>
              <a:t>Compare one country’s economy to another</a:t>
            </a:r>
          </a:p>
          <a:p>
            <a:pPr marL="342900" indent="-342900">
              <a:buFont typeface="Arial" pitchFamily="34" charset="0"/>
              <a:buChar char="•"/>
              <a:defRPr/>
            </a:pPr>
            <a:r>
              <a:rPr lang="en-US" sz="3000" dirty="0">
                <a:solidFill>
                  <a:schemeClr val="accent1"/>
                </a:solidFill>
                <a:latin typeface="Arial" pitchFamily="34" charset="0"/>
                <a:cs typeface="Arial" pitchFamily="34" charset="0"/>
              </a:rPr>
              <a:t>Check a country’s economic progress </a:t>
            </a:r>
            <a:br>
              <a:rPr lang="en-US" sz="3000" dirty="0">
                <a:solidFill>
                  <a:schemeClr val="accent1"/>
                </a:solidFill>
                <a:latin typeface="Arial" pitchFamily="34" charset="0"/>
                <a:cs typeface="Arial" pitchFamily="34" charset="0"/>
              </a:rPr>
            </a:br>
            <a:r>
              <a:rPr lang="en-US" sz="3000" dirty="0">
                <a:solidFill>
                  <a:schemeClr val="accent1"/>
                </a:solidFill>
                <a:latin typeface="Arial" pitchFamily="34" charset="0"/>
                <a:cs typeface="Arial" pitchFamily="34" charset="0"/>
              </a:rPr>
              <a:t>over time</a:t>
            </a:r>
          </a:p>
          <a:p>
            <a:pPr marL="342900" indent="-342900">
              <a:buFont typeface="Arial" pitchFamily="34" charset="0"/>
              <a:buChar char="•"/>
              <a:defRPr/>
            </a:pPr>
            <a:r>
              <a:rPr lang="en-US" sz="3000" dirty="0">
                <a:solidFill>
                  <a:schemeClr val="accent1"/>
                </a:solidFill>
                <a:latin typeface="Arial" pitchFamily="34" charset="0"/>
                <a:cs typeface="Arial" pitchFamily="34" charset="0"/>
              </a:rPr>
              <a:t>Show if the economy is growing or no</a:t>
            </a:r>
            <a:r>
              <a:rPr lang="en-US" sz="3200" dirty="0">
                <a:solidFill>
                  <a:schemeClr val="accent1"/>
                </a:solidFill>
                <a:latin typeface="Arial" pitchFamily="34" charset="0"/>
                <a:cs typeface="Arial" pitchFamily="34" charset="0"/>
              </a:rPr>
              <a:t>t</a:t>
            </a:r>
          </a:p>
        </p:txBody>
      </p:sp>
      <p:sp>
        <p:nvSpPr>
          <p:cNvPr id="3" name="Rectangle 2"/>
          <p:cNvSpPr/>
          <p:nvPr/>
        </p:nvSpPr>
        <p:spPr>
          <a:xfrm>
            <a:off x="457200" y="1143000"/>
            <a:ext cx="6781800" cy="584775"/>
          </a:xfrm>
          <a:prstGeom prst="rect">
            <a:avLst/>
          </a:prstGeom>
        </p:spPr>
        <p:txBody>
          <a:bodyPr wrap="square">
            <a:spAutoFit/>
          </a:bodyPr>
          <a:lstStyle/>
          <a:p>
            <a:pPr lvl="0" algn="ctr">
              <a:defRPr/>
            </a:pPr>
            <a:r>
              <a:rPr lang="en-US" sz="3200" dirty="0">
                <a:solidFill>
                  <a:srgbClr val="FFFFFF"/>
                </a:solidFill>
                <a:latin typeface="Arial" pitchFamily="34" charset="0"/>
                <a:cs typeface="Arial" pitchFamily="34" charset="0"/>
              </a:rPr>
              <a:t>Measuring the GDP each year can:</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 y="2743200"/>
            <a:ext cx="7543800" cy="1143000"/>
          </a:xfrm>
        </p:spPr>
        <p:txBody>
          <a:bodyPr/>
          <a:lstStyle/>
          <a:p>
            <a:r>
              <a:rPr lang="en-US" altLang="en-US" sz="8000">
                <a:solidFill>
                  <a:schemeClr val="accent1"/>
                </a:solidFill>
                <a:latin typeface="Arial" charset="0"/>
                <a:cs typeface="Arial" charset="0"/>
                <a:hlinkClick r:id="rId3"/>
              </a:rPr>
              <a:t>What is GDP? </a:t>
            </a:r>
            <a:r>
              <a:rPr lang="en-US" altLang="en-US" sz="8000">
                <a:solidFill>
                  <a:schemeClr val="accent1"/>
                </a:solidFill>
                <a:latin typeface="Arial" charset="0"/>
                <a:cs typeface="Arial" charset="0"/>
              </a:rPr>
              <a:t>Video clip</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42938" y="6350"/>
            <a:ext cx="6588125" cy="1143000"/>
          </a:xfrm>
        </p:spPr>
        <p:txBody>
          <a:bodyPr/>
          <a:lstStyle/>
          <a:p>
            <a:pPr eaLnBrk="1" hangingPunct="1">
              <a:defRPr/>
            </a:pPr>
            <a:r>
              <a:rPr lang="en-US" sz="6000" dirty="0">
                <a:solidFill>
                  <a:schemeClr val="accent1"/>
                </a:solidFill>
                <a:effectLst>
                  <a:outerShdw blurRad="38100" dist="38100" dir="2700000" algn="tl">
                    <a:srgbClr val="000000">
                      <a:alpha val="43137"/>
                    </a:srgbClr>
                  </a:outerShdw>
                </a:effectLst>
                <a:latin typeface="Arial" pitchFamily="34" charset="0"/>
                <a:cs typeface="Arial" pitchFamily="34" charset="0"/>
              </a:rPr>
              <a:t>Economic Growth</a:t>
            </a:r>
          </a:p>
        </p:txBody>
      </p:sp>
      <p:sp>
        <p:nvSpPr>
          <p:cNvPr id="9219" name="Picture 4"/>
          <p:cNvSpPr>
            <a:spLocks noChangeAspect="1" noChangeArrowheads="1"/>
          </p:cNvSpPr>
          <p:nvPr/>
        </p:nvSpPr>
        <p:spPr bwMode="auto">
          <a:xfrm>
            <a:off x="6019800" y="2209800"/>
            <a:ext cx="1746250"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spcBef>
                <a:spcPct val="0"/>
              </a:spcBef>
              <a:buFontTx/>
              <a:buNone/>
            </a:pPr>
            <a:endParaRPr lang="en-US" altLang="en-US" sz="2400">
              <a:latin typeface="Arial Black" pitchFamily="34" charset="0"/>
            </a:endParaRPr>
          </a:p>
        </p:txBody>
      </p:sp>
      <p:sp>
        <p:nvSpPr>
          <p:cNvPr id="3" name="TextBox 2"/>
          <p:cNvSpPr txBox="1"/>
          <p:nvPr/>
        </p:nvSpPr>
        <p:spPr>
          <a:xfrm>
            <a:off x="390525" y="2590799"/>
            <a:ext cx="7016750" cy="2062103"/>
          </a:xfrm>
          <a:prstGeom prst="rect">
            <a:avLst/>
          </a:prstGeom>
          <a:noFill/>
        </p:spPr>
        <p:txBody>
          <a:bodyPr wrap="square">
            <a:spAutoFit/>
          </a:bodyPr>
          <a:lstStyle/>
          <a:p>
            <a:pPr marL="342900" indent="-342900">
              <a:buFont typeface="Wingdings" pitchFamily="2" charset="2"/>
              <a:buChar char="§"/>
              <a:defRPr/>
            </a:pPr>
            <a:r>
              <a:rPr lang="en-US" sz="3200" dirty="0">
                <a:solidFill>
                  <a:schemeClr val="accent1"/>
                </a:solidFill>
                <a:latin typeface="Arial" pitchFamily="34" charset="0"/>
                <a:cs typeface="Arial" pitchFamily="34" charset="0"/>
              </a:rPr>
              <a:t>Land [natural resources] available</a:t>
            </a:r>
          </a:p>
          <a:p>
            <a:pPr marL="342900" indent="-342900">
              <a:buFont typeface="Wingdings" pitchFamily="2" charset="2"/>
              <a:buChar char="§"/>
              <a:defRPr/>
            </a:pPr>
            <a:r>
              <a:rPr lang="en-US" sz="3200" dirty="0">
                <a:solidFill>
                  <a:schemeClr val="accent1"/>
                </a:solidFill>
                <a:latin typeface="Arial" pitchFamily="34" charset="0"/>
                <a:cs typeface="Arial" pitchFamily="34" charset="0"/>
              </a:rPr>
              <a:t>Investment in Human Capital</a:t>
            </a:r>
          </a:p>
          <a:p>
            <a:pPr marL="342900" indent="-342900">
              <a:buFont typeface="Wingdings" pitchFamily="2" charset="2"/>
              <a:buChar char="§"/>
              <a:defRPr/>
            </a:pPr>
            <a:r>
              <a:rPr lang="en-US" sz="3200" dirty="0">
                <a:solidFill>
                  <a:schemeClr val="accent1"/>
                </a:solidFill>
                <a:latin typeface="Arial" pitchFamily="34" charset="0"/>
                <a:cs typeface="Arial" pitchFamily="34" charset="0"/>
              </a:rPr>
              <a:t>Investment in Physical Capital</a:t>
            </a:r>
          </a:p>
          <a:p>
            <a:pPr marL="342900" indent="-342900">
              <a:buFont typeface="Wingdings" pitchFamily="2" charset="2"/>
              <a:buChar char="§"/>
              <a:defRPr/>
            </a:pPr>
            <a:r>
              <a:rPr lang="en-US" sz="3200" dirty="0">
                <a:solidFill>
                  <a:schemeClr val="accent1"/>
                </a:solidFill>
                <a:latin typeface="Arial" pitchFamily="34" charset="0"/>
                <a:cs typeface="Arial" pitchFamily="34" charset="0"/>
              </a:rPr>
              <a:t>Entrepreneurship</a:t>
            </a:r>
          </a:p>
        </p:txBody>
      </p:sp>
      <p:sp>
        <p:nvSpPr>
          <p:cNvPr id="9221" name="TextBox 6"/>
          <p:cNvSpPr txBox="1">
            <a:spLocks noChangeArrowheads="1"/>
          </p:cNvSpPr>
          <p:nvPr/>
        </p:nvSpPr>
        <p:spPr bwMode="auto">
          <a:xfrm>
            <a:off x="228600" y="4953000"/>
            <a:ext cx="7340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3200">
                <a:solidFill>
                  <a:schemeClr val="tx1"/>
                </a:solidFill>
                <a:latin typeface="Impact" pitchFamily="34" charset="0"/>
                <a:ea typeface="ＭＳ Ｐゴシック" pitchFamily="34" charset="-128"/>
              </a:defRPr>
            </a:lvl1pPr>
            <a:lvl2pPr marL="742950" indent="-285750">
              <a:spcBef>
                <a:spcPct val="20000"/>
              </a:spcBef>
              <a:buFont typeface="Wingdings" pitchFamily="2" charset="2"/>
              <a:buChar char=""/>
              <a:defRPr sz="2800">
                <a:solidFill>
                  <a:schemeClr val="tx1"/>
                </a:solidFill>
                <a:latin typeface="Impact"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Impact" pitchFamily="34" charset="0"/>
                <a:ea typeface="ＭＳ Ｐゴシック" pitchFamily="34" charset="-128"/>
              </a:defRPr>
            </a:lvl3pPr>
            <a:lvl4pPr marL="16002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4pPr>
            <a:lvl5pPr marL="2057400" indent="-228600">
              <a:spcBef>
                <a:spcPct val="20000"/>
              </a:spcBef>
              <a:buFont typeface="Wingdings" pitchFamily="2" charset="2"/>
              <a:buChar char=""/>
              <a:defRPr sz="2000">
                <a:solidFill>
                  <a:schemeClr val="tx1"/>
                </a:solidFill>
                <a:latin typeface="Impact" pitchFamily="34" charset="0"/>
                <a:ea typeface="ＭＳ Ｐゴシック" pitchFamily="34" charset="-128"/>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Impact" pitchFamily="34" charset="0"/>
                <a:ea typeface="ＭＳ Ｐゴシック" pitchFamily="34" charset="-128"/>
              </a:defRPr>
            </a:lvl9pPr>
          </a:lstStyle>
          <a:p>
            <a:pPr algn="ctr">
              <a:spcBef>
                <a:spcPct val="0"/>
              </a:spcBef>
              <a:buFontTx/>
              <a:buNone/>
            </a:pPr>
            <a:r>
              <a:rPr lang="en-US" altLang="en-US" dirty="0">
                <a:solidFill>
                  <a:schemeClr val="accent1"/>
                </a:solidFill>
                <a:latin typeface="Arial" charset="0"/>
                <a:cs typeface="Arial" charset="0"/>
              </a:rPr>
              <a:t>The presence or absence of these 4 factors determine the country’s Gross Domestic Product for the year</a:t>
            </a:r>
          </a:p>
        </p:txBody>
      </p:sp>
      <p:sp>
        <p:nvSpPr>
          <p:cNvPr id="2" name="Rectangle 1"/>
          <p:cNvSpPr/>
          <p:nvPr/>
        </p:nvSpPr>
        <p:spPr>
          <a:xfrm>
            <a:off x="330200" y="1219200"/>
            <a:ext cx="7239000" cy="1077218"/>
          </a:xfrm>
          <a:prstGeom prst="rect">
            <a:avLst/>
          </a:prstGeom>
        </p:spPr>
        <p:txBody>
          <a:bodyPr wrap="square">
            <a:spAutoFit/>
          </a:bodyPr>
          <a:lstStyle/>
          <a:p>
            <a:pPr lvl="0">
              <a:defRPr/>
            </a:pPr>
            <a:r>
              <a:rPr lang="en-US" sz="3200" dirty="0">
                <a:solidFill>
                  <a:srgbClr val="FFFFFF"/>
                </a:solidFill>
                <a:latin typeface="Arial" pitchFamily="34" charset="0"/>
                <a:cs typeface="Arial" pitchFamily="34" charset="0"/>
              </a:rPr>
              <a:t>There are 4 main factors that influence economic growth within a country:</a:t>
            </a:r>
          </a:p>
        </p:txBody>
      </p:sp>
    </p:spTree>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9221"/>
                                        </p:tgtEl>
                                        <p:attrNameLst>
                                          <p:attrName>style.visibility</p:attrName>
                                        </p:attrNameLst>
                                      </p:cBhvr>
                                      <p:to>
                                        <p:strVal val="visible"/>
                                      </p:to>
                                    </p:set>
                                    <p:animEffect transition="in" filter="fade">
                                      <p:cBhvr>
                                        <p:cTn id="35" dur="1000"/>
                                        <p:tgtEl>
                                          <p:spTgt spid="9221"/>
                                        </p:tgtEl>
                                      </p:cBhvr>
                                    </p:animEffect>
                                    <p:anim calcmode="lin" valueType="num">
                                      <p:cBhvr>
                                        <p:cTn id="36" dur="1000" fill="hold"/>
                                        <p:tgtEl>
                                          <p:spTgt spid="9221"/>
                                        </p:tgtEl>
                                        <p:attrNameLst>
                                          <p:attrName>ppt_x</p:attrName>
                                        </p:attrNameLst>
                                      </p:cBhvr>
                                      <p:tavLst>
                                        <p:tav tm="0">
                                          <p:val>
                                            <p:strVal val="#ppt_x"/>
                                          </p:val>
                                        </p:tav>
                                        <p:tav tm="100000">
                                          <p:val>
                                            <p:strVal val="#ppt_x"/>
                                          </p:val>
                                        </p:tav>
                                      </p:tavLst>
                                    </p:anim>
                                    <p:anim calcmode="lin" valueType="num">
                                      <p:cBhvr>
                                        <p:cTn id="37"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221" grpId="0"/>
    </p:bldLst>
  </p:timing>
</p:sld>
</file>

<file path=ppt/theme/theme1.xml><?xml version="1.0" encoding="utf-8"?>
<a:theme xmlns:a="http://schemas.openxmlformats.org/drawingml/2006/main" name="Finance">
  <a:themeElements>
    <a:clrScheme name="Finance 3">
      <a:dk1>
        <a:srgbClr val="000000"/>
      </a:dk1>
      <a:lt1>
        <a:srgbClr val="287C26"/>
      </a:lt1>
      <a:dk2>
        <a:srgbClr val="000000"/>
      </a:dk2>
      <a:lt2>
        <a:srgbClr val="000000"/>
      </a:lt2>
      <a:accent1>
        <a:srgbClr val="FFFFFF"/>
      </a:accent1>
      <a:accent2>
        <a:srgbClr val="8DC6FF"/>
      </a:accent2>
      <a:accent3>
        <a:srgbClr val="ACBFAC"/>
      </a:accent3>
      <a:accent4>
        <a:srgbClr val="000000"/>
      </a:accent4>
      <a:accent5>
        <a:srgbClr val="FFFFFF"/>
      </a:accent5>
      <a:accent6>
        <a:srgbClr val="7FB3E7"/>
      </a:accent6>
      <a:hlink>
        <a:srgbClr val="0066CC"/>
      </a:hlink>
      <a:folHlink>
        <a:srgbClr val="00A800"/>
      </a:folHlink>
    </a:clrScheme>
    <a:fontScheme name="Finance">
      <a:majorFont>
        <a:latin typeface="Impact"/>
        <a:ea typeface="ＭＳ Ｐゴシック"/>
        <a:cs typeface=""/>
      </a:majorFont>
      <a:minorFont>
        <a:latin typeface="Impac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0"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0" charset="0"/>
            <a:ea typeface="ＭＳ Ｐゴシック" pitchFamily="80" charset="-128"/>
          </a:defRPr>
        </a:defPPr>
      </a:lstStyle>
    </a:lnDef>
  </a:objectDefaults>
  <a:extraClrSchemeLst>
    <a:extraClrScheme>
      <a:clrScheme name="Finance 1">
        <a:dk1>
          <a:srgbClr val="000000"/>
        </a:dk1>
        <a:lt1>
          <a:srgbClr val="287C26"/>
        </a:lt1>
        <a:dk2>
          <a:srgbClr val="000000"/>
        </a:dk2>
        <a:lt2>
          <a:srgbClr val="808080"/>
        </a:lt2>
        <a:accent1>
          <a:srgbClr val="BBE0E3"/>
        </a:accent1>
        <a:accent2>
          <a:srgbClr val="333399"/>
        </a:accent2>
        <a:accent3>
          <a:srgbClr val="ACBFAC"/>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nance 2">
        <a:dk1>
          <a:srgbClr val="000000"/>
        </a:dk1>
        <a:lt1>
          <a:srgbClr val="287C26"/>
        </a:lt1>
        <a:dk2>
          <a:srgbClr val="000000"/>
        </a:dk2>
        <a:lt2>
          <a:srgbClr val="969696"/>
        </a:lt2>
        <a:accent1>
          <a:srgbClr val="FFFFFF"/>
        </a:accent1>
        <a:accent2>
          <a:srgbClr val="8DC6FF"/>
        </a:accent2>
        <a:accent3>
          <a:srgbClr val="ACBFAC"/>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nance 1">
        <a:dk1>
          <a:srgbClr val="000000"/>
        </a:dk1>
        <a:lt1>
          <a:srgbClr val="287C26"/>
        </a:lt1>
        <a:dk2>
          <a:srgbClr val="000000"/>
        </a:dk2>
        <a:lt2>
          <a:srgbClr val="808080"/>
        </a:lt2>
        <a:accent1>
          <a:srgbClr val="BBE0E3"/>
        </a:accent1>
        <a:accent2>
          <a:srgbClr val="333399"/>
        </a:accent2>
        <a:accent3>
          <a:srgbClr val="ACBFAC"/>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nance 2">
        <a:dk1>
          <a:srgbClr val="000000"/>
        </a:dk1>
        <a:lt1>
          <a:srgbClr val="287C26"/>
        </a:lt1>
        <a:dk2>
          <a:srgbClr val="000000"/>
        </a:dk2>
        <a:lt2>
          <a:srgbClr val="969696"/>
        </a:lt2>
        <a:accent1>
          <a:srgbClr val="FFFFFF"/>
        </a:accent1>
        <a:accent2>
          <a:srgbClr val="8DC6FF"/>
        </a:accent2>
        <a:accent3>
          <a:srgbClr val="ACBFAC"/>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nance 3">
        <a:dk1>
          <a:srgbClr val="000000"/>
        </a:dk1>
        <a:lt1>
          <a:srgbClr val="287C26"/>
        </a:lt1>
        <a:dk2>
          <a:srgbClr val="000000"/>
        </a:dk2>
        <a:lt2>
          <a:srgbClr val="000000"/>
        </a:lt2>
        <a:accent1>
          <a:srgbClr val="FFFFFF"/>
        </a:accent1>
        <a:accent2>
          <a:srgbClr val="8DC6FF"/>
        </a:accent2>
        <a:accent3>
          <a:srgbClr val="ACBFAC"/>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2004:Templates:Presentations:Designs:Finance</Template>
  <TotalTime>1246</TotalTime>
  <Words>2071</Words>
  <Application>Microsoft Office PowerPoint</Application>
  <PresentationFormat>On-screen Show (4:3)</PresentationFormat>
  <Paragraphs>169</Paragraphs>
  <Slides>26</Slides>
  <Notes>26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Arial Black</vt:lpstr>
      <vt:lpstr>Impact</vt:lpstr>
      <vt:lpstr>Wingdings</vt:lpstr>
      <vt:lpstr>Finance</vt:lpstr>
      <vt:lpstr>Acrobat Document</vt:lpstr>
      <vt:lpstr>Essential Question:   What Factors Influence  Economic Growth?</vt:lpstr>
      <vt:lpstr>PowerPoint Presentation</vt:lpstr>
      <vt:lpstr>Use the Factors that Influence Economic Growth Tree Graphic Organizer to take notes during the presentation.</vt:lpstr>
      <vt:lpstr>PowerPoint Presentation</vt:lpstr>
      <vt:lpstr>How is Economic Growth Measured?</vt:lpstr>
      <vt:lpstr>Gross Domestic Product (GDP)</vt:lpstr>
      <vt:lpstr>Gross Domestic Product</vt:lpstr>
      <vt:lpstr>What is GDP? Video clip</vt:lpstr>
      <vt:lpstr>Economic Growth</vt:lpstr>
      <vt:lpstr>Concept Attainment Activity</vt:lpstr>
      <vt:lpstr>Natural Resources</vt:lpstr>
      <vt:lpstr>Natural Resources</vt:lpstr>
      <vt:lpstr>Natural Resources</vt:lpstr>
      <vt:lpstr>Investment</vt:lpstr>
      <vt:lpstr>Investment in Human Capital</vt:lpstr>
      <vt:lpstr>Investment in Human Capital</vt:lpstr>
      <vt:lpstr>Human Capital, Literacy Rate, and Standard of Living</vt:lpstr>
      <vt:lpstr>Standard of Living</vt:lpstr>
      <vt:lpstr>Standard of Living</vt:lpstr>
      <vt:lpstr>Human Capital, Literacy Rate, and Standard of Living</vt:lpstr>
      <vt:lpstr>Investment in Capital [Physical]</vt:lpstr>
      <vt:lpstr>Investment in Physical Capital</vt:lpstr>
      <vt:lpstr>Distributed Summarizing</vt:lpstr>
      <vt:lpstr>Entrepreneurship</vt:lpstr>
      <vt:lpstr>Entrepreneurship</vt:lpstr>
      <vt:lpstr>How does Entrepreneurship Influence Economic Growth?</vt:lpstr>
    </vt:vector>
  </TitlesOfParts>
  <Company>Ansley Bennett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that Lead to Economic Growth</dc:title>
  <dc:creator>Ansley Bennett User</dc:creator>
  <cp:lastModifiedBy>Virginia Mcanear</cp:lastModifiedBy>
  <cp:revision>59</cp:revision>
  <dcterms:created xsi:type="dcterms:W3CDTF">2008-10-26T11:31:46Z</dcterms:created>
  <dcterms:modified xsi:type="dcterms:W3CDTF">2020-02-13T01:56:40Z</dcterms:modified>
</cp:coreProperties>
</file>