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8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7.xml" ContentType="application/vnd.openxmlformats-officedocument.presentationml.slide+xml"/>
  <Override PartName="/ppt/slides/slide19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6.xml" ContentType="application/vnd.openxmlformats-officedocument.presentationml.slide+xml"/>
  <Override PartName="/ppt/slides/slide36.xml" ContentType="application/vnd.openxmlformats-officedocument.presentationml.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40"/>
  </p:notesMasterIdLst>
  <p:handoutMasterIdLst>
    <p:handoutMasterId r:id="rId41"/>
  </p:handoutMasterIdLst>
  <p:sldIdLst>
    <p:sldId id="256" r:id="rId4"/>
    <p:sldId id="257" r:id="rId5"/>
    <p:sldId id="258" r:id="rId6"/>
    <p:sldId id="259" r:id="rId7"/>
    <p:sldId id="260" r:id="rId8"/>
    <p:sldId id="303" r:id="rId9"/>
    <p:sldId id="261" r:id="rId10"/>
    <p:sldId id="262" r:id="rId11"/>
    <p:sldId id="263" r:id="rId12"/>
    <p:sldId id="266" r:id="rId13"/>
    <p:sldId id="267" r:id="rId14"/>
    <p:sldId id="264" r:id="rId15"/>
    <p:sldId id="265" r:id="rId16"/>
    <p:sldId id="268" r:id="rId17"/>
    <p:sldId id="269" r:id="rId18"/>
    <p:sldId id="270" r:id="rId19"/>
    <p:sldId id="297" r:id="rId20"/>
    <p:sldId id="299" r:id="rId21"/>
    <p:sldId id="298" r:id="rId22"/>
    <p:sldId id="300" r:id="rId23"/>
    <p:sldId id="301" r:id="rId24"/>
    <p:sldId id="275" r:id="rId25"/>
    <p:sldId id="271" r:id="rId26"/>
    <p:sldId id="272" r:id="rId27"/>
    <p:sldId id="274" r:id="rId28"/>
    <p:sldId id="276" r:id="rId29"/>
    <p:sldId id="278" r:id="rId30"/>
    <p:sldId id="277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47" Type="http://schemas.openxmlformats.org/officeDocument/2006/relationships/customXml" Target="../customXml/item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Relationship Id="rId48" Type="http://schemas.openxmlformats.org/officeDocument/2006/relationships/customXml" Target="../customXml/item3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customXml" Target="../customXml/item1.xml"/><Relationship Id="rId20" Type="http://schemas.openxmlformats.org/officeDocument/2006/relationships/slide" Target="slides/slide17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E4E269-E761-4915-A75F-DFB4866089B1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F956754-ECDE-4B1E-A85E-3DC7CA11C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61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4F2FDF1-C76F-4823-9B97-6C351B9A913D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770040-8E35-45D0-A114-E088656A9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06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1DBCBD-400E-417B-B83B-D0AEFD633757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749693-E061-4E9B-ACD9-9C109A7FC8D4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EBB7AE-1C83-4A96-A6F3-D6C27EA5CCE4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1D749C-0E23-4516-B019-F78ECCEF02AA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3C1DD7-63C0-4DE1-83D1-56084574A377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D350A1-7A4F-409B-93F4-3A3DD9C55BC2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CA0CDC-48BA-4220-BB6F-F09D4BD66D86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734B65-71E1-48EE-94F3-FB10A8753C2B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ED3DE3-AF00-400D-B442-B697F14067DE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034E9D-454F-49F5-8BA0-34CC4EB1FB7C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82C34C-5172-4D77-ABBC-7F0435A8170E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ACACB9-7E54-4B2E-97DF-A9BA05822957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57F52A-73A0-442E-A956-CC050C87ABD1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E47A6C-0F14-42C0-9CF1-2F4FFDBC843B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DC4B2D-924A-457A-94B1-C3A2CA3AF154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6229E3-4163-41B9-B8A7-E3E27F707E7B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EFF378-DC4B-4A49-9208-7EC84AD044AE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CAD898-9030-4660-B075-4F819F596F88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39B891-37F3-42AE-9C0C-07A80796DCE4}" type="slidenum">
              <a:rPr lang="en-US" smtClean="0"/>
              <a:pPr eaLnBrk="1" hangingPunct="1"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0AFD81-3C92-48FF-B812-A3A1AFFB4988}" type="slidenum">
              <a:rPr lang="en-US" smtClean="0"/>
              <a:pPr eaLnBrk="1" hangingPunct="1"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E94679-784D-48BF-ADA5-5CDD434D329A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56DFD0-C050-44AF-B447-9BE85A427F0A}" type="slidenum">
              <a:rPr lang="en-US" smtClean="0"/>
              <a:pPr eaLnBrk="1" hangingPunct="1"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A330DF-A6ED-42E3-A868-D04709A03A9F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AD1038-2D3B-4CB3-A690-75C320FAAD4C}" type="slidenum">
              <a:rPr lang="en-US" smtClean="0"/>
              <a:pPr eaLnBrk="1" hangingPunct="1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6A9AF9-157D-4C98-8816-043D0B1FB4B0}" type="slidenum">
              <a:rPr lang="en-US" smtClean="0"/>
              <a:pPr eaLnBrk="1" hangingPunct="1"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5AC4D9-5614-4982-AAF5-CDB7219233BA}" type="slidenum">
              <a:rPr lang="en-US" smtClean="0"/>
              <a:pPr eaLnBrk="1" hangingPunct="1"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40BC64-73BD-42F1-B857-5D7992E15ED6}" type="slidenum">
              <a:rPr lang="en-US" smtClean="0"/>
              <a:pPr eaLnBrk="1" hangingPunct="1"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B44FED-9C6A-441E-8F98-21662A6DA5AA}" type="slidenum">
              <a:rPr lang="en-US" smtClean="0"/>
              <a:pPr eaLnBrk="1" hangingPunct="1"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902E27-8FF6-4021-9411-3A14D1E4DE59}" type="slidenum">
              <a:rPr lang="en-US" smtClean="0"/>
              <a:pPr eaLnBrk="1" hangingPunct="1"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57F185-5700-48C2-A392-B13AAE6BD5BA}" type="slidenum">
              <a:rPr lang="en-US" smtClean="0"/>
              <a:pPr eaLnBrk="1" hangingPunct="1"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A890B2-444C-4636-8370-A3E9EDDAFF0E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DB0BFB-8D05-4C67-81E8-CAAA5C52E53D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901071-73C6-4A18-81DD-56B27785E332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648C24-D6E6-4890-8420-D6B226B64316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786EDF-2267-4172-9C55-6A71734CD2D8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B23AE8-5AEA-46B8-8A26-63F45E3378D5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F6F8A-D973-4112-906D-659C5DF99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5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33783-EBED-4A41-B69B-F2E6CB05D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0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848F9-E8B7-494F-B3D6-D3CC5121A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3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7C047-46A7-4E7B-850D-C8883CA4A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81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E3DDB-B9B9-4345-AC78-07591CA75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29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CB299-BA87-496A-B507-2A7FB1AA0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66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4D470-01E4-408D-B3FF-2EBD6397A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53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A5877-5B43-42DC-A94B-FB2F8CFE6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58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25D94-554E-47FB-A873-B8D43EF4E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92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29F71-B385-4A77-BB49-082CD84F0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32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497AD-E3D0-4B60-98F5-9CBA75F63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2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3E1A1-DE69-4DB7-8FC3-0C4A007A0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94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06B66-1285-4AE6-B08B-F9BEF1F68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5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D894E-C47D-4F56-B05D-2B1858C8E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43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F0A70-3341-4882-9C23-5FCD60CDC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674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9B176-1E6F-46FB-9EA3-2F9AB541A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549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7ED43-E9FD-4263-B139-5F877246B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142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EB0ED-BC4B-4394-AEFA-01EE4942B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661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832C0-8271-4DD7-A9EF-72417F5C1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468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541E8-24ED-4873-BA51-D77431200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63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250AE-B2E0-41BD-AB3B-47F3F67F1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047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1512-BD81-401A-B115-3A4CCA7D7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7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2E5B6-C5BA-4B0E-A9A4-6CC7DF66D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251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538DD-90E7-4D8E-8A01-99A63E4A9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447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DDB19-849E-4D2A-9B22-1A0204C91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4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8877F-3D77-4C91-877B-8FDD0FC68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8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7EAD1-8582-4855-B3A4-492F71742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8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909CE-A65E-49EE-85D7-27E61F9F1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4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59F86-83A9-4E6B-B9BA-5DF55351C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9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F9024-2A8B-4BFF-AC84-0231AC876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9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304E8-54FF-4449-86F4-916ADAF9B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2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23C581-DDC8-480C-BA3F-AA4106F24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1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A.) Response A</a:t>
            </a:r>
          </a:p>
        </p:txBody>
      </p:sp>
      <p:sp>
        <p:nvSpPr>
          <p:cNvPr id="2052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B.) Response B</a:t>
            </a:r>
          </a:p>
        </p:txBody>
      </p:sp>
      <p:sp>
        <p:nvSpPr>
          <p:cNvPr id="2053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C.) Response C</a:t>
            </a:r>
          </a:p>
        </p:txBody>
      </p:sp>
      <p:sp>
        <p:nvSpPr>
          <p:cNvPr id="2054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D.) Response D</a:t>
            </a:r>
          </a:p>
        </p:txBody>
      </p:sp>
      <p:sp>
        <p:nvSpPr>
          <p:cNvPr id="2055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FFFFFF"/>
                </a:solidFill>
              </a:rPr>
              <a:t>00:30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FFFFFF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Georgia" pitchFamily="18" charset="0"/>
              </a:rPr>
              <a:t>`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90600"/>
            <a:ext cx="6400800" cy="4648200"/>
          </a:xfrm>
        </p:spPr>
        <p:txBody>
          <a:bodyPr/>
          <a:lstStyle/>
          <a:p>
            <a:pPr eaLnBrk="1" hangingPunct="1"/>
            <a:endParaRPr lang="en-US" sz="4400" smtClean="0">
              <a:latin typeface="Georgia" pitchFamily="18" charset="0"/>
            </a:endParaRPr>
          </a:p>
        </p:txBody>
      </p:sp>
      <p:pic>
        <p:nvPicPr>
          <p:cNvPr id="24580" name="Picture 4" descr="MCj040758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46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2209800" y="1524000"/>
            <a:ext cx="56388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>
                <a:latin typeface="Georgia" pitchFamily="18" charset="0"/>
              </a:rPr>
              <a:t>  Ethnic Groups </a:t>
            </a:r>
          </a:p>
          <a:p>
            <a:pPr algn="ctr" eaLnBrk="1" hangingPunct="1"/>
            <a:r>
              <a:rPr lang="en-US" sz="4000" b="1">
                <a:latin typeface="Georgia" pitchFamily="18" charset="0"/>
              </a:rPr>
              <a:t>and </a:t>
            </a:r>
          </a:p>
          <a:p>
            <a:pPr algn="ctr" eaLnBrk="1" hangingPunct="1"/>
            <a:r>
              <a:rPr lang="en-US" sz="4000" b="1">
                <a:latin typeface="Georgia" pitchFamily="18" charset="0"/>
              </a:rPr>
              <a:t>  Religious Groups </a:t>
            </a:r>
          </a:p>
          <a:p>
            <a:pPr algn="ctr" eaLnBrk="1" hangingPunct="1"/>
            <a:r>
              <a:rPr lang="en-US" sz="4000" b="1">
                <a:latin typeface="Georgia" pitchFamily="18" charset="0"/>
              </a:rPr>
              <a:t> in </a:t>
            </a:r>
          </a:p>
          <a:p>
            <a:pPr algn="ctr" eaLnBrk="1" hangingPunct="1"/>
            <a:r>
              <a:rPr lang="en-US" sz="4000" b="1">
                <a:latin typeface="Georgia" pitchFamily="18" charset="0"/>
              </a:rPr>
              <a:t>Africa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000" dirty="0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400" b="1" dirty="0" smtClean="0">
                <a:latin typeface="Georgia" pitchFamily="18" charset="0"/>
              </a:rPr>
              <a:t>Many religions are found throughout Africa. </a:t>
            </a:r>
          </a:p>
          <a:p>
            <a:pPr algn="ctr" eaLnBrk="1" hangingPunct="1">
              <a:buFontTx/>
              <a:buNone/>
            </a:pPr>
            <a:r>
              <a:rPr lang="en-US" sz="4400" b="1" dirty="0" smtClean="0">
                <a:latin typeface="Georgia" pitchFamily="18" charset="0"/>
              </a:rPr>
              <a:t>There are Muslims, Christians, and followers</a:t>
            </a:r>
          </a:p>
          <a:p>
            <a:pPr algn="ctr" eaLnBrk="1" hangingPunct="1">
              <a:buFontTx/>
              <a:buNone/>
            </a:pPr>
            <a:r>
              <a:rPr lang="en-US" sz="4400" b="1" dirty="0" smtClean="0">
                <a:latin typeface="Georgia" pitchFamily="18" charset="0"/>
              </a:rPr>
              <a:t>of traditional religions.</a:t>
            </a:r>
          </a:p>
          <a:p>
            <a:pPr eaLnBrk="1" hangingPunct="1">
              <a:buFontTx/>
              <a:buNone/>
            </a:pPr>
            <a:endParaRPr lang="en-US" sz="4400" b="1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800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3600" b="1" smtClean="0">
                <a:latin typeface="Georgia" pitchFamily="18" charset="0"/>
              </a:rPr>
              <a:t>A traditional religion follows a </a:t>
            </a:r>
          </a:p>
          <a:p>
            <a:pPr algn="ctr" eaLnBrk="1" hangingPunct="1">
              <a:buFontTx/>
              <a:buNone/>
            </a:pPr>
            <a:r>
              <a:rPr lang="en-US" sz="3600" b="1" smtClean="0">
                <a:latin typeface="Georgia" pitchFamily="18" charset="0"/>
              </a:rPr>
              <a:t>mixture of spiritual and </a:t>
            </a:r>
          </a:p>
          <a:p>
            <a:pPr algn="ctr" eaLnBrk="1" hangingPunct="1">
              <a:buFontTx/>
              <a:buNone/>
            </a:pPr>
            <a:r>
              <a:rPr lang="en-US" sz="3600" b="1" smtClean="0">
                <a:latin typeface="Georgia" pitchFamily="18" charset="0"/>
              </a:rPr>
              <a:t>supernatural powers.  In some</a:t>
            </a:r>
          </a:p>
          <a:p>
            <a:pPr algn="ctr" eaLnBrk="1" hangingPunct="1">
              <a:buFontTx/>
              <a:buNone/>
            </a:pPr>
            <a:r>
              <a:rPr lang="en-US" sz="3600" b="1" smtClean="0">
                <a:latin typeface="Georgia" pitchFamily="18" charset="0"/>
              </a:rPr>
              <a:t>cases these traditional beliefs are</a:t>
            </a:r>
          </a:p>
          <a:p>
            <a:pPr algn="ctr" eaLnBrk="1" hangingPunct="1">
              <a:buFontTx/>
              <a:buNone/>
            </a:pPr>
            <a:r>
              <a:rPr lang="en-US" sz="3600" b="1" smtClean="0">
                <a:latin typeface="Georgia" pitchFamily="18" charset="0"/>
              </a:rPr>
              <a:t> combined with Christianity.</a:t>
            </a:r>
          </a:p>
          <a:p>
            <a:pPr eaLnBrk="1" hangingPunct="1"/>
            <a:endParaRPr lang="en-US" sz="3600" b="1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4800" b="1" u="sng" smtClean="0">
                <a:latin typeface="Georgia" pitchFamily="18" charset="0"/>
              </a:rPr>
              <a:t>Arabs</a:t>
            </a:r>
            <a:r>
              <a:rPr lang="en-US" sz="4800" b="1" smtClean="0">
                <a:latin typeface="Georgia" pitchFamily="18" charset="0"/>
              </a:rPr>
              <a:t> may be Muslims or</a:t>
            </a:r>
          </a:p>
          <a:p>
            <a:pPr algn="ctr" eaLnBrk="1" hangingPunct="1">
              <a:buFontTx/>
              <a:buNone/>
            </a:pPr>
            <a:r>
              <a:rPr lang="en-US" sz="4800" b="1" smtClean="0">
                <a:latin typeface="Georgia" pitchFamily="18" charset="0"/>
              </a:rPr>
              <a:t>Christians.  However in </a:t>
            </a:r>
          </a:p>
          <a:p>
            <a:pPr algn="ctr" eaLnBrk="1" hangingPunct="1">
              <a:buFontTx/>
              <a:buNone/>
            </a:pPr>
            <a:r>
              <a:rPr lang="en-US" sz="4800" b="1" smtClean="0">
                <a:latin typeface="Georgia" pitchFamily="18" charset="0"/>
              </a:rPr>
              <a:t>Africa, Islam </a:t>
            </a:r>
          </a:p>
          <a:p>
            <a:pPr algn="ctr" eaLnBrk="1" hangingPunct="1">
              <a:buFontTx/>
              <a:buNone/>
            </a:pPr>
            <a:r>
              <a:rPr lang="en-US" sz="4800" b="1" smtClean="0">
                <a:latin typeface="Georgia" pitchFamily="18" charset="0"/>
              </a:rPr>
              <a:t>is predominate.</a:t>
            </a:r>
          </a:p>
          <a:p>
            <a:pPr algn="ctr" eaLnBrk="1" hangingPunct="1"/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800" b="1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3600" b="1" u="sng" smtClean="0">
                <a:latin typeface="Georgia" pitchFamily="18" charset="0"/>
              </a:rPr>
              <a:t>Ashanti </a:t>
            </a:r>
            <a:r>
              <a:rPr lang="en-US" sz="3600" b="1" smtClean="0">
                <a:latin typeface="Georgia" pitchFamily="18" charset="0"/>
              </a:rPr>
              <a:t>follow traditional religions.</a:t>
            </a:r>
          </a:p>
          <a:p>
            <a:pPr algn="ctr" eaLnBrk="1" hangingPunct="1">
              <a:buFontTx/>
              <a:buNone/>
            </a:pPr>
            <a:r>
              <a:rPr lang="en-US" sz="3600" b="1" smtClean="0">
                <a:latin typeface="Georgia" pitchFamily="18" charset="0"/>
              </a:rPr>
              <a:t>They believe that plants, animals, and trees have souls.  They also believe in fairies, witches, and forest monsters.  </a:t>
            </a:r>
          </a:p>
          <a:p>
            <a:pPr algn="ctr" eaLnBrk="1" hangingPunct="1">
              <a:buFontTx/>
              <a:buNone/>
            </a:pPr>
            <a:endParaRPr lang="en-US" sz="4800" b="1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400" dirty="0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endParaRPr lang="en-US" sz="4400" dirty="0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400" b="1" u="sng" dirty="0" smtClean="0">
                <a:latin typeface="Georgia" pitchFamily="18" charset="0"/>
              </a:rPr>
              <a:t>Bantu</a:t>
            </a:r>
            <a:r>
              <a:rPr lang="en-US" sz="4400" b="1" dirty="0" smtClean="0">
                <a:latin typeface="Georgia" pitchFamily="18" charset="0"/>
              </a:rPr>
              <a:t> follow a traditional religion.  They believe in the power of their ancestors.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400" b="1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endParaRPr lang="en-US" sz="4400" b="1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400" b="1" u="sng" smtClean="0">
                <a:latin typeface="Georgia" pitchFamily="18" charset="0"/>
              </a:rPr>
              <a:t>Swahili</a:t>
            </a:r>
            <a:r>
              <a:rPr lang="en-US" sz="4400" b="1" smtClean="0">
                <a:latin typeface="Georgia" pitchFamily="18" charset="0"/>
              </a:rPr>
              <a:t> are followers of Islam with traditional elements.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4000" b="1" u="sng" smtClean="0">
                <a:latin typeface="Georgia" pitchFamily="18" charset="0"/>
              </a:rPr>
              <a:t>Arabs 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latin typeface="Georgia" pitchFamily="18" charset="0"/>
              </a:rPr>
              <a:t>	Islam or Christian, mostly Islam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4000" b="1" u="sng" smtClean="0">
                <a:latin typeface="Georgia" pitchFamily="18" charset="0"/>
              </a:rPr>
              <a:t>Ashanti</a:t>
            </a:r>
            <a:r>
              <a:rPr lang="en-US" sz="4000" b="1" smtClean="0">
                <a:latin typeface="Georgia" pitchFamily="18" charset="0"/>
              </a:rPr>
              <a:t> – traditional religions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4000" b="1" u="sng" smtClean="0">
                <a:latin typeface="Georgia" pitchFamily="18" charset="0"/>
              </a:rPr>
              <a:t>Bantu</a:t>
            </a:r>
            <a:r>
              <a:rPr lang="en-US" sz="4000" b="1" smtClean="0">
                <a:latin typeface="Georgia" pitchFamily="18" charset="0"/>
              </a:rPr>
              <a:t> -   traditional religions, believe in power of ancestors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4000" b="1" u="sng" smtClean="0">
                <a:latin typeface="Georgia" pitchFamily="18" charset="0"/>
              </a:rPr>
              <a:t>Swahili </a:t>
            </a:r>
            <a:r>
              <a:rPr lang="en-US" sz="4000" b="1" smtClean="0">
                <a:latin typeface="Georgia" pitchFamily="18" charset="0"/>
              </a:rPr>
              <a:t>– Islam with traditional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9600" b="1" smtClean="0">
                <a:latin typeface="Georgia" pitchFamily="18" charset="0"/>
              </a:rPr>
              <a:t>Where do the people live?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8800" b="1" smtClean="0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8800" b="1" smtClean="0">
                <a:latin typeface="Georgia" pitchFamily="18" charset="0"/>
              </a:rPr>
              <a:t>Arabs are found in North Africa.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8800" b="1" smtClean="0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8800" b="1" smtClean="0">
                <a:latin typeface="Georgia" pitchFamily="18" charset="0"/>
              </a:rPr>
              <a:t>The Ashanti live in West Africa.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5135562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Georgia" pitchFamily="18" charset="0"/>
              </a:rPr>
              <a:t>What are the differences between ethnic groups and religious groups?</a:t>
            </a:r>
          </a:p>
        </p:txBody>
      </p:sp>
      <p:pic>
        <p:nvPicPr>
          <p:cNvPr id="25604" name="Picture 6" descr="MCj043498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91000"/>
            <a:ext cx="1463675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7" descr="MCj043498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197167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400" b="1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400" b="1" smtClean="0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4400" b="1" smtClean="0">
                <a:latin typeface="Georgia" pitchFamily="18" charset="0"/>
              </a:rPr>
              <a:t>Bantu live in Central Africa and migrated to the area around the Congo River.  They eventually migrated east to Kenya and south to South Africa.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dirty="0" smtClean="0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4400" b="1" dirty="0" smtClean="0">
                <a:latin typeface="Georgia" pitchFamily="18" charset="0"/>
              </a:rPr>
              <a:t>The Swahili were found in East Africa, where they </a:t>
            </a:r>
          </a:p>
          <a:p>
            <a:pPr algn="ctr" eaLnBrk="1" hangingPunct="1">
              <a:buFontTx/>
              <a:buNone/>
            </a:pPr>
            <a:r>
              <a:rPr lang="en-US" sz="4400" b="1" dirty="0" smtClean="0">
                <a:latin typeface="Georgia" pitchFamily="18" charset="0"/>
              </a:rPr>
              <a:t>merged with Arabs.  Now they are a mixed group from many backgrounds. They converted to Islam as early as 7</a:t>
            </a:r>
            <a:r>
              <a:rPr lang="en-US" sz="4400" b="1" baseline="30000" dirty="0" smtClean="0">
                <a:latin typeface="Georgia" pitchFamily="18" charset="0"/>
              </a:rPr>
              <a:t>th</a:t>
            </a:r>
            <a:r>
              <a:rPr lang="en-US" sz="4400" b="1" dirty="0" smtClean="0">
                <a:latin typeface="Georgia" pitchFamily="18" charset="0"/>
              </a:rPr>
              <a:t> century A.D.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9600" smtClean="0">
                <a:latin typeface="Georgia" pitchFamily="18" charset="0"/>
              </a:rPr>
              <a:t>Putting it all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Georgia" pitchFamily="18" charset="0"/>
              </a:rPr>
              <a:t>Where do the ethnic groups live?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b="1" smtClean="0">
                <a:latin typeface="Georgia" pitchFamily="18" charset="0"/>
              </a:rPr>
              <a:t>The majority of people in North Africa are Arabs. </a:t>
            </a:r>
          </a:p>
          <a:p>
            <a:pPr algn="ctr" eaLnBrk="1" hangingPunct="1">
              <a:buFontTx/>
              <a:buNone/>
            </a:pPr>
            <a:r>
              <a:rPr lang="en-US" sz="4000" b="1" smtClean="0">
                <a:latin typeface="Georgia" pitchFamily="18" charset="0"/>
              </a:rPr>
              <a:t>Write </a:t>
            </a:r>
            <a:r>
              <a:rPr lang="en-US" sz="4000" b="1" smtClean="0">
                <a:solidFill>
                  <a:srgbClr val="CC3300"/>
                </a:solidFill>
                <a:latin typeface="Georgia" pitchFamily="18" charset="0"/>
              </a:rPr>
              <a:t>ARAB</a:t>
            </a:r>
            <a:r>
              <a:rPr lang="en-US" sz="4000" b="1" smtClean="0">
                <a:latin typeface="Georgia" pitchFamily="18" charset="0"/>
              </a:rPr>
              <a:t> on your map in North Africa.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Georgia" pitchFamily="18" charset="0"/>
              </a:rPr>
              <a:t>What makes Arabs an ethnic group?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Arabs have common ancestry.</a:t>
            </a:r>
          </a:p>
          <a:p>
            <a:pPr algn="ctr"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  	Arabic is the official language.</a:t>
            </a:r>
          </a:p>
          <a:p>
            <a:pPr algn="ctr"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Write </a:t>
            </a:r>
            <a:r>
              <a:rPr lang="en-US" sz="4400" b="1" smtClean="0">
                <a:solidFill>
                  <a:srgbClr val="CC3300"/>
                </a:solidFill>
                <a:latin typeface="Georgia" pitchFamily="18" charset="0"/>
              </a:rPr>
              <a:t>SPEAK ARABIC</a:t>
            </a:r>
          </a:p>
          <a:p>
            <a:pPr algn="ctr"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	on your map.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Most Arabs follow the same religion – Islam.</a:t>
            </a:r>
          </a:p>
          <a:p>
            <a:pPr algn="ctr"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Write </a:t>
            </a:r>
          </a:p>
          <a:p>
            <a:pPr algn="ctr" eaLnBrk="1" hangingPunct="1">
              <a:buFontTx/>
              <a:buNone/>
            </a:pPr>
            <a:r>
              <a:rPr lang="en-US" sz="4400" b="1" smtClean="0">
                <a:solidFill>
                  <a:srgbClr val="CC3300"/>
                </a:solidFill>
                <a:latin typeface="Georgia" pitchFamily="18" charset="0"/>
              </a:rPr>
              <a:t>            = ISLAM</a:t>
            </a:r>
            <a:r>
              <a:rPr lang="en-US" sz="4400" b="1" smtClean="0">
                <a:latin typeface="Georgia" pitchFamily="18" charset="0"/>
              </a:rPr>
              <a:t> on your </a:t>
            </a:r>
          </a:p>
          <a:p>
            <a:pPr algn="ctr" eaLnBrk="1" hangingPunct="1">
              <a:buFontTx/>
              <a:buNone/>
            </a:pPr>
            <a:endParaRPr lang="en-US" sz="4400" b="1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map.</a:t>
            </a:r>
          </a:p>
        </p:txBody>
      </p:sp>
      <p:pic>
        <p:nvPicPr>
          <p:cNvPr id="49156" name="Picture 5" descr="MCj032482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1833563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400" b="1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Extended families are common.  Children and parents share a house with grandparents, aunts, uncles, and cousins, in an extended family.</a:t>
            </a:r>
          </a:p>
          <a:p>
            <a:pPr algn="ctr" eaLnBrk="1" hangingPunct="1">
              <a:buFontTx/>
              <a:buNone/>
            </a:pPr>
            <a:endParaRPr lang="en-US" sz="4400" b="1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0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latin typeface="Georgia" pitchFamily="18" charset="0"/>
              </a:rPr>
              <a:t>On your map, write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latin typeface="Georgia" pitchFamily="18" charset="0"/>
              </a:rPr>
              <a:t> </a:t>
            </a:r>
            <a:r>
              <a:rPr lang="en-US" sz="4000" b="1" smtClean="0">
                <a:solidFill>
                  <a:srgbClr val="CC3300"/>
                </a:solidFill>
                <a:latin typeface="Georgia" pitchFamily="18" charset="0"/>
              </a:rPr>
              <a:t>Extended</a:t>
            </a:r>
            <a:r>
              <a:rPr lang="en-US" sz="4000" b="1" smtClean="0">
                <a:latin typeface="Georgia" pitchFamily="18" charset="0"/>
              </a:rPr>
              <a:t> </a:t>
            </a:r>
            <a:r>
              <a:rPr lang="en-US" sz="4000" b="1" smtClean="0">
                <a:solidFill>
                  <a:srgbClr val="CC3300"/>
                </a:solidFill>
                <a:latin typeface="Georgia" pitchFamily="18" charset="0"/>
              </a:rPr>
              <a:t>Family</a:t>
            </a:r>
            <a:r>
              <a:rPr lang="en-US" sz="4000" b="1" smtClean="0">
                <a:latin typeface="Georgia" pitchFamily="18" charset="0"/>
              </a:rPr>
              <a:t> in North Africa.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latin typeface="Georgia" pitchFamily="18" charset="0"/>
              </a:rPr>
              <a:t>Families have fewer children here.  Write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solidFill>
                  <a:srgbClr val="CC3300"/>
                </a:solidFill>
                <a:latin typeface="Georgia" pitchFamily="18" charset="0"/>
              </a:rPr>
              <a:t>2-4 children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latin typeface="Georgia" pitchFamily="18" charset="0"/>
              </a:rPr>
              <a:t>on your map.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2/3 of North Africans live in urban areas.  Write</a:t>
            </a:r>
          </a:p>
          <a:p>
            <a:pPr algn="ctr" eaLnBrk="1" hangingPunct="1">
              <a:buFontTx/>
              <a:buNone/>
            </a:pPr>
            <a:r>
              <a:rPr lang="en-US" sz="4400" b="1" smtClean="0">
                <a:solidFill>
                  <a:srgbClr val="CC3300"/>
                </a:solidFill>
                <a:latin typeface="Georgia" pitchFamily="18" charset="0"/>
              </a:rPr>
              <a:t>Mainly Urban</a:t>
            </a:r>
            <a:r>
              <a:rPr lang="en-US" sz="4400" b="1" smtClean="0">
                <a:latin typeface="Georgia" pitchFamily="18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on your map.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Georgia" pitchFamily="18" charset="0"/>
              </a:rPr>
              <a:t>Sub-Saharan Africa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There are hundreds of different ethnic groups.  On your map BELOW the Sahara, write</a:t>
            </a:r>
            <a:r>
              <a:rPr lang="en-US" sz="4400" b="1" smtClean="0"/>
              <a:t> </a:t>
            </a:r>
          </a:p>
          <a:p>
            <a:pPr algn="ctr" eaLnBrk="1" hangingPunct="1">
              <a:buFontTx/>
              <a:buNone/>
            </a:pPr>
            <a:r>
              <a:rPr lang="en-US" sz="4400" b="1" smtClean="0">
                <a:solidFill>
                  <a:srgbClr val="CC3300"/>
                </a:solidFill>
                <a:latin typeface="Georgia" pitchFamily="18" charset="0"/>
              </a:rPr>
              <a:t>Many Ethnic Groups</a:t>
            </a:r>
            <a:r>
              <a:rPr lang="en-US" sz="4400" b="1" smtClean="0"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buClr>
                <a:srgbClr val="CC3300"/>
              </a:buClr>
              <a:buFont typeface="Wingdings" pitchFamily="2" charset="2"/>
              <a:buNone/>
            </a:pPr>
            <a:r>
              <a:rPr lang="en-US" sz="4400" b="1" smtClean="0">
                <a:latin typeface="Georgia" pitchFamily="18" charset="0"/>
              </a:rPr>
              <a:t>Ethnic groups share –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None/>
            </a:pPr>
            <a:r>
              <a:rPr lang="en-US" sz="4400" b="1" smtClean="0">
                <a:latin typeface="Georgia" pitchFamily="18" charset="0"/>
              </a:rPr>
              <a:t>	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4400" b="1" smtClean="0">
                <a:latin typeface="Georgia" pitchFamily="18" charset="0"/>
              </a:rPr>
              <a:t>	  language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4400" b="1" smtClean="0">
                <a:latin typeface="Georgia" pitchFamily="18" charset="0"/>
              </a:rPr>
              <a:t>     physical features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4400" b="1" smtClean="0">
                <a:latin typeface="Georgia" pitchFamily="18" charset="0"/>
              </a:rPr>
              <a:t>     customs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4400" b="1" smtClean="0">
                <a:latin typeface="Georgia" pitchFamily="18" charset="0"/>
              </a:rPr>
              <a:t>     traditions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None/>
            </a:pPr>
            <a:endParaRPr lang="en-US" sz="4400" b="1" smtClean="0">
              <a:latin typeface="Georgia" pitchFamily="18" charset="0"/>
            </a:endParaRPr>
          </a:p>
        </p:txBody>
      </p:sp>
      <p:pic>
        <p:nvPicPr>
          <p:cNvPr id="26628" name="Picture 7" descr="MCj043497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05200"/>
            <a:ext cx="3140075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943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latin typeface="Georgia" pitchFamily="18" charset="0"/>
              </a:rPr>
              <a:t>When Africa was ruled by colonial powers, European languages became the official languages of sub-Saharan countries.  Most kept European languages as official languages after independence.  Write </a:t>
            </a:r>
          </a:p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CC3300"/>
                </a:solidFill>
                <a:latin typeface="Georgia" pitchFamily="18" charset="0"/>
              </a:rPr>
              <a:t>Speak French, English, or Portuguese</a:t>
            </a:r>
            <a:r>
              <a:rPr lang="en-US" sz="3600" b="1" smtClean="0">
                <a:latin typeface="Georgia" pitchFamily="18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sz="3600" b="1" smtClean="0">
                <a:latin typeface="Georgia" pitchFamily="18" charset="0"/>
              </a:rPr>
              <a:t>on your map.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b="1" smtClean="0">
                <a:latin typeface="Georgia" pitchFamily="18" charset="0"/>
              </a:rPr>
              <a:t>Along the equator many people speak a common language – Swahili.  It is a blend of native languages, Arabic and Portuguese. Write </a:t>
            </a:r>
          </a:p>
          <a:p>
            <a:pPr algn="ctr" eaLnBrk="1" hangingPunct="1">
              <a:buFontTx/>
              <a:buNone/>
            </a:pPr>
            <a:r>
              <a:rPr lang="en-US" sz="4000" b="1" smtClean="0">
                <a:solidFill>
                  <a:srgbClr val="CC3300"/>
                </a:solidFill>
                <a:latin typeface="Georgia" pitchFamily="18" charset="0"/>
              </a:rPr>
              <a:t>Speak Swahili</a:t>
            </a:r>
            <a:r>
              <a:rPr lang="en-US" sz="4000" b="1" smtClean="0">
                <a:latin typeface="Georgia" pitchFamily="18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sz="4000" b="1" smtClean="0">
                <a:latin typeface="Georgia" pitchFamily="18" charset="0"/>
              </a:rPr>
              <a:t>next to the equator.</a:t>
            </a:r>
          </a:p>
          <a:p>
            <a:pPr algn="ctr" eaLnBrk="1" hangingPunct="1"/>
            <a:endParaRPr lang="en-US" sz="4000" b="1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b="1" smtClean="0">
                <a:latin typeface="Georgia" pitchFamily="18" charset="0"/>
              </a:rPr>
              <a:t>Each ethnic group has its own religion.  However, Arab traders introduced Islam to the area directly under the Sahara.  European missionaries and colonists also introduced Christianity.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000" b="1" smtClean="0">
                <a:latin typeface="Georgia" pitchFamily="18" charset="0"/>
              </a:rPr>
              <a:t>Under the Sahara write</a:t>
            </a:r>
          </a:p>
          <a:p>
            <a:pPr algn="ctr" eaLnBrk="1" hangingPunct="1">
              <a:buFontTx/>
              <a:buNone/>
            </a:pPr>
            <a:endParaRPr lang="en-US" sz="4000" b="1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000" b="1" smtClean="0">
                <a:solidFill>
                  <a:srgbClr val="CC3300"/>
                </a:solidFill>
                <a:latin typeface="Georgia" pitchFamily="18" charset="0"/>
              </a:rPr>
              <a:t>Local Religions</a:t>
            </a:r>
          </a:p>
          <a:p>
            <a:pPr algn="ctr" eaLnBrk="1" hangingPunct="1">
              <a:buFontTx/>
              <a:buNone/>
            </a:pPr>
            <a:endParaRPr lang="en-US" sz="4000" b="1" smtClean="0">
              <a:solidFill>
                <a:srgbClr val="CC3300"/>
              </a:solidFill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000" b="1" smtClean="0">
                <a:solidFill>
                  <a:srgbClr val="CC3300"/>
                </a:solidFill>
                <a:latin typeface="Georgia" pitchFamily="18" charset="0"/>
              </a:rPr>
              <a:t>Arab influence=</a:t>
            </a:r>
          </a:p>
          <a:p>
            <a:pPr algn="ctr" eaLnBrk="1" hangingPunct="1">
              <a:buFontTx/>
              <a:buNone/>
            </a:pPr>
            <a:endParaRPr lang="en-US" sz="4000" b="1" smtClean="0">
              <a:solidFill>
                <a:srgbClr val="CC3300"/>
              </a:solidFill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000" b="1" smtClean="0">
                <a:solidFill>
                  <a:srgbClr val="CC3300"/>
                </a:solidFill>
                <a:latin typeface="Georgia" pitchFamily="18" charset="0"/>
              </a:rPr>
              <a:t>Colonial influence = </a:t>
            </a:r>
          </a:p>
        </p:txBody>
      </p:sp>
      <p:pic>
        <p:nvPicPr>
          <p:cNvPr id="57348" name="Picture 4" descr="MCj032482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981200"/>
            <a:ext cx="1833563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9" name="Picture 6" descr="j02988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505200"/>
            <a:ext cx="1536700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Most people live in small farming villages.  </a:t>
            </a:r>
          </a:p>
          <a:p>
            <a:pPr algn="ctr"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Some areas are urban, such as Lagos, Nigeria.</a:t>
            </a:r>
          </a:p>
          <a:p>
            <a:pPr algn="ctr"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Write</a:t>
            </a:r>
          </a:p>
          <a:p>
            <a:pPr algn="ctr" eaLnBrk="1" hangingPunct="1">
              <a:buFontTx/>
              <a:buNone/>
            </a:pPr>
            <a:r>
              <a:rPr lang="en-US" sz="4400" b="1" smtClean="0">
                <a:solidFill>
                  <a:srgbClr val="CC3300"/>
                </a:solidFill>
                <a:latin typeface="Georgia" pitchFamily="18" charset="0"/>
              </a:rPr>
              <a:t>Some areas urban</a:t>
            </a:r>
          </a:p>
          <a:p>
            <a:pPr algn="ctr"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 on your map.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400" b="1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Over 2/3 of the people live and work in rural areas.</a:t>
            </a:r>
          </a:p>
          <a:p>
            <a:pPr algn="ctr"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Write</a:t>
            </a:r>
          </a:p>
          <a:p>
            <a:pPr algn="ctr" eaLnBrk="1" hangingPunct="1">
              <a:buFontTx/>
              <a:buNone/>
            </a:pPr>
            <a:r>
              <a:rPr lang="en-US" sz="4400" b="1" smtClean="0">
                <a:solidFill>
                  <a:srgbClr val="CC3300"/>
                </a:solidFill>
                <a:latin typeface="Georgia" pitchFamily="18" charset="0"/>
              </a:rPr>
              <a:t>Mainly Rural</a:t>
            </a:r>
          </a:p>
          <a:p>
            <a:pPr algn="ctr"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on your map.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latin typeface="Georgia" pitchFamily="18" charset="0"/>
              </a:rPr>
              <a:t>Many people in farming villages have large families.  In rural areas the family and village all help raise the children.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latin typeface="Georgia" pitchFamily="18" charset="0"/>
              </a:rPr>
              <a:t>Write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solidFill>
                  <a:srgbClr val="CC3300"/>
                </a:solidFill>
                <a:latin typeface="Georgia" pitchFamily="18" charset="0"/>
              </a:rPr>
              <a:t>Village family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solidFill>
                  <a:srgbClr val="CC3300"/>
                </a:solidFill>
                <a:latin typeface="Georgia" pitchFamily="18" charset="0"/>
              </a:rPr>
              <a:t>4-7 children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b="1" smtClean="0">
                <a:latin typeface="Georgia" pitchFamily="18" charset="0"/>
              </a:rPr>
              <a:t>on your map.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buClr>
                <a:srgbClr val="CC3300"/>
              </a:buClr>
              <a:buFont typeface="Wingdings" pitchFamily="2" charset="2"/>
              <a:buNone/>
            </a:pPr>
            <a:endParaRPr lang="en-US" sz="4400" smtClean="0">
              <a:latin typeface="Georgia" pitchFamily="18" charset="0"/>
            </a:endParaRPr>
          </a:p>
          <a:p>
            <a:pPr algn="ctr" eaLnBrk="1" hangingPunct="1">
              <a:buClr>
                <a:srgbClr val="CC3300"/>
              </a:buClr>
              <a:buFont typeface="Wingdings" pitchFamily="2" charset="2"/>
              <a:buNone/>
            </a:pPr>
            <a:r>
              <a:rPr lang="en-US" sz="4400" b="1" smtClean="0">
                <a:latin typeface="Georgia" pitchFamily="18" charset="0"/>
              </a:rPr>
              <a:t>Religious groups share common </a:t>
            </a:r>
          </a:p>
          <a:p>
            <a:pPr algn="ctr" eaLnBrk="1" hangingPunct="1">
              <a:buClr>
                <a:srgbClr val="CC3300"/>
              </a:buClr>
              <a:buFont typeface="Wingdings" pitchFamily="2" charset="2"/>
              <a:buNone/>
            </a:pPr>
            <a:r>
              <a:rPr lang="en-US" sz="4400" b="1" smtClean="0">
                <a:latin typeface="Georgia" pitchFamily="18" charset="0"/>
              </a:rPr>
              <a:t>belief systems</a:t>
            </a:r>
          </a:p>
          <a:p>
            <a:pPr algn="ctr" eaLnBrk="1" hangingPunct="1">
              <a:buClr>
                <a:srgbClr val="CC3300"/>
              </a:buClr>
              <a:buFont typeface="Wingdings" pitchFamily="2" charset="2"/>
              <a:buNone/>
            </a:pPr>
            <a:r>
              <a:rPr lang="en-US" sz="4400" b="1" smtClean="0">
                <a:latin typeface="Georgia" pitchFamily="18" charset="0"/>
              </a:rPr>
              <a:t>BUT</a:t>
            </a:r>
          </a:p>
          <a:p>
            <a:pPr algn="ctr" eaLnBrk="1" hangingPunct="1">
              <a:buClr>
                <a:srgbClr val="CC3300"/>
              </a:buClr>
              <a:buFont typeface="Wingdings" pitchFamily="2" charset="2"/>
              <a:buNone/>
            </a:pPr>
            <a:r>
              <a:rPr lang="en-US" sz="4400" b="1" smtClean="0">
                <a:latin typeface="Georgia" pitchFamily="18" charset="0"/>
              </a:rPr>
              <a:t>are not necessarily a single</a:t>
            </a:r>
          </a:p>
          <a:p>
            <a:pPr algn="ctr" eaLnBrk="1" hangingPunct="1">
              <a:buClr>
                <a:srgbClr val="CC3300"/>
              </a:buClr>
              <a:buFont typeface="Wingdings" pitchFamily="2" charset="2"/>
              <a:buNone/>
            </a:pPr>
            <a:r>
              <a:rPr lang="en-US" sz="4400" b="1" smtClean="0">
                <a:latin typeface="Georgia" pitchFamily="18" charset="0"/>
              </a:rPr>
              <a:t>ethnic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Georgia" pitchFamily="18" charset="0"/>
              </a:rPr>
              <a:t>For example: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4400" b="1" smtClean="0">
                <a:latin typeface="Georgia" pitchFamily="18" charset="0"/>
              </a:rPr>
              <a:t>Arabs may be Muslims or Christians.</a:t>
            </a:r>
          </a:p>
          <a:p>
            <a:pPr eaLnBrk="1" hangingPunct="1">
              <a:buFontTx/>
              <a:buNone/>
            </a:pPr>
            <a:endParaRPr lang="en-US" sz="4400" b="1" smtClean="0">
              <a:latin typeface="Georgia" pitchFamily="18" charset="0"/>
            </a:endParaRPr>
          </a:p>
        </p:txBody>
      </p:sp>
      <p:pic>
        <p:nvPicPr>
          <p:cNvPr id="28676" name="Picture 4" descr="MCj043500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76600"/>
            <a:ext cx="174625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7" descr="MCj043603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76600"/>
            <a:ext cx="173355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latin typeface="Georgia" pitchFamily="18" charset="0"/>
              </a:rPr>
              <a:t>Which concept relates to religion rather than ethnicity?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Georgia" pitchFamily="18" charset="0"/>
              </a:rPr>
              <a:t>	A.  Kimba is Ashanti.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Georgia" pitchFamily="18" charset="0"/>
              </a:rPr>
              <a:t>	B.  Mustafa follows the Quran.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Georgia" pitchFamily="18" charset="0"/>
              </a:rPr>
              <a:t>	C.  Kemal is a nomadic herder.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Georgia" pitchFamily="18" charset="0"/>
              </a:rPr>
              <a:t>   D.  Jambo speaks Swahili.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latin typeface="Georgia" pitchFamily="18" charset="0"/>
              </a:rPr>
              <a:t>Shara is Arab.  Why can’t it be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Georgia" pitchFamily="18" charset="0"/>
              </a:rPr>
              <a:t>assumed that Shara is Muslim?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Georgia" pitchFamily="18" charset="0"/>
              </a:rPr>
              <a:t>	A.  All Arabs are not Muslim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Georgia" pitchFamily="18" charset="0"/>
              </a:rPr>
              <a:t>   B.  All Arabs are Christian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Georgia" pitchFamily="18" charset="0"/>
              </a:rPr>
              <a:t>   C.  Muslims are not Arab</a:t>
            </a:r>
          </a:p>
          <a:p>
            <a:pPr eaLnBrk="1" hangingPunct="1">
              <a:buFontTx/>
              <a:buNone/>
            </a:pPr>
            <a:r>
              <a:rPr lang="en-US" b="1" smtClean="0">
                <a:latin typeface="Georgia" pitchFamily="18" charset="0"/>
              </a:rPr>
              <a:t>   D.  Christians are not Arab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smtClean="0">
                <a:solidFill>
                  <a:srgbClr val="CC3300"/>
                </a:solidFill>
                <a:latin typeface="Georgia" pitchFamily="18" charset="0"/>
              </a:rPr>
              <a:t>*</a:t>
            </a:r>
            <a:r>
              <a:rPr lang="en-US" sz="4400" b="1" smtClean="0">
                <a:latin typeface="Georgia" pitchFamily="18" charset="0"/>
              </a:rPr>
              <a:t>The main ethnic groups found in Africa are: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4400" b="1" smtClean="0">
                <a:latin typeface="Georgia" pitchFamily="18" charset="0"/>
              </a:rPr>
              <a:t>	  Arabs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4400" b="1" smtClean="0">
                <a:latin typeface="Georgia" pitchFamily="18" charset="0"/>
              </a:rPr>
              <a:t>     Ashanti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4400" b="1" smtClean="0">
                <a:latin typeface="Georgia" pitchFamily="18" charset="0"/>
              </a:rPr>
              <a:t>     Bantu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4400" b="1" smtClean="0">
                <a:latin typeface="Georgia" pitchFamily="18" charset="0"/>
              </a:rPr>
              <a:t>     Swahili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81000"/>
            <a:ext cx="8077200" cy="57451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5400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endParaRPr lang="en-US" sz="5400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5400" b="1" smtClean="0">
                <a:latin typeface="Georgia" pitchFamily="18" charset="0"/>
              </a:rPr>
              <a:t>What religion do the different</a:t>
            </a:r>
            <a:r>
              <a:rPr lang="en-US" sz="5400" smtClean="0">
                <a:latin typeface="Georgia" pitchFamily="18" charset="0"/>
              </a:rPr>
              <a:t> </a:t>
            </a:r>
            <a:r>
              <a:rPr lang="en-US" sz="5400" b="1" smtClean="0">
                <a:latin typeface="Georgia" pitchFamily="18" charset="0"/>
              </a:rPr>
              <a:t>ethnic groups belong to?</a:t>
            </a:r>
          </a:p>
        </p:txBody>
      </p:sp>
      <p:pic>
        <p:nvPicPr>
          <p:cNvPr id="32772" name="Picture 7" descr="MCj04124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905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8" descr="MCj0432271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030788"/>
            <a:ext cx="1827213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9" descr="MCj0432277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827213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11" descr="MCj0412550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00600"/>
            <a:ext cx="221615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7200C4137C7F488A03F7F4C393C69C" ma:contentTypeVersion="4" ma:contentTypeDescription="Create a new document." ma:contentTypeScope="" ma:versionID="91092a2084f4f64d938159cfa0403d4c">
  <xsd:schema xmlns:xsd="http://www.w3.org/2001/XMLSchema" xmlns:xs="http://www.w3.org/2001/XMLSchema" xmlns:p="http://schemas.microsoft.com/office/2006/metadata/properties" xmlns:ns2="f2d99d9e-4c67-41ea-ae20-43a7d969a0e9" xmlns:ns3="dc982109-1560-4ec2-a8e3-1f18f1f4ebfd" targetNamespace="http://schemas.microsoft.com/office/2006/metadata/properties" ma:root="true" ma:fieldsID="96957fc2f6b6471e56f5f4445fa02770" ns2:_="" ns3:_="">
    <xsd:import namespace="f2d99d9e-4c67-41ea-ae20-43a7d969a0e9"/>
    <xsd:import namespace="dc982109-1560-4ec2-a8e3-1f18f1f4eb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9d9e-4c67-41ea-ae20-43a7d969a0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82109-1560-4ec2-a8e3-1f18f1f4eb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721673-69DA-4049-8710-4B3A8EDA55EC}"/>
</file>

<file path=customXml/itemProps2.xml><?xml version="1.0" encoding="utf-8"?>
<ds:datastoreItem xmlns:ds="http://schemas.openxmlformats.org/officeDocument/2006/customXml" ds:itemID="{94079A58-4680-48EB-9A1F-D5A1806CA2BC}"/>
</file>

<file path=customXml/itemProps3.xml><?xml version="1.0" encoding="utf-8"?>
<ds:datastoreItem xmlns:ds="http://schemas.openxmlformats.org/officeDocument/2006/customXml" ds:itemID="{4FCC0B9B-DD51-4A78-B827-1B8EA81228DB}"/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672</Words>
  <Application>Microsoft Office PowerPoint</Application>
  <PresentationFormat>On-screen Show (4:3)</PresentationFormat>
  <Paragraphs>168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Default Design</vt:lpstr>
      <vt:lpstr>iRespondQuestionMaster</vt:lpstr>
      <vt:lpstr>iRespondGraphMaster</vt:lpstr>
      <vt:lpstr>`</vt:lpstr>
      <vt:lpstr>What are the differences between ethnic groups and religious groups?</vt:lpstr>
      <vt:lpstr>PowerPoint Presentation</vt:lpstr>
      <vt:lpstr>PowerPoint Presentation</vt:lpstr>
      <vt:lpstr>For example: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do the ethnic groups live?</vt:lpstr>
      <vt:lpstr>What makes Arabs an ethnic group?</vt:lpstr>
      <vt:lpstr>PowerPoint Presentation</vt:lpstr>
      <vt:lpstr>PowerPoint Presentation</vt:lpstr>
      <vt:lpstr>PowerPoint Presentation</vt:lpstr>
      <vt:lpstr>PowerPoint Presentation</vt:lpstr>
      <vt:lpstr>Sub-Saharan Africa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Ethnic and Religious Groups</dc:title>
  <dc:creator>Karen Perry</dc:creator>
  <cp:lastModifiedBy>Patrice McBean</cp:lastModifiedBy>
  <cp:revision>12</cp:revision>
  <dcterms:created xsi:type="dcterms:W3CDTF">2008-12-08T02:29:26Z</dcterms:created>
  <dcterms:modified xsi:type="dcterms:W3CDTF">2014-10-10T21:10:15Z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ContentTypeId">
    <vt:lpwstr>0x0101009E7200C4137C7F488A03F7F4C393C69C</vt:lpwstr>
  </property>
</Properties>
</file>