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42"/>
  </p:notesMasterIdLst>
  <p:handoutMasterIdLst>
    <p:handoutMasterId r:id="rId43"/>
  </p:handoutMasterIdLst>
  <p:sldIdLst>
    <p:sldId id="256" r:id="rId6"/>
    <p:sldId id="257" r:id="rId7"/>
    <p:sldId id="258" r:id="rId8"/>
    <p:sldId id="259" r:id="rId9"/>
    <p:sldId id="260" r:id="rId10"/>
    <p:sldId id="303" r:id="rId11"/>
    <p:sldId id="261" r:id="rId12"/>
    <p:sldId id="262" r:id="rId13"/>
    <p:sldId id="263" r:id="rId14"/>
    <p:sldId id="266" r:id="rId15"/>
    <p:sldId id="267" r:id="rId16"/>
    <p:sldId id="264" r:id="rId17"/>
    <p:sldId id="265" r:id="rId18"/>
    <p:sldId id="268" r:id="rId19"/>
    <p:sldId id="269" r:id="rId20"/>
    <p:sldId id="270" r:id="rId21"/>
    <p:sldId id="297" r:id="rId22"/>
    <p:sldId id="299" r:id="rId23"/>
    <p:sldId id="298" r:id="rId24"/>
    <p:sldId id="300" r:id="rId25"/>
    <p:sldId id="301" r:id="rId26"/>
    <p:sldId id="275" r:id="rId27"/>
    <p:sldId id="271" r:id="rId28"/>
    <p:sldId id="272" r:id="rId29"/>
    <p:sldId id="274" r:id="rId30"/>
    <p:sldId id="276" r:id="rId31"/>
    <p:sldId id="278" r:id="rId32"/>
    <p:sldId id="277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E4E269-E761-4915-A75F-DFB4866089B1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956754-ECDE-4B1E-A85E-3DC7CA11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F2FDF1-C76F-4823-9B97-6C351B9A913D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770040-8E35-45D0-A114-E088656A9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6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DBCBD-400E-417B-B83B-D0AEFD633757}" type="slidenum">
              <a:rPr lang="en-US" smtClean="0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749693-E061-4E9B-ACD9-9C109A7FC8D4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EBB7AE-1C83-4A96-A6F3-D6C27EA5CCE4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D749C-0E23-4516-B019-F78ECCEF02AA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C1DD7-63C0-4DE1-83D1-56084574A377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D350A1-7A4F-409B-93F4-3A3DD9C55BC2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A0CDC-48BA-4220-BB6F-F09D4BD66D86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34B65-71E1-48EE-94F3-FB10A8753C2B}" type="slidenum">
              <a:rPr lang="en-US" smtClean="0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D3DE3-AF00-400D-B442-B697F14067DE}" type="slidenum">
              <a:rPr lang="en-US" smtClean="0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034E9D-454F-49F5-8BA0-34CC4EB1FB7C}" type="slidenum">
              <a:rPr lang="en-US" smtClean="0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82C34C-5172-4D77-ABBC-7F0435A8170E}" type="slidenum">
              <a:rPr lang="en-US" smtClean="0"/>
              <a:pPr eaLnBrk="1" hangingPunct="1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ACACB9-7E54-4B2E-97DF-A9BA05822957}" type="slidenum">
              <a:rPr lang="en-US" smtClean="0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57F52A-73A0-442E-A956-CC050C87ABD1}" type="slidenum">
              <a:rPr lang="en-US" smtClean="0"/>
              <a:pPr eaLnBrk="1" hangingPunct="1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E47A6C-0F14-42C0-9CF1-2F4FFDBC843B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DC4B2D-924A-457A-94B1-C3A2CA3AF154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229E3-4163-41B9-B8A7-E3E27F707E7B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EFF378-DC4B-4A49-9208-7EC84AD044AE}" type="slidenum">
              <a:rPr lang="en-US" smtClean="0"/>
              <a:pPr eaLnBrk="1" hangingPunct="1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CAD898-9030-4660-B075-4F819F596F88}" type="slidenum">
              <a:rPr lang="en-US" smtClean="0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9B891-37F3-42AE-9C0C-07A80796DCE4}" type="slidenum">
              <a:rPr lang="en-US" smtClean="0"/>
              <a:pPr eaLnBrk="1" hangingPunct="1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0AFD81-3C92-48FF-B812-A3A1AFFB4988}" type="slidenum">
              <a:rPr lang="en-US" smtClean="0"/>
              <a:pPr eaLnBrk="1" hangingPunct="1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E94679-784D-48BF-ADA5-5CDD434D329A}" type="slidenum">
              <a:rPr lang="en-US" smtClean="0"/>
              <a:pPr eaLnBrk="1" hangingPunct="1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6DFD0-C050-44AF-B447-9BE85A427F0A}" type="slidenum">
              <a:rPr lang="en-US" smtClean="0"/>
              <a:pPr eaLnBrk="1" hangingPunct="1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A330DF-A6ED-42E3-A868-D04709A03A9F}" type="slidenum">
              <a:rPr lang="en-US" smtClean="0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AD1038-2D3B-4CB3-A690-75C320FAAD4C}" type="slidenum">
              <a:rPr lang="en-US" smtClean="0"/>
              <a:pPr eaLnBrk="1" hangingPunct="1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6A9AF9-157D-4C98-8816-043D0B1FB4B0}" type="slidenum">
              <a:rPr lang="en-US" smtClean="0"/>
              <a:pPr eaLnBrk="1" hangingPunct="1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AC4D9-5614-4982-AAF5-CDB7219233BA}" type="slidenum">
              <a:rPr lang="en-US" smtClean="0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40BC64-73BD-42F1-B857-5D7992E15ED6}" type="slidenum">
              <a:rPr lang="en-US" smtClean="0"/>
              <a:pPr eaLnBrk="1" hangingPunct="1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B44FED-9C6A-441E-8F98-21662A6DA5AA}" type="slidenum">
              <a:rPr lang="en-US" smtClean="0"/>
              <a:pPr eaLnBrk="1" hangingPunct="1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902E27-8FF6-4021-9411-3A14D1E4DE59}" type="slidenum">
              <a:rPr lang="en-US" smtClean="0"/>
              <a:pPr eaLnBrk="1" hangingPunct="1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57F185-5700-48C2-A392-B13AAE6BD5BA}" type="slidenum">
              <a:rPr lang="en-US" smtClean="0"/>
              <a:pPr eaLnBrk="1" hangingPunct="1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A890B2-444C-4636-8370-A3E9EDDAFF0E}" type="slidenum">
              <a:rPr lang="en-US" smtClean="0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DB0BFB-8D05-4C67-81E8-CAAA5C52E53D}" type="slidenum">
              <a:rPr lang="en-US" smtClean="0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901071-73C6-4A18-81DD-56B27785E332}" type="slidenum">
              <a:rPr lang="en-US" smtClean="0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648C24-D6E6-4890-8420-D6B226B64316}" type="slidenum">
              <a:rPr lang="en-US" smtClean="0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786EDF-2267-4172-9C55-6A71734CD2D8}" type="slidenum">
              <a:rPr lang="en-US" smtClean="0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23AE8-5AEA-46B8-8A26-63F45E3378D5}" type="slidenum">
              <a:rPr lang="en-US" smtClean="0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6F8A-D973-4112-906D-659C5DF99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3783-EBED-4A41-B69B-F2E6CB05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48F9-E8B7-494F-B3D6-D3CC5121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0A70-3341-4882-9C23-5FCD60CD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B176-1E6F-46FB-9EA3-2F9AB541A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4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ED43-E9FD-4263-B139-5F877246B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14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B0ED-BC4B-4394-AEFA-01EE4942B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66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32C0-8271-4DD7-A9EF-72417F5C1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4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541E8-24ED-4873-BA51-D7743120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6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250AE-B2E0-41BD-AB3B-47F3F67F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4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1512-BD81-401A-B115-3A4CCA7D7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E1A1-DE69-4DB7-8FC3-0C4A007A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4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38DD-90E7-4D8E-8A01-99A63E4A9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4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DDB19-849E-4D2A-9B22-1A0204C91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4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E5B6-C5BA-4B0E-A9A4-6CC7DF66D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8877F-3D77-4C91-877B-8FDD0FC6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EAD1-8582-4855-B3A4-492F71742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09CE-A65E-49EE-85D7-27E61F9F1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9F86-83A9-4E6B-B9BA-5DF55351C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9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F9024-2A8B-4BFF-AC84-0231AC87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9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04E8-54FF-4449-86F4-916ADAF9B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23C581-DDC8-480C-BA3F-AA4106F24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pitchFamily="18" charset="0"/>
              </a:rPr>
              <a:t>`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pPr eaLnBrk="1" hangingPunct="1"/>
            <a:endParaRPr lang="en-US" sz="4400">
              <a:latin typeface="Georgia" pitchFamily="18" charset="0"/>
            </a:endParaRPr>
          </a:p>
        </p:txBody>
      </p:sp>
      <p:pic>
        <p:nvPicPr>
          <p:cNvPr id="24580" name="Picture 4" descr="MCj0407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09800" y="1524000"/>
            <a:ext cx="5638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>
                <a:latin typeface="Georgia" pitchFamily="18" charset="0"/>
              </a:rPr>
              <a:t>  Ethnic Groups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and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  Religious Groups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 in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Africa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dirty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dirty="0">
                <a:latin typeface="Georgia" pitchFamily="18" charset="0"/>
              </a:rPr>
              <a:t>Many religions are found throughout Africa. </a:t>
            </a:r>
          </a:p>
          <a:p>
            <a:pPr algn="ctr" eaLnBrk="1" hangingPunct="1">
              <a:buFontTx/>
              <a:buNone/>
            </a:pPr>
            <a:r>
              <a:rPr lang="en-US" sz="4400" b="1" dirty="0">
                <a:latin typeface="Georgia" pitchFamily="18" charset="0"/>
              </a:rPr>
              <a:t>There are Muslims, Christians, and followers</a:t>
            </a:r>
          </a:p>
          <a:p>
            <a:pPr algn="ctr" eaLnBrk="1" hangingPunct="1">
              <a:buFontTx/>
              <a:buNone/>
            </a:pPr>
            <a:r>
              <a:rPr lang="en-US" sz="4400" b="1" dirty="0">
                <a:latin typeface="Georgia" pitchFamily="18" charset="0"/>
              </a:rPr>
              <a:t>of traditional religions.</a:t>
            </a:r>
          </a:p>
          <a:p>
            <a:pPr eaLnBrk="1" hangingPunct="1">
              <a:buFontTx/>
              <a:buNone/>
            </a:pPr>
            <a:endParaRPr lang="en-US" sz="4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3600" b="1">
                <a:latin typeface="Georgia" pitchFamily="18" charset="0"/>
              </a:rPr>
              <a:t>A traditional religion follows a 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mixture of spiritual and 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supernatural powers.  In some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cases these traditional beliefs are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 combined with Christianity.</a:t>
            </a:r>
          </a:p>
          <a:p>
            <a:pPr eaLnBrk="1" hangingPunct="1"/>
            <a:endParaRPr lang="en-US" sz="3600" b="1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b="1" u="sng">
                <a:latin typeface="Georgia" pitchFamily="18" charset="0"/>
              </a:rPr>
              <a:t>Arabs</a:t>
            </a:r>
            <a:r>
              <a:rPr lang="en-US" sz="4800" b="1">
                <a:latin typeface="Georgia" pitchFamily="18" charset="0"/>
              </a:rPr>
              <a:t> may be Muslims or</a:t>
            </a:r>
          </a:p>
          <a:p>
            <a:pPr algn="ctr" eaLnBrk="1" hangingPunct="1">
              <a:buFontTx/>
              <a:buNone/>
            </a:pPr>
            <a:r>
              <a:rPr lang="en-US" sz="4800" b="1">
                <a:latin typeface="Georgia" pitchFamily="18" charset="0"/>
              </a:rPr>
              <a:t>Christians.  However in </a:t>
            </a:r>
          </a:p>
          <a:p>
            <a:pPr algn="ctr" eaLnBrk="1" hangingPunct="1">
              <a:buFontTx/>
              <a:buNone/>
            </a:pPr>
            <a:r>
              <a:rPr lang="en-US" sz="4800" b="1">
                <a:latin typeface="Georgia" pitchFamily="18" charset="0"/>
              </a:rPr>
              <a:t>Africa, Islam </a:t>
            </a:r>
          </a:p>
          <a:p>
            <a:pPr algn="ctr" eaLnBrk="1" hangingPunct="1">
              <a:buFontTx/>
              <a:buNone/>
            </a:pPr>
            <a:r>
              <a:rPr lang="en-US" sz="4800" b="1">
                <a:latin typeface="Georgia" pitchFamily="18" charset="0"/>
              </a:rPr>
              <a:t>is predominate.</a:t>
            </a:r>
          </a:p>
          <a:p>
            <a:pPr algn="ctr" eaLnBrk="1" hangingPunct="1"/>
            <a:endParaRPr lang="en-U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b="1" u="sng">
                <a:latin typeface="Georgia" pitchFamily="18" charset="0"/>
              </a:rPr>
              <a:t>Ashanti </a:t>
            </a:r>
            <a:r>
              <a:rPr lang="en-US" sz="3600" b="1">
                <a:latin typeface="Georgia" pitchFamily="18" charset="0"/>
              </a:rPr>
              <a:t>follow traditional religions.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They believe that plants, animals, and trees have souls.  They also believe in fairies, witches, and forest monsters.  </a:t>
            </a:r>
          </a:p>
          <a:p>
            <a:pPr algn="ctr" eaLnBrk="1" hangingPunct="1">
              <a:buFontTx/>
              <a:buNone/>
            </a:pPr>
            <a:endParaRPr lang="en-US" sz="4800" b="1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dirty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4400" dirty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u="sng" dirty="0">
                <a:latin typeface="Georgia" pitchFamily="18" charset="0"/>
              </a:rPr>
              <a:t>Bantu</a:t>
            </a:r>
            <a:r>
              <a:rPr lang="en-US" sz="4400" b="1" dirty="0">
                <a:latin typeface="Georgia" pitchFamily="18" charset="0"/>
              </a:rPr>
              <a:t> follow a traditional religion.  They believe in the power of their ancestors.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u="sng">
                <a:latin typeface="Georgia" pitchFamily="18" charset="0"/>
              </a:rPr>
              <a:t>Swahili</a:t>
            </a:r>
            <a:r>
              <a:rPr lang="en-US" sz="4400" b="1">
                <a:latin typeface="Georgia" pitchFamily="18" charset="0"/>
              </a:rPr>
              <a:t> are followers of Islam with traditional elements.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>
                <a:latin typeface="Georgia" pitchFamily="18" charset="0"/>
              </a:rPr>
              <a:t>Arabs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	Islam or Christian, mostly Islam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>
                <a:latin typeface="Georgia" pitchFamily="18" charset="0"/>
              </a:rPr>
              <a:t>Ashanti</a:t>
            </a:r>
            <a:r>
              <a:rPr lang="en-US" sz="4000" b="1">
                <a:latin typeface="Georgia" pitchFamily="18" charset="0"/>
              </a:rPr>
              <a:t> – traditional religions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>
                <a:latin typeface="Georgia" pitchFamily="18" charset="0"/>
              </a:rPr>
              <a:t>Bantu</a:t>
            </a:r>
            <a:r>
              <a:rPr lang="en-US" sz="4000" b="1">
                <a:latin typeface="Georgia" pitchFamily="18" charset="0"/>
              </a:rPr>
              <a:t> -   traditional religions, believe in power of ancestors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>
                <a:latin typeface="Georgia" pitchFamily="18" charset="0"/>
              </a:rPr>
              <a:t>Swahili </a:t>
            </a:r>
            <a:r>
              <a:rPr lang="en-US" sz="4000" b="1">
                <a:latin typeface="Georgia" pitchFamily="18" charset="0"/>
              </a:rPr>
              <a:t>– Islam with traditional elements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9600" b="1">
                <a:latin typeface="Georgia" pitchFamily="18" charset="0"/>
              </a:rPr>
              <a:t>Where do the people live?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8800" b="1">
                <a:latin typeface="Georgia" pitchFamily="18" charset="0"/>
              </a:rPr>
              <a:t>Arabs are found in North Africa.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8800" b="1">
                <a:latin typeface="Georgia" pitchFamily="18" charset="0"/>
              </a:rPr>
              <a:t>The Ashanti live in West Africa.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5135562"/>
          </a:xfrm>
        </p:spPr>
        <p:txBody>
          <a:bodyPr/>
          <a:lstStyle/>
          <a:p>
            <a:pPr eaLnBrk="1" hangingPunct="1"/>
            <a:r>
              <a:rPr lang="en-US" b="1">
                <a:latin typeface="Georgia" pitchFamily="18" charset="0"/>
              </a:rPr>
              <a:t>What are the differences between ethnic groups and religious groups?</a:t>
            </a:r>
          </a:p>
        </p:txBody>
      </p:sp>
      <p:pic>
        <p:nvPicPr>
          <p:cNvPr id="25604" name="Picture 6" descr="MCj043498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46367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 descr="MCj043498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9716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>
                <a:latin typeface="Georgia" pitchFamily="18" charset="0"/>
              </a:rPr>
              <a:t>Bantu live in Central Africa and migrated to the area around the Congo River.  They eventually migrated east to Kenya and south to South Africa.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 dirty="0">
                <a:latin typeface="Georgia" pitchFamily="18" charset="0"/>
              </a:rPr>
              <a:t>The Swahili were found in East Africa, where they </a:t>
            </a:r>
          </a:p>
          <a:p>
            <a:pPr algn="ctr" eaLnBrk="1" hangingPunct="1">
              <a:buFontTx/>
              <a:buNone/>
            </a:pPr>
            <a:r>
              <a:rPr lang="en-US" sz="4400" b="1" dirty="0">
                <a:latin typeface="Georgia" pitchFamily="18" charset="0"/>
              </a:rPr>
              <a:t>merged with Arabs.  Now they are a mixed group from many backgrounds. They converted to Islam as early as 7</a:t>
            </a:r>
            <a:r>
              <a:rPr lang="en-US" sz="4400" b="1" baseline="30000" dirty="0">
                <a:latin typeface="Georgia" pitchFamily="18" charset="0"/>
              </a:rPr>
              <a:t>th</a:t>
            </a:r>
            <a:r>
              <a:rPr lang="en-US" sz="4400" b="1" dirty="0">
                <a:latin typeface="Georgia" pitchFamily="18" charset="0"/>
              </a:rPr>
              <a:t> century A.D.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9600">
                <a:latin typeface="Georgia" pitchFamily="18" charset="0"/>
              </a:rPr>
              <a:t>Putting it all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pPr eaLnBrk="1" hangingPunct="1"/>
            <a:r>
              <a:rPr lang="en-US" sz="4000" b="1">
                <a:latin typeface="Georgia" pitchFamily="18" charset="0"/>
              </a:rPr>
              <a:t>Where do the ethnic groups live?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The majority of people in North Africa are Arabs. </a:t>
            </a:r>
          </a:p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Write </a:t>
            </a: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ARAB</a:t>
            </a:r>
            <a:r>
              <a:rPr lang="en-US" sz="4000" b="1">
                <a:latin typeface="Georgia" pitchFamily="18" charset="0"/>
              </a:rPr>
              <a:t> on your map in North Africa.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latin typeface="Georgia" pitchFamily="18" charset="0"/>
              </a:rPr>
              <a:t>What makes Arabs an ethnic group?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Arabs have common ancestry.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  	Arabic is the official language.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Write </a:t>
            </a: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SPEAK ARABIC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	on your map.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Most Arabs follow the same religion – Islam.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Write 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            = ISLAM</a:t>
            </a:r>
            <a:r>
              <a:rPr lang="en-US" sz="4400" b="1">
                <a:latin typeface="Georgia" pitchFamily="18" charset="0"/>
              </a:rPr>
              <a:t> on your </a:t>
            </a:r>
          </a:p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map.</a:t>
            </a:r>
          </a:p>
        </p:txBody>
      </p:sp>
      <p:pic>
        <p:nvPicPr>
          <p:cNvPr id="49156" name="Picture 5" descr="MCj03248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183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Extended families are common.  Children and parents share a house with grandparents, aunts, uncles, and cousins, in an extended family.</a:t>
            </a:r>
          </a:p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On your map, 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 </a:t>
            </a: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Extended</a:t>
            </a:r>
            <a:r>
              <a:rPr lang="en-US" sz="4000" b="1">
                <a:latin typeface="Georgia" pitchFamily="18" charset="0"/>
              </a:rPr>
              <a:t> </a:t>
            </a: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Family</a:t>
            </a:r>
            <a:r>
              <a:rPr lang="en-US" sz="4000" b="1">
                <a:latin typeface="Georgia" pitchFamily="18" charset="0"/>
              </a:rPr>
              <a:t> in North Africa.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Families have fewer children here.  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2-4 children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on your map.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2/3 of North Africans live in urban areas.  Write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Mainly Urban</a:t>
            </a:r>
            <a:r>
              <a:rPr lang="en-US" sz="4400" b="1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eorgia" pitchFamily="18" charset="0"/>
              </a:rPr>
              <a:t>Sub-Saharan Africa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There are hundreds of different ethnic groups.  On your map BELOW the Sahara, write</a:t>
            </a:r>
            <a:r>
              <a:rPr lang="en-US" sz="4400" b="1"/>
              <a:t> 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Many Ethnic Groups</a:t>
            </a:r>
            <a:r>
              <a:rPr lang="en-US" sz="4400" b="1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Ethnic groups share –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	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	  language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physical features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customs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traditions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4400" b="1">
              <a:latin typeface="Georgia" pitchFamily="18" charset="0"/>
            </a:endParaRPr>
          </a:p>
        </p:txBody>
      </p:sp>
      <p:pic>
        <p:nvPicPr>
          <p:cNvPr id="26628" name="Picture 7" descr="MCj043497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14007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94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When Africa was ruled by colonial powers, European languages became the official languages of sub-Saharan countries.  Most kept European languages as official languages after independence.  Write 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solidFill>
                  <a:srgbClr val="CC3300"/>
                </a:solidFill>
                <a:latin typeface="Georgia" pitchFamily="18" charset="0"/>
              </a:rPr>
              <a:t>Speak French, English, or Portuguese</a:t>
            </a:r>
            <a:r>
              <a:rPr lang="en-US" sz="3600" b="1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3600" b="1">
                <a:latin typeface="Georgia" pitchFamily="18" charset="0"/>
              </a:rPr>
              <a:t>on your map.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Along the equator many people speak a common language – Swahili.  It is a blend of native languages, Arabic and Portuguese. Write </a:t>
            </a:r>
          </a:p>
          <a:p>
            <a:pPr algn="ctr" eaLnBrk="1" hangingPunct="1"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Speak Swahili</a:t>
            </a:r>
            <a:r>
              <a:rPr lang="en-US" sz="4000" b="1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next to the equator.</a:t>
            </a:r>
          </a:p>
          <a:p>
            <a:pPr algn="ctr" eaLnBrk="1" hangingPunct="1"/>
            <a:endParaRPr lang="en-US" sz="4000" b="1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Each ethnic group has its own religion.  However, Arab traders introduced Islam to the area directly under the Sahara.  European missionaries and colonists also introduced Christianity.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>
                <a:latin typeface="Georgia" pitchFamily="18" charset="0"/>
              </a:rPr>
              <a:t>Under the Sahara write</a:t>
            </a:r>
          </a:p>
          <a:p>
            <a:pPr algn="ctr" eaLnBrk="1" hangingPunct="1">
              <a:buFontTx/>
              <a:buNone/>
            </a:pPr>
            <a:endParaRPr lang="en-US" sz="40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Local Religions</a:t>
            </a:r>
          </a:p>
          <a:p>
            <a:pPr algn="ctr" eaLnBrk="1" hangingPunct="1">
              <a:buFontTx/>
              <a:buNone/>
            </a:pPr>
            <a:endParaRPr lang="en-US" sz="4000" b="1">
              <a:solidFill>
                <a:srgbClr val="CC3300"/>
              </a:solidFill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Arab influence=</a:t>
            </a:r>
          </a:p>
          <a:p>
            <a:pPr algn="ctr" eaLnBrk="1" hangingPunct="1">
              <a:buFontTx/>
              <a:buNone/>
            </a:pPr>
            <a:endParaRPr lang="en-US" sz="4000" b="1">
              <a:solidFill>
                <a:srgbClr val="CC3300"/>
              </a:solidFill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Colonial influence = </a:t>
            </a:r>
          </a:p>
        </p:txBody>
      </p:sp>
      <p:pic>
        <p:nvPicPr>
          <p:cNvPr id="57348" name="Picture 4" descr="MCj03248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83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6" descr="j02988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15367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Most people live in small farming villages.  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Some areas are urban, such as Lagos, Nigeria.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Write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Some areas urban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 on your map.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Over 2/3 of the people live and work in rural areas.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Write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Mainly Rural</a:t>
            </a:r>
          </a:p>
          <a:p>
            <a:pPr algn="ctr"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Many people in farming villages have large families.  In rural areas the family and village all help raise the children.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Village family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CC3300"/>
                </a:solidFill>
                <a:latin typeface="Georgia" pitchFamily="18" charset="0"/>
              </a:rPr>
              <a:t>4-7 children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4400">
              <a:latin typeface="Georgia" pitchFamily="18" charset="0"/>
            </a:endParaRP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Religious groups share common 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belief systems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BUT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are not necessarily a single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>
                <a:latin typeface="Georgia" pitchFamily="18" charset="0"/>
              </a:rPr>
              <a:t>ethnic group.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Georgia" pitchFamily="18" charset="0"/>
              </a:rPr>
              <a:t>For example: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400" b="1">
                <a:latin typeface="Georgia" pitchFamily="18" charset="0"/>
              </a:rPr>
              <a:t>Arabs may be Muslims or Christians.</a:t>
            </a:r>
          </a:p>
          <a:p>
            <a:pPr eaLnBrk="1" hangingPunct="1">
              <a:buFontTx/>
              <a:buNone/>
            </a:pPr>
            <a:endParaRPr lang="en-US" sz="4400" b="1">
              <a:latin typeface="Georgia" pitchFamily="18" charset="0"/>
            </a:endParaRPr>
          </a:p>
        </p:txBody>
      </p:sp>
      <p:pic>
        <p:nvPicPr>
          <p:cNvPr id="28676" name="Picture 4" descr="MCj043500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17462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MCj043603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17335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Which concept relates to religion rather than ethnicity?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	A.  Kimba is Ashanti.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	B.  Mustafa follows the Quran.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	C.  Kemal is a nomadic herder.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   D.  Jambo speaks Swahili.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Shara is Arab.  Why can’t it be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assumed that Shara is Muslim?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	A.  All Arabs are not Muslim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   B.  All Arabs are Christian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   C.  Muslims are not Arab</a:t>
            </a:r>
          </a:p>
          <a:p>
            <a:pPr eaLnBrk="1" hangingPunct="1">
              <a:buFontTx/>
              <a:buNone/>
            </a:pPr>
            <a:r>
              <a:rPr lang="en-US" b="1">
                <a:latin typeface="Georgia" pitchFamily="18" charset="0"/>
              </a:rPr>
              <a:t>   D.  Christians are not Arab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>
                <a:latin typeface="Georgia" pitchFamily="18" charset="0"/>
              </a:rPr>
              <a:t>The main ethnic groups found in Africa are: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	  Arabs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Ashanti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Bantu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>
                <a:latin typeface="Georgia" pitchFamily="18" charset="0"/>
              </a:rPr>
              <a:t>     Swahili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80772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540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540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5400" b="1">
                <a:latin typeface="Georgia" pitchFamily="18" charset="0"/>
              </a:rPr>
              <a:t>What religion do the different</a:t>
            </a:r>
            <a:r>
              <a:rPr lang="en-US" sz="5400">
                <a:latin typeface="Georgia" pitchFamily="18" charset="0"/>
              </a:rPr>
              <a:t> </a:t>
            </a:r>
            <a:r>
              <a:rPr lang="en-US" sz="5400" b="1">
                <a:latin typeface="Georgia" pitchFamily="18" charset="0"/>
              </a:rPr>
              <a:t>ethnic groups belong to?</a:t>
            </a:r>
          </a:p>
        </p:txBody>
      </p:sp>
      <p:pic>
        <p:nvPicPr>
          <p:cNvPr id="32772" name="Picture 7" descr="MCj04124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905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8" descr="MCj043227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30788"/>
            <a:ext cx="1827213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9" descr="MCj043227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2721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1" descr="MCj0412550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221615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c982109-1560-4ec2-a8e3-1f18f1f4ebfd">
      <UserInfo>
        <DisplayName>Patrice Mcbean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7200C4137C7F488A03F7F4C393C69C" ma:contentTypeVersion="11" ma:contentTypeDescription="Create a new document." ma:contentTypeScope="" ma:versionID="027ee046a02975f720e2c75a276cb29b">
  <xsd:schema xmlns:xsd="http://www.w3.org/2001/XMLSchema" xmlns:xs="http://www.w3.org/2001/XMLSchema" xmlns:p="http://schemas.microsoft.com/office/2006/metadata/properties" xmlns:ns2="f2d99d9e-4c67-41ea-ae20-43a7d969a0e9" xmlns:ns3="dc982109-1560-4ec2-a8e3-1f18f1f4ebfd" targetNamespace="http://schemas.microsoft.com/office/2006/metadata/properties" ma:root="true" ma:fieldsID="1a785456d56bb28c207245c134f6f0a7" ns2:_="" ns3:_="">
    <xsd:import namespace="f2d99d9e-4c67-41ea-ae20-43a7d969a0e9"/>
    <xsd:import namespace="dc982109-1560-4ec2-a8e3-1f18f1f4e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9d9e-4c67-41ea-ae20-43a7d969a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82109-1560-4ec2-a8e3-1f18f1f4e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079A58-4680-48EB-9A1F-D5A1806CA2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CC0B9B-DD51-4A78-B827-1B8EA81228DB}">
  <ds:schemaRefs>
    <ds:schemaRef ds:uri="http://www.w3.org/XML/1998/namespace"/>
    <ds:schemaRef ds:uri="http://schemas.microsoft.com/office/2006/documentManagement/types"/>
    <ds:schemaRef ds:uri="dc982109-1560-4ec2-a8e3-1f18f1f4ebfd"/>
    <ds:schemaRef ds:uri="f2d99d9e-4c67-41ea-ae20-43a7d969a0e9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3AAE383-9EB4-4258-A8B1-8FA997B16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99d9e-4c67-41ea-ae20-43a7d969a0e9"/>
    <ds:schemaRef ds:uri="dc982109-1560-4ec2-a8e3-1f18f1f4eb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799</Words>
  <Application>Microsoft Office PowerPoint</Application>
  <PresentationFormat>On-screen Show (4:3)</PresentationFormat>
  <Paragraphs>168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Georgia</vt:lpstr>
      <vt:lpstr>Wingdings</vt:lpstr>
      <vt:lpstr>Default Design</vt:lpstr>
      <vt:lpstr>iRespondGraphMaster</vt:lpstr>
      <vt:lpstr>`</vt:lpstr>
      <vt:lpstr>What are the differences between ethnic groups and religious groups?</vt:lpstr>
      <vt:lpstr>PowerPoint Presentation</vt:lpstr>
      <vt:lpstr>PowerPoint Presentation</vt:lpstr>
      <vt:lpstr>For 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 the ethnic groups live?</vt:lpstr>
      <vt:lpstr>What makes Arabs an ethnic group?</vt:lpstr>
      <vt:lpstr>PowerPoint Presentation</vt:lpstr>
      <vt:lpstr>PowerPoint Presentation</vt:lpstr>
      <vt:lpstr>PowerPoint Presentation</vt:lpstr>
      <vt:lpstr>PowerPoint Presentation</vt:lpstr>
      <vt:lpstr>Sub-Saharan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and Religious Groups</dc:title>
  <dc:creator>Karen Perry</dc:creator>
  <cp:lastModifiedBy>Patrice Mcbean</cp:lastModifiedBy>
  <cp:revision>13</cp:revision>
  <dcterms:created xsi:type="dcterms:W3CDTF">2008-12-08T02:29:26Z</dcterms:created>
  <dcterms:modified xsi:type="dcterms:W3CDTF">2021-01-21T01:58:32Z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ContentTypeId">
    <vt:lpwstr>0x0101009E7200C4137C7F488A03F7F4C393C69C</vt:lpwstr>
  </property>
</Properties>
</file>