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57" r:id="rId2"/>
    <p:sldMasterId id="2147483829" r:id="rId3"/>
    <p:sldMasterId id="2147483853" r:id="rId4"/>
    <p:sldMasterId id="2147483865" r:id="rId5"/>
    <p:sldMasterId id="2147483877" r:id="rId6"/>
  </p:sldMasterIdLst>
  <p:notesMasterIdLst>
    <p:notesMasterId r:id="rId19"/>
  </p:notesMasterIdLst>
  <p:handoutMasterIdLst>
    <p:handoutMasterId r:id="rId20"/>
  </p:handoutMasterIdLst>
  <p:sldIdLst>
    <p:sldId id="296" r:id="rId7"/>
    <p:sldId id="298" r:id="rId8"/>
    <p:sldId id="295" r:id="rId9"/>
    <p:sldId id="300" r:id="rId10"/>
    <p:sldId id="301" r:id="rId11"/>
    <p:sldId id="302" r:id="rId12"/>
    <p:sldId id="291" r:id="rId13"/>
    <p:sldId id="274" r:id="rId14"/>
    <p:sldId id="277" r:id="rId15"/>
    <p:sldId id="271" r:id="rId16"/>
    <p:sldId id="287" r:id="rId17"/>
    <p:sldId id="288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1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69AFF4-69C4-43B8-A601-36AE14D96C0C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B82B52-F80C-449E-B98D-A7BD30DF3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9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BB218-25B4-4B12-8108-8631663BF670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DEB4-611D-47A9-A91F-B8B6C601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6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teacher should introduce</a:t>
            </a:r>
            <a:r>
              <a:rPr lang="en-US" baseline="0" dirty="0"/>
              <a:t> the lesson essential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41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teacher should present the information on the slide while the students record the important information on their Economic Systems Foldable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86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students should conduct the Economic</a:t>
            </a:r>
            <a:r>
              <a:rPr lang="en-US" baseline="0" dirty="0"/>
              <a:t> Systems Continuum Activity. The teacher should use the activity to determine student mastery of the concepts and if differentiation </a:t>
            </a:r>
            <a:r>
              <a:rPr lang="en-US" baseline="0"/>
              <a:t>is needed.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teacher</a:t>
            </a:r>
            <a:r>
              <a:rPr lang="en-US" baseline="0" dirty="0"/>
              <a:t> should introduce the standards that align to the essential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</a:t>
            </a:r>
            <a:r>
              <a:rPr lang="en-US" baseline="0" dirty="0"/>
              <a:t> Approach(s): The teacher should present the information on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4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slide. This may be a good point in the lesson to do the Scarce Candy Activating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1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1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65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teacher should present the information on the slide while the students record the important information on their Economic Systems Foldable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DEB4-611D-47A9-A91F-B8B6C6010D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0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F1CE-E71E-4727-B939-0B9421DCF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1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A288-F6BB-4F52-A625-E5E762E76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497B-ADFE-46B3-9589-184EB174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F085C-962B-4D28-996D-7D0204B3C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14AF-36DC-4764-B248-95BA9E8E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D240B-AFF8-4085-8DFA-A5F729FE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82F5-D50C-4987-A40E-29DE663C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6554-65C9-4A7B-931C-4F592784C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D7589-3AB5-40AB-9573-1AB61DA64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F219-1C07-4D7C-8871-5DD1048B4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AEB9-4E9A-4A3F-B29E-3EA1B62D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F06D-95C2-4DB2-8003-47BD26F72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A680-6A4F-4A52-A3BD-C64F44831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F423-780E-4914-A01E-E8D35AB6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8A04-208F-4469-9411-4D8FF4EC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0692-1E37-42FD-BA38-F019124D25C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2019F-72BE-46E4-87C4-40D7966D66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57EAA-910D-40D6-858F-00A1B1F9F9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7919D-641A-4B89-9873-7AE2C9FB62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23BB5-E131-46DC-9F29-08A1F9265AA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56F8-AC5F-4131-B3A5-62D369B9372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9D8AE-68C4-4A5C-BC62-CA19967747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3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75938-3A50-4945-B1DD-238E707A6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BD97-3207-4187-B452-863A180ABD9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4DFCF-4559-414E-A3D7-9008A69B85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2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1EC65-2DCE-4187-9109-60E1BD363A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4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76947-0078-4060-8D2D-703C505EA5A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0692-1E37-42FD-BA38-F019124D25C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5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2019F-72BE-46E4-87C4-40D7966D66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5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57EAA-910D-40D6-858F-00A1B1F9F9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2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7919D-641A-4B89-9873-7AE2C9FB62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23BB5-E131-46DC-9F29-08A1F9265AA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6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56F8-AC5F-4131-B3A5-62D369B9372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AAEE7-F4CA-4CFB-8A30-4C92FD32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9D8AE-68C4-4A5C-BC62-CA19967747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BD97-3207-4187-B452-863A180ABD9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3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4DFCF-4559-414E-A3D7-9008A69B85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1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1EC65-2DCE-4187-9109-60E1BD363A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9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76947-0078-4060-8D2D-703C505EA5A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6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0692-1E37-42FD-BA38-F019124D25C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2019F-72BE-46E4-87C4-40D7966D66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57EAA-910D-40D6-858F-00A1B1F9F9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2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7919D-641A-4B89-9873-7AE2C9FB62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23BB5-E131-46DC-9F29-08A1F9265AA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8E8D-4951-4473-A016-14EDA840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4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56F8-AC5F-4131-B3A5-62D369B9372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9D8AE-68C4-4A5C-BC62-CA19967747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1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BD97-3207-4187-B452-863A180ABD9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4DFCF-4559-414E-A3D7-9008A69B85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0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1EC65-2DCE-4187-9109-60E1BD363A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8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76947-0078-4060-8D2D-703C505EA5A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0692-1E37-42FD-BA38-F019124D25C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8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2019F-72BE-46E4-87C4-40D7966D66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57EAA-910D-40D6-858F-00A1B1F9F9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0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7919D-641A-4B89-9873-7AE2C9FB62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95C0-8BCA-45F9-9AC5-10C34DED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23BB5-E131-46DC-9F29-08A1F9265AA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7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56F8-AC5F-4131-B3A5-62D369B9372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2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9D8AE-68C4-4A5C-BC62-CA19967747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0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BD97-3207-4187-B452-863A180ABD9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4DFCF-4559-414E-A3D7-9008A69B85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1EC65-2DCE-4187-9109-60E1BD363A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76947-0078-4060-8D2D-703C505EA5A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E91C-5009-45E6-82C2-34DCD6FC4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7560-9D53-4DD2-A71D-88B7A6780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4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094D-E72F-46EF-A1F7-A483B4151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3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A245E1F-6093-4B5C-BE35-92873B2AB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CF8A33C-504B-4B34-829B-FE109A949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189D7D0-839A-40D3-9E2B-6087CC8451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4979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189D7D0-839A-40D3-9E2B-6087CC8451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24932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189D7D0-839A-40D3-9E2B-6087CC8451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58048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189D7D0-839A-40D3-9E2B-6087CC8451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6042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533400"/>
            <a:ext cx="8458200" cy="3657600"/>
          </a:xfrm>
        </p:spPr>
        <p:txBody>
          <a:bodyPr/>
          <a:lstStyle/>
          <a:p>
            <a:pPr algn="ctr"/>
            <a:r>
              <a:rPr lang="en-US" dirty="0"/>
              <a:t>Essential Question:</a:t>
            </a:r>
            <a:br>
              <a:rPr lang="en-US" dirty="0"/>
            </a:br>
            <a:br>
              <a:rPr lang="en-US" sz="2400" dirty="0"/>
            </a:br>
            <a:r>
              <a:rPr lang="en-US" dirty="0"/>
              <a:t>How do economic systems answer the questions of what, how, and for whom to produce?</a:t>
            </a:r>
          </a:p>
        </p:txBody>
      </p:sp>
    </p:spTree>
    <p:extLst>
      <p:ext uri="{BB962C8B-B14F-4D97-AF65-F5344CB8AC3E}">
        <p14:creationId xmlns:p14="http://schemas.microsoft.com/office/powerpoint/2010/main" val="321315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5175" cy="1127125"/>
          </a:xfrm>
        </p:spPr>
        <p:txBody>
          <a:bodyPr/>
          <a:lstStyle/>
          <a:p>
            <a:pPr algn="ctr">
              <a:defRPr/>
            </a:pPr>
            <a:r>
              <a:rPr lang="en-US" sz="6000" dirty="0"/>
              <a:t>Mixed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7350" cy="4191000"/>
          </a:xfrm>
        </p:spPr>
        <p:txBody>
          <a:bodyPr/>
          <a:lstStyle/>
          <a:p>
            <a:pPr>
              <a:defRPr/>
            </a:pPr>
            <a:r>
              <a:rPr lang="en-US" b="1" u="sng" dirty="0"/>
              <a:t>Most democratic countries fall in this category (there are no truly pure Market or Command economies).</a:t>
            </a:r>
          </a:p>
          <a:p>
            <a:pPr>
              <a:defRPr/>
            </a:pPr>
            <a:r>
              <a:rPr lang="en-US" b="1" dirty="0"/>
              <a:t>Examples: U.S., Brazil, Mexico, Canada, UK, etc.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26628" name="Picture 2" descr="C:\Documents and Settings\e200602727\Local Settings\Temporary Internet Files\Content.IE5\YB3MB48G\MCj023172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800"/>
            <a:ext cx="2843213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ChangeArrowheads="1"/>
          </p:cNvSpPr>
          <p:nvPr/>
        </p:nvSpPr>
        <p:spPr bwMode="auto">
          <a:xfrm>
            <a:off x="239713" y="2198688"/>
            <a:ext cx="8915400" cy="1066800"/>
          </a:xfrm>
          <a:prstGeom prst="leftRightArrow">
            <a:avLst>
              <a:gd name="adj1" fmla="val 50000"/>
              <a:gd name="adj2" fmla="val 16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762000" y="403225"/>
            <a:ext cx="80010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rgbClr val="FFFFFF"/>
                </a:solidFill>
              </a:rPr>
              <a:t>Continuum of Economies</a:t>
            </a: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3810000" y="2452688"/>
            <a:ext cx="2133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Mixed</a:t>
            </a:r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7108825" y="3265488"/>
            <a:ext cx="1981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FFFF"/>
                </a:solidFill>
              </a:rPr>
              <a:t>Pure Market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76200" y="3265488"/>
            <a:ext cx="2667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FFFF"/>
                </a:solidFill>
              </a:rPr>
              <a:t>Pure Command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38200" y="228600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Summarizing</a:t>
            </a:r>
            <a:br>
              <a:rPr lang="en-US" dirty="0"/>
            </a:br>
            <a:r>
              <a:rPr lang="en-US" dirty="0"/>
              <a:t>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85800" y="2743200"/>
            <a:ext cx="7696200" cy="205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dirty="0"/>
              <a:t>Economic Systems Continuum Activity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5175" cy="1431925"/>
          </a:xfrm>
        </p:spPr>
        <p:txBody>
          <a:bodyPr/>
          <a:lstStyle/>
          <a:p>
            <a:r>
              <a:rPr lang="en-US" sz="6000" dirty="0"/>
              <a:t>Standards: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257800"/>
          </a:xfrm>
        </p:spPr>
        <p:txBody>
          <a:bodyPr/>
          <a:lstStyle/>
          <a:p>
            <a:r>
              <a:rPr lang="en-US" b="1" dirty="0"/>
              <a:t>SS7E1a, SS7E5a, SS7E8a</a:t>
            </a:r>
            <a:br>
              <a:rPr lang="en-US" b="1" dirty="0"/>
            </a:br>
            <a:r>
              <a:rPr lang="en-US" b="1" dirty="0"/>
              <a:t>Compare how traditional, command, and market economies answer the economic questions of (1) what to produce, (2) how to produce, and (3) for whom to produce</a:t>
            </a:r>
          </a:p>
          <a:p>
            <a:r>
              <a:rPr lang="en-US" b="1" dirty="0"/>
              <a:t>SS7E1b, SS7E5b, SS7E8b</a:t>
            </a:r>
            <a:br>
              <a:rPr lang="en-US" b="1" dirty="0"/>
            </a:br>
            <a:r>
              <a:rPr lang="en-US" b="1" dirty="0"/>
              <a:t>Explain how most countries have a mixed economy located on a continuum between pure market and pure command.</a:t>
            </a:r>
          </a:p>
        </p:txBody>
      </p:sp>
    </p:spTree>
    <p:extLst>
      <p:ext uri="{BB962C8B-B14F-4D97-AF65-F5344CB8AC3E}">
        <p14:creationId xmlns:p14="http://schemas.microsoft.com/office/powerpoint/2010/main" val="31403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28600"/>
            <a:ext cx="8464550" cy="36576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400" b="1" u="sng" dirty="0"/>
              <a:t>Economics</a:t>
            </a:r>
            <a:r>
              <a:rPr lang="en-US" sz="4400" b="1" dirty="0"/>
              <a:t> – the choices we make about how to use limited resources to produce goods &amp; services that meet our unlimited wants &amp; needs.</a:t>
            </a:r>
          </a:p>
        </p:txBody>
      </p:sp>
      <p:pic>
        <p:nvPicPr>
          <p:cNvPr id="8197" name="Picture 4" descr="MCj021518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76838"/>
            <a:ext cx="396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62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2" y="7620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What is Economics?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79450" y="1371600"/>
            <a:ext cx="8007350" cy="12954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800" b="1" dirty="0"/>
              <a:t>Every society has productive resources: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0" y="3397019"/>
            <a:ext cx="1905000" cy="2794265"/>
            <a:chOff x="228600" y="3048000"/>
            <a:chExt cx="1905000" cy="2794265"/>
          </a:xfrm>
        </p:grpSpPr>
        <p:pic>
          <p:nvPicPr>
            <p:cNvPr id="10245" name="Picture 4" descr="MCj0437687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048000"/>
              <a:ext cx="1879600" cy="179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28600" y="4826602"/>
              <a:ext cx="190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1. Land/ Natural</a:t>
              </a:r>
              <a:br>
                <a:rPr lang="en-US" sz="2000" b="1" dirty="0"/>
              </a:br>
              <a:r>
                <a:rPr lang="en-US" sz="2000" b="1" dirty="0"/>
                <a:t>Resources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38400" y="3589056"/>
            <a:ext cx="1905000" cy="2288368"/>
            <a:chOff x="2438400" y="3231682"/>
            <a:chExt cx="1905000" cy="2288368"/>
          </a:xfrm>
        </p:grpSpPr>
        <p:pic>
          <p:nvPicPr>
            <p:cNvPr id="10246" name="Picture 5" descr="MCj041220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206" y="3231682"/>
              <a:ext cx="1703388" cy="144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438400" y="4812164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2. Human Capital/Labor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64242" y="3565293"/>
            <a:ext cx="1905000" cy="2352536"/>
            <a:chOff x="4633762" y="3200400"/>
            <a:chExt cx="1905000" cy="2352536"/>
          </a:xfrm>
        </p:grpSpPr>
        <p:pic>
          <p:nvPicPr>
            <p:cNvPr id="10247" name="Picture 6" descr="MCj0424252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200400"/>
              <a:ext cx="1600200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633762" y="484505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3. Capital/</a:t>
              </a:r>
            </a:p>
            <a:p>
              <a:pPr algn="ctr"/>
              <a:r>
                <a:rPr lang="en-US" sz="2000" b="1" dirty="0"/>
                <a:t>Tools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77000" y="3531499"/>
            <a:ext cx="2667000" cy="2099252"/>
            <a:chOff x="6477000" y="3143249"/>
            <a:chExt cx="2667000" cy="2099252"/>
          </a:xfrm>
        </p:grpSpPr>
        <p:pic>
          <p:nvPicPr>
            <p:cNvPr id="10248" name="Picture 7" descr="MCj0415866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232" y="3143249"/>
              <a:ext cx="1828800" cy="155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477000" y="4842391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4. Entrepreneurship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891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8" descr="MCj014966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9828"/>
            <a:ext cx="3228474" cy="2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7512" y="36900"/>
            <a:ext cx="83851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What is Economics?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6425" y="1219200"/>
            <a:ext cx="8007350" cy="13716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b="1" dirty="0"/>
              <a:t>Productive Resources are used to produce: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2743200" cy="1015663"/>
          </a:xfrm>
          <a:prstGeom prst="rect">
            <a:avLst/>
          </a:prstGeom>
          <a:solidFill>
            <a:schemeClr val="tx1">
              <a:alpha val="77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29200" y="5601940"/>
            <a:ext cx="3581400" cy="1015663"/>
          </a:xfrm>
          <a:prstGeom prst="rect">
            <a:avLst/>
          </a:prstGeom>
          <a:solidFill>
            <a:schemeClr val="tx1">
              <a:alpha val="77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99815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3FFEC6-A6F8-4AB9-8B4A-A3D014E01007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371600"/>
            <a:ext cx="854075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/>
              <a:t>However, because of </a:t>
            </a:r>
            <a:r>
              <a:rPr lang="en-US" sz="3600" b="1" u="sng" dirty="0">
                <a:solidFill>
                  <a:srgbClr val="FF0000"/>
                </a:solidFill>
              </a:rPr>
              <a:t>SCARCITY</a:t>
            </a:r>
            <a:r>
              <a:rPr lang="en-US" sz="3600" b="1" dirty="0"/>
              <a:t>, choices must be made to answer the Three Basic Questions of Economics.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4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b="1" u="sng" dirty="0"/>
              <a:t>What</a:t>
            </a:r>
            <a:r>
              <a:rPr lang="en-US" sz="3600" dirty="0"/>
              <a:t> goods and services will be produced?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b="1" u="sng" dirty="0"/>
              <a:t>How</a:t>
            </a:r>
            <a:r>
              <a:rPr lang="en-US" sz="3600" dirty="0"/>
              <a:t> will the goods and services be produced?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b="1" u="sng" dirty="0"/>
              <a:t>Who</a:t>
            </a:r>
            <a:r>
              <a:rPr lang="en-US" sz="3600" dirty="0"/>
              <a:t> will consume the goods and services?</a:t>
            </a:r>
          </a:p>
        </p:txBody>
      </p:sp>
      <p:sp>
        <p:nvSpPr>
          <p:cNvPr id="11269" name="Text Box 5"/>
          <p:cNvSpPr txBox="1">
            <a:spLocks noGrp="1" noChangeArrowheads="1"/>
          </p:cNvSpPr>
          <p:nvPr>
            <p:ph type="title"/>
          </p:nvPr>
        </p:nvSpPr>
        <p:spPr>
          <a:xfrm>
            <a:off x="457200" y="141975"/>
            <a:ext cx="8385175" cy="1142999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What is Economics?</a:t>
            </a:r>
          </a:p>
        </p:txBody>
      </p:sp>
    </p:spTree>
    <p:extLst>
      <p:ext uri="{BB962C8B-B14F-4D97-AF65-F5344CB8AC3E}">
        <p14:creationId xmlns:p14="http://schemas.microsoft.com/office/powerpoint/2010/main" val="170135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4713" y="533400"/>
            <a:ext cx="77724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000" dirty="0"/>
              <a:t>Economic Systems</a:t>
            </a:r>
            <a:br>
              <a:rPr lang="en-US" dirty="0"/>
            </a:br>
            <a:endParaRPr lang="en-US" dirty="0"/>
          </a:p>
        </p:txBody>
      </p:sp>
      <p:pic>
        <p:nvPicPr>
          <p:cNvPr id="5123" name="Picture 4" descr="C:\Documents and Settings\e200602727\Local Settings\Temporary Internet Files\Content.IE5\8JWNLQZ2\MCj0423485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42164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00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/>
              <a:t>Economic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7350" cy="4038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000" b="1" dirty="0"/>
              <a:t>A Country must decide how to distribute its resources to meet the needs of its people.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4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000" b="1" dirty="0"/>
              <a:t>How a country makes these decisions determines its type of economic system.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5029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5200" b="1" dirty="0"/>
              <a:t>An Economic System is the way a society organizes the </a:t>
            </a:r>
            <a:r>
              <a:rPr lang="en-US" sz="5200" b="1" u="sng" dirty="0"/>
              <a:t>production</a:t>
            </a:r>
            <a:r>
              <a:rPr lang="en-US" sz="5200" b="1" dirty="0"/>
              <a:t>, </a:t>
            </a:r>
            <a:r>
              <a:rPr lang="en-US" sz="5200" b="1" u="sng" dirty="0"/>
              <a:t>distribution</a:t>
            </a:r>
            <a:r>
              <a:rPr lang="en-US" sz="5200" b="1" dirty="0"/>
              <a:t>, and </a:t>
            </a:r>
            <a:r>
              <a:rPr lang="en-US" sz="5200" b="1" u="sng" dirty="0"/>
              <a:t>consumption</a:t>
            </a:r>
            <a:r>
              <a:rPr lang="en-US" sz="5200" b="1" dirty="0"/>
              <a:t> of goods and services.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883</TotalTime>
  <Words>465</Words>
  <Application>Microsoft Office PowerPoint</Application>
  <PresentationFormat>On-screen Show (4:3)</PresentationFormat>
  <Paragraphs>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Wingdings</vt:lpstr>
      <vt:lpstr>Glass Layers</vt:lpstr>
      <vt:lpstr>1_Glass Layers</vt:lpstr>
      <vt:lpstr>5_Glass Layers</vt:lpstr>
      <vt:lpstr>3_Glass Layers</vt:lpstr>
      <vt:lpstr>6_Glass Layers</vt:lpstr>
      <vt:lpstr>7_Glass Layers</vt:lpstr>
      <vt:lpstr>Essential Question:  How do economic systems answer the questions of what, how, and for whom to produce?</vt:lpstr>
      <vt:lpstr>Standards:</vt:lpstr>
      <vt:lpstr>PowerPoint Presentation</vt:lpstr>
      <vt:lpstr>What is Economics?</vt:lpstr>
      <vt:lpstr>What is Economics?</vt:lpstr>
      <vt:lpstr>What is Economics?</vt:lpstr>
      <vt:lpstr>Economic Systems </vt:lpstr>
      <vt:lpstr>Economic Systems</vt:lpstr>
      <vt:lpstr>PowerPoint Presentation</vt:lpstr>
      <vt:lpstr>Mixed Economy</vt:lpstr>
      <vt:lpstr>PowerPoint Presentation</vt:lpstr>
      <vt:lpstr>Summarizing Strategy</vt:lpstr>
    </vt:vector>
  </TitlesOfParts>
  <Company>GCPS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 Notes</dc:title>
  <dc:creator>GCPS</dc:creator>
  <cp:lastModifiedBy>Patrice Mcbean</cp:lastModifiedBy>
  <cp:revision>59</cp:revision>
  <dcterms:created xsi:type="dcterms:W3CDTF">2007-11-26T17:28:00Z</dcterms:created>
  <dcterms:modified xsi:type="dcterms:W3CDTF">2020-02-22T01:22:47Z</dcterms:modified>
</cp:coreProperties>
</file>