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08" r:id="rId3"/>
  </p:sldMasterIdLst>
  <p:notesMasterIdLst>
    <p:notesMasterId r:id="rId23"/>
  </p:notesMasterIdLst>
  <p:handoutMasterIdLst>
    <p:handoutMasterId r:id="rId24"/>
  </p:handoutMasterIdLst>
  <p:sldIdLst>
    <p:sldId id="277" r:id="rId4"/>
    <p:sldId id="281" r:id="rId5"/>
    <p:sldId id="286" r:id="rId6"/>
    <p:sldId id="287" r:id="rId7"/>
    <p:sldId id="358" r:id="rId8"/>
    <p:sldId id="314" r:id="rId9"/>
    <p:sldId id="296" r:id="rId10"/>
    <p:sldId id="298" r:id="rId11"/>
    <p:sldId id="340" r:id="rId12"/>
    <p:sldId id="344" r:id="rId13"/>
    <p:sldId id="329" r:id="rId14"/>
    <p:sldId id="323" r:id="rId15"/>
    <p:sldId id="338" r:id="rId16"/>
    <p:sldId id="337" r:id="rId17"/>
    <p:sldId id="365" r:id="rId18"/>
    <p:sldId id="256" r:id="rId19"/>
    <p:sldId id="304" r:id="rId20"/>
    <p:sldId id="303" r:id="rId21"/>
    <p:sldId id="257" r:id="rId22"/>
  </p:sldIdLst>
  <p:sldSz cx="9144000" cy="6858000" type="screen4x3"/>
  <p:notesSz cx="700405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B800"/>
    <a:srgbClr val="EACE00"/>
    <a:srgbClr val="000000"/>
    <a:srgbClr val="F8F8F8"/>
    <a:srgbClr val="FFFF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7" autoAdjust="0"/>
    <p:restoredTop sz="94730" autoAdjust="0"/>
  </p:normalViewPr>
  <p:slideViewPr>
    <p:cSldViewPr>
      <p:cViewPr varScale="1">
        <p:scale>
          <a:sx n="63" d="100"/>
          <a:sy n="63" d="100"/>
        </p:scale>
        <p:origin x="1380" y="60"/>
      </p:cViewPr>
      <p:guideLst>
        <p:guide orient="horz" pos="2160"/>
        <p:guide pos="2880"/>
      </p:guideLst>
    </p:cSldViewPr>
  </p:slideViewPr>
  <p:notesTextViewPr>
    <p:cViewPr>
      <p:scale>
        <a:sx n="1" d="1"/>
        <a:sy n="1" d="1"/>
      </p:scale>
      <p:origin x="0" y="0"/>
    </p:cViewPr>
  </p:notesTextViewPr>
  <p:sorterViewPr>
    <p:cViewPr>
      <p:scale>
        <a:sx n="70" d="100"/>
        <a:sy n="70" d="100"/>
      </p:scale>
      <p:origin x="0" y="511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1169"/>
          </a:xfrm>
          <a:prstGeom prst="rect">
            <a:avLst/>
          </a:prstGeom>
        </p:spPr>
        <p:txBody>
          <a:bodyPr vert="horz" lIns="92400" tIns="46200" rIns="92400" bIns="46200" rtlCol="0"/>
          <a:lstStyle>
            <a:lvl1pPr algn="l">
              <a:defRPr sz="1200"/>
            </a:lvl1pPr>
          </a:lstStyle>
          <a:p>
            <a:endParaRPr lang="en-US" dirty="0"/>
          </a:p>
        </p:txBody>
      </p:sp>
      <p:sp>
        <p:nvSpPr>
          <p:cNvPr id="3" name="Date Placeholder 2"/>
          <p:cNvSpPr>
            <a:spLocks noGrp="1"/>
          </p:cNvSpPr>
          <p:nvPr>
            <p:ph type="dt" sz="quarter" idx="1"/>
          </p:nvPr>
        </p:nvSpPr>
        <p:spPr>
          <a:xfrm>
            <a:off x="3967341" y="0"/>
            <a:ext cx="3035088" cy="461169"/>
          </a:xfrm>
          <a:prstGeom prst="rect">
            <a:avLst/>
          </a:prstGeom>
        </p:spPr>
        <p:txBody>
          <a:bodyPr vert="horz" lIns="92400" tIns="46200" rIns="92400" bIns="46200" rtlCol="0"/>
          <a:lstStyle>
            <a:lvl1pPr algn="r">
              <a:defRPr sz="1200"/>
            </a:lvl1pPr>
          </a:lstStyle>
          <a:p>
            <a:fld id="{08776F83-FEC7-42E3-9DE2-7B6E16A8D266}" type="datetimeFigureOut">
              <a:rPr lang="en-US" smtClean="0"/>
              <a:t>11/29/2020</a:t>
            </a:fld>
            <a:endParaRPr lang="en-US" dirty="0"/>
          </a:p>
        </p:txBody>
      </p:sp>
      <p:sp>
        <p:nvSpPr>
          <p:cNvPr id="4" name="Footer Placeholder 3"/>
          <p:cNvSpPr>
            <a:spLocks noGrp="1"/>
          </p:cNvSpPr>
          <p:nvPr>
            <p:ph type="ftr" sz="quarter" idx="2"/>
          </p:nvPr>
        </p:nvSpPr>
        <p:spPr>
          <a:xfrm>
            <a:off x="0" y="8760605"/>
            <a:ext cx="3035088" cy="461169"/>
          </a:xfrm>
          <a:prstGeom prst="rect">
            <a:avLst/>
          </a:prstGeom>
        </p:spPr>
        <p:txBody>
          <a:bodyPr vert="horz" lIns="92400" tIns="46200" rIns="92400" bIns="4620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67341" y="8760605"/>
            <a:ext cx="3035088" cy="461169"/>
          </a:xfrm>
          <a:prstGeom prst="rect">
            <a:avLst/>
          </a:prstGeom>
        </p:spPr>
        <p:txBody>
          <a:bodyPr vert="horz" lIns="92400" tIns="46200" rIns="92400" bIns="46200" rtlCol="0" anchor="b"/>
          <a:lstStyle>
            <a:lvl1pPr algn="r">
              <a:defRPr sz="1200"/>
            </a:lvl1pPr>
          </a:lstStyle>
          <a:p>
            <a:fld id="{A437A927-5409-490D-B264-E2809B52AF53}" type="slidenum">
              <a:rPr lang="en-US" smtClean="0"/>
              <a:t>‹#›</a:t>
            </a:fld>
            <a:endParaRPr lang="en-US" dirty="0"/>
          </a:p>
        </p:txBody>
      </p:sp>
    </p:spTree>
    <p:extLst>
      <p:ext uri="{BB962C8B-B14F-4D97-AF65-F5344CB8AC3E}">
        <p14:creationId xmlns:p14="http://schemas.microsoft.com/office/powerpoint/2010/main" val="3482863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1169"/>
          </a:xfrm>
          <a:prstGeom prst="rect">
            <a:avLst/>
          </a:prstGeom>
        </p:spPr>
        <p:txBody>
          <a:bodyPr vert="horz" lIns="92400" tIns="46200" rIns="92400" bIns="46200" rtlCol="0"/>
          <a:lstStyle>
            <a:lvl1pPr algn="l">
              <a:defRPr sz="1200"/>
            </a:lvl1pPr>
          </a:lstStyle>
          <a:p>
            <a:endParaRPr lang="en-US" dirty="0"/>
          </a:p>
        </p:txBody>
      </p:sp>
      <p:sp>
        <p:nvSpPr>
          <p:cNvPr id="3" name="Date Placeholder 2"/>
          <p:cNvSpPr>
            <a:spLocks noGrp="1"/>
          </p:cNvSpPr>
          <p:nvPr>
            <p:ph type="dt" idx="1"/>
          </p:nvPr>
        </p:nvSpPr>
        <p:spPr>
          <a:xfrm>
            <a:off x="3967341" y="0"/>
            <a:ext cx="3035088" cy="461169"/>
          </a:xfrm>
          <a:prstGeom prst="rect">
            <a:avLst/>
          </a:prstGeom>
        </p:spPr>
        <p:txBody>
          <a:bodyPr vert="horz" lIns="92400" tIns="46200" rIns="92400" bIns="46200" rtlCol="0"/>
          <a:lstStyle>
            <a:lvl1pPr algn="r">
              <a:defRPr sz="1200"/>
            </a:lvl1pPr>
          </a:lstStyle>
          <a:p>
            <a:fld id="{100C33DD-94AF-48C7-B5F1-85EACD227F85}" type="datetimeFigureOut">
              <a:rPr lang="en-US" smtClean="0"/>
              <a:t>11/29/2020</a:t>
            </a:fld>
            <a:endParaRPr lang="en-US" dirty="0"/>
          </a:p>
        </p:txBody>
      </p:sp>
      <p:sp>
        <p:nvSpPr>
          <p:cNvPr id="4" name="Slide Image Placeholder 3"/>
          <p:cNvSpPr>
            <a:spLocks noGrp="1" noRot="1" noChangeAspect="1"/>
          </p:cNvSpPr>
          <p:nvPr>
            <p:ph type="sldImg" idx="2"/>
          </p:nvPr>
        </p:nvSpPr>
        <p:spPr>
          <a:xfrm>
            <a:off x="1195388" y="692150"/>
            <a:ext cx="4613275" cy="3459163"/>
          </a:xfrm>
          <a:prstGeom prst="rect">
            <a:avLst/>
          </a:prstGeom>
          <a:noFill/>
          <a:ln w="12700">
            <a:solidFill>
              <a:prstClr val="black"/>
            </a:solidFill>
          </a:ln>
        </p:spPr>
        <p:txBody>
          <a:bodyPr vert="horz" lIns="92400" tIns="46200" rIns="92400" bIns="46200" rtlCol="0" anchor="ctr"/>
          <a:lstStyle/>
          <a:p>
            <a:endParaRPr lang="en-US" dirty="0"/>
          </a:p>
        </p:txBody>
      </p:sp>
      <p:sp>
        <p:nvSpPr>
          <p:cNvPr id="5" name="Notes Placeholder 4"/>
          <p:cNvSpPr>
            <a:spLocks noGrp="1"/>
          </p:cNvSpPr>
          <p:nvPr>
            <p:ph type="body" sz="quarter" idx="3"/>
          </p:nvPr>
        </p:nvSpPr>
        <p:spPr>
          <a:xfrm>
            <a:off x="700405" y="4381104"/>
            <a:ext cx="5603240" cy="4150518"/>
          </a:xfrm>
          <a:prstGeom prst="rect">
            <a:avLst/>
          </a:prstGeom>
        </p:spPr>
        <p:txBody>
          <a:bodyPr vert="horz" lIns="92400" tIns="46200" rIns="92400" bIns="4620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05"/>
            <a:ext cx="3035088" cy="461169"/>
          </a:xfrm>
          <a:prstGeom prst="rect">
            <a:avLst/>
          </a:prstGeom>
        </p:spPr>
        <p:txBody>
          <a:bodyPr vert="horz" lIns="92400" tIns="46200" rIns="92400" bIns="4620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7341" y="8760605"/>
            <a:ext cx="3035088" cy="461169"/>
          </a:xfrm>
          <a:prstGeom prst="rect">
            <a:avLst/>
          </a:prstGeom>
        </p:spPr>
        <p:txBody>
          <a:bodyPr vert="horz" lIns="92400" tIns="46200" rIns="92400" bIns="46200" rtlCol="0" anchor="b"/>
          <a:lstStyle>
            <a:lvl1pPr algn="r">
              <a:defRPr sz="1200"/>
            </a:lvl1pPr>
          </a:lstStyle>
          <a:p>
            <a:fld id="{D4D4ADC3-C3BD-42A4-93D6-2DEBB15CC31B}" type="slidenum">
              <a:rPr lang="en-US" smtClean="0"/>
              <a:t>‹#›</a:t>
            </a:fld>
            <a:endParaRPr lang="en-US" dirty="0"/>
          </a:p>
        </p:txBody>
      </p:sp>
    </p:spTree>
    <p:extLst>
      <p:ext uri="{BB962C8B-B14F-4D97-AF65-F5344CB8AC3E}">
        <p14:creationId xmlns:p14="http://schemas.microsoft.com/office/powerpoint/2010/main" val="1644024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D4ADC3-C3BD-42A4-93D6-2DEBB15CC31B}" type="slidenum">
              <a:rPr lang="en-US" smtClean="0"/>
              <a:t>14</a:t>
            </a:fld>
            <a:endParaRPr lang="en-US" dirty="0"/>
          </a:p>
        </p:txBody>
      </p:sp>
    </p:spTree>
    <p:extLst>
      <p:ext uri="{BB962C8B-B14F-4D97-AF65-F5344CB8AC3E}">
        <p14:creationId xmlns:p14="http://schemas.microsoft.com/office/powerpoint/2010/main" val="1731354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D4ADC3-C3BD-42A4-93D6-2DEBB15CC31B}" type="slidenum">
              <a:rPr lang="en-US" smtClean="0"/>
              <a:t>18</a:t>
            </a:fld>
            <a:endParaRPr lang="en-US" dirty="0"/>
          </a:p>
        </p:txBody>
      </p:sp>
    </p:spTree>
    <p:extLst>
      <p:ext uri="{BB962C8B-B14F-4D97-AF65-F5344CB8AC3E}">
        <p14:creationId xmlns:p14="http://schemas.microsoft.com/office/powerpoint/2010/main" val="430603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08A389F-1FE0-49F4-AC78-F3164E94C98E}" type="datetimeFigureOut">
              <a:rPr lang="en-US" smtClean="0"/>
              <a:t>11/29/2020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312E9B-2E6C-4730-82E3-1EED600B2BC8}" type="slidenum">
              <a:rPr lang="en-US" smtClean="0"/>
              <a:t>‹#›</a:t>
            </a:fld>
            <a:endParaRPr lang="en-US" dirty="0"/>
          </a:p>
        </p:txBody>
      </p:sp>
    </p:spTree>
    <p:extLst>
      <p:ext uri="{BB962C8B-B14F-4D97-AF65-F5344CB8AC3E}">
        <p14:creationId xmlns:p14="http://schemas.microsoft.com/office/powerpoint/2010/main" val="361993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8A389F-1FE0-49F4-AC78-F3164E94C98E}" type="datetimeFigureOut">
              <a:rPr lang="en-US" smtClean="0"/>
              <a:t>11/29/2020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312E9B-2E6C-4730-82E3-1EED600B2BC8}" type="slidenum">
              <a:rPr lang="en-US" smtClean="0"/>
              <a:t>‹#›</a:t>
            </a:fld>
            <a:endParaRPr lang="en-US" dirty="0"/>
          </a:p>
        </p:txBody>
      </p:sp>
    </p:spTree>
    <p:extLst>
      <p:ext uri="{BB962C8B-B14F-4D97-AF65-F5344CB8AC3E}">
        <p14:creationId xmlns:p14="http://schemas.microsoft.com/office/powerpoint/2010/main" val="3586449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8A389F-1FE0-49F4-AC78-F3164E94C98E}" type="datetimeFigureOut">
              <a:rPr lang="en-US" smtClean="0"/>
              <a:t>11/29/2020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312E9B-2E6C-4730-82E3-1EED600B2BC8}" type="slidenum">
              <a:rPr lang="en-US" smtClean="0"/>
              <a:t>‹#›</a:t>
            </a:fld>
            <a:endParaRPr lang="en-US" dirty="0"/>
          </a:p>
        </p:txBody>
      </p:sp>
    </p:spTree>
    <p:extLst>
      <p:ext uri="{BB962C8B-B14F-4D97-AF65-F5344CB8AC3E}">
        <p14:creationId xmlns:p14="http://schemas.microsoft.com/office/powerpoint/2010/main" val="2790499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a:prstGeom prst="rect">
            <a:avLst/>
          </a:prstGeom>
        </p:spPr>
        <p:txBody>
          <a:bodyPr/>
          <a:lstStyle/>
          <a:p>
            <a:r>
              <a:rPr kumimoji="0" lang="en-US"/>
              <a:t>Click to edit Master title style</a:t>
            </a:r>
          </a:p>
        </p:txBody>
      </p:sp>
      <p:sp>
        <p:nvSpPr>
          <p:cNvPr id="4" name="Date Placeholder 3"/>
          <p:cNvSpPr>
            <a:spLocks noGrp="1"/>
          </p:cNvSpPr>
          <p:nvPr>
            <p:ph type="dt" sz="half" idx="10"/>
          </p:nvPr>
        </p:nvSpPr>
        <p:spPr>
          <a:xfrm>
            <a:off x="6096000" y="6248400"/>
            <a:ext cx="2667000" cy="365125"/>
          </a:xfrm>
          <a:prstGeom prst="rect">
            <a:avLst/>
          </a:prstGeom>
        </p:spPr>
        <p:txBody>
          <a:bodyPr/>
          <a:lstStyle/>
          <a:p>
            <a:fld id="{D08A389F-1FE0-49F4-AC78-F3164E94C98E}" type="datetimeFigureOut">
              <a:rPr lang="en-US" smtClean="0"/>
              <a:t>11/29/2020</a:t>
            </a:fld>
            <a:endParaRPr lang="en-US" dirty="0"/>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77312E9B-2E6C-4730-82E3-1EED600B2BC8}" type="slidenum">
              <a:rPr lang="en-US" smtClean="0"/>
              <a:t>‹#›</a:t>
            </a:fld>
            <a:endParaRPr lang="en-US" dirty="0"/>
          </a:p>
        </p:txBody>
      </p:sp>
      <p:sp>
        <p:nvSpPr>
          <p:cNvPr id="8" name="Content Placeholder 7"/>
          <p:cNvSpPr>
            <a:spLocks noGrp="1"/>
          </p:cNvSpPr>
          <p:nvPr>
            <p:ph sz="quarter" idx="1"/>
          </p:nvPr>
        </p:nvSpPr>
        <p:spPr>
          <a:xfrm>
            <a:off x="612648" y="1600200"/>
            <a:ext cx="8153400" cy="4495800"/>
          </a:xfrm>
          <a:prstGeom prst="rect">
            <a:avLst/>
          </a:prstGeo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a:prstGeom prst="rect">
            <a:avLst/>
          </a:prstGeo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a:prstGeom prst="rect">
            <a:avLst/>
          </a:prstGeo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a:xfrm>
            <a:off x="6096000" y="6248400"/>
            <a:ext cx="2667000" cy="365125"/>
          </a:xfrm>
          <a:prstGeom prst="rect">
            <a:avLst/>
          </a:prstGeom>
        </p:spPr>
        <p:txBody>
          <a:bodyPr/>
          <a:lstStyle/>
          <a:p>
            <a:fld id="{D08A389F-1FE0-49F4-AC78-F3164E94C98E}" type="datetimeFigureOut">
              <a:rPr lang="en-US" smtClean="0"/>
              <a:t>11/29/2020</a:t>
            </a:fld>
            <a:endParaRPr lang="en-US" dirty="0"/>
          </a:p>
        </p:txBody>
      </p:sp>
      <p:sp>
        <p:nvSpPr>
          <p:cNvPr id="13" name="Slide Number Placeholder 12"/>
          <p:cNvSpPr>
            <a:spLocks noGrp="1"/>
          </p:cNvSpPr>
          <p:nvPr>
            <p:ph type="sldNum" sz="quarter" idx="11"/>
          </p:nvPr>
        </p:nvSpPr>
        <p:spPr>
          <a:xfrm>
            <a:off x="0" y="1752600"/>
            <a:ext cx="1295400" cy="701676"/>
          </a:xfrm>
          <a:prstGeom prst="rect">
            <a:avLst/>
          </a:prstGeom>
        </p:spPr>
        <p:txBody>
          <a:bodyPr>
            <a:noAutofit/>
          </a:bodyPr>
          <a:lstStyle>
            <a:lvl1pPr>
              <a:defRPr sz="2400">
                <a:solidFill>
                  <a:srgbClr val="FFFFFF"/>
                </a:solidFill>
              </a:defRPr>
            </a:lvl1pPr>
          </a:lstStyle>
          <a:p>
            <a:fld id="{77312E9B-2E6C-4730-82E3-1EED600B2BC8}" type="slidenum">
              <a:rPr lang="en-US" smtClean="0"/>
              <a:t>‹#›</a:t>
            </a:fld>
            <a:endParaRPr lang="en-US" dirty="0"/>
          </a:p>
        </p:txBody>
      </p:sp>
      <p:sp>
        <p:nvSpPr>
          <p:cNvPr id="14" name="Footer Placeholder 13"/>
          <p:cNvSpPr>
            <a:spLocks noGrp="1"/>
          </p:cNvSpPr>
          <p:nvPr>
            <p:ph type="ftr" sz="quarter" idx="12"/>
          </p:nvPr>
        </p:nvSpPr>
        <p:spPr>
          <a:xfrm>
            <a:off x="609600" y="6248206"/>
            <a:ext cx="5421083" cy="365125"/>
          </a:xfrm>
          <a:prstGeom prst="rect">
            <a:avLst/>
          </a:prstGeo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a:prstGeom prst="rect">
            <a:avLst/>
          </a:prstGeo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a:xfrm>
            <a:off x="6096000" y="6248400"/>
            <a:ext cx="2667000" cy="365125"/>
          </a:xfrm>
          <a:prstGeom prst="rect">
            <a:avLst/>
          </a:prstGeom>
        </p:spPr>
        <p:txBody>
          <a:bodyPr rtlCol="0"/>
          <a:lstStyle/>
          <a:p>
            <a:fld id="{D08A389F-1FE0-49F4-AC78-F3164E94C98E}" type="datetimeFigureOut">
              <a:rPr lang="en-US" smtClean="0"/>
              <a:t>11/29/2020</a:t>
            </a:fld>
            <a:endParaRPr lang="en-US" dirty="0"/>
          </a:p>
        </p:txBody>
      </p:sp>
      <p:sp>
        <p:nvSpPr>
          <p:cNvPr id="10" name="Slide Number Placeholder 9"/>
          <p:cNvSpPr>
            <a:spLocks noGrp="1"/>
          </p:cNvSpPr>
          <p:nvPr>
            <p:ph type="sldNum" sz="quarter" idx="16"/>
          </p:nvPr>
        </p:nvSpPr>
        <p:spPr>
          <a:xfrm>
            <a:off x="0" y="1272222"/>
            <a:ext cx="533400" cy="244476"/>
          </a:xfrm>
          <a:prstGeom prst="rect">
            <a:avLst/>
          </a:prstGeom>
        </p:spPr>
        <p:txBody>
          <a:bodyPr rtlCol="0"/>
          <a:lstStyle/>
          <a:p>
            <a:fld id="{77312E9B-2E6C-4730-82E3-1EED600B2BC8}" type="slidenum">
              <a:rPr lang="en-US" smtClean="0"/>
              <a:t>‹#›</a:t>
            </a:fld>
            <a:endParaRPr lang="en-US" dirty="0"/>
          </a:p>
        </p:txBody>
      </p:sp>
      <p:sp>
        <p:nvSpPr>
          <p:cNvPr id="12" name="Footer Placeholder 11"/>
          <p:cNvSpPr>
            <a:spLocks noGrp="1"/>
          </p:cNvSpPr>
          <p:nvPr>
            <p:ph type="ftr" sz="quarter" idx="17"/>
          </p:nvPr>
        </p:nvSpPr>
        <p:spPr>
          <a:xfrm>
            <a:off x="609600" y="6248206"/>
            <a:ext cx="5421083" cy="365125"/>
          </a:xfrm>
          <a:prstGeom prst="rect">
            <a:avLst/>
          </a:prstGeom>
        </p:spPr>
        <p:txBody>
          <a:bodyPr rtlCol="0"/>
          <a:lstStyle/>
          <a:p>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a:prstGeom prst="rect">
            <a:avLst/>
          </a:prstGeo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a:prstGeom prst="rect">
            <a:avLst/>
          </a:prstGeo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a:xfrm>
            <a:off x="6096000" y="6248400"/>
            <a:ext cx="2667000" cy="365125"/>
          </a:xfrm>
          <a:prstGeom prst="rect">
            <a:avLst/>
          </a:prstGeom>
        </p:spPr>
        <p:txBody>
          <a:bodyPr rtlCol="0"/>
          <a:lstStyle/>
          <a:p>
            <a:fld id="{D08A389F-1FE0-49F4-AC78-F3164E94C98E}" type="datetimeFigureOut">
              <a:rPr lang="en-US" smtClean="0"/>
              <a:t>11/29/2020</a:t>
            </a:fld>
            <a:endParaRPr lang="en-US" dirty="0"/>
          </a:p>
        </p:txBody>
      </p:sp>
      <p:sp>
        <p:nvSpPr>
          <p:cNvPr id="12" name="Slide Number Placeholder 11"/>
          <p:cNvSpPr>
            <a:spLocks noGrp="1"/>
          </p:cNvSpPr>
          <p:nvPr>
            <p:ph type="sldNum" sz="quarter" idx="16"/>
          </p:nvPr>
        </p:nvSpPr>
        <p:spPr>
          <a:xfrm>
            <a:off x="0" y="1272222"/>
            <a:ext cx="533400" cy="244476"/>
          </a:xfrm>
          <a:prstGeom prst="rect">
            <a:avLst/>
          </a:prstGeom>
        </p:spPr>
        <p:txBody>
          <a:bodyPr rtlCol="0"/>
          <a:lstStyle/>
          <a:p>
            <a:fld id="{77312E9B-2E6C-4730-82E3-1EED600B2BC8}" type="slidenum">
              <a:rPr lang="en-US" smtClean="0"/>
              <a:t>‹#›</a:t>
            </a:fld>
            <a:endParaRPr lang="en-US" dirty="0"/>
          </a:p>
        </p:txBody>
      </p:sp>
      <p:sp>
        <p:nvSpPr>
          <p:cNvPr id="14" name="Footer Placeholder 13"/>
          <p:cNvSpPr>
            <a:spLocks noGrp="1"/>
          </p:cNvSpPr>
          <p:nvPr>
            <p:ph type="ftr" sz="quarter" idx="17"/>
          </p:nvPr>
        </p:nvSpPr>
        <p:spPr>
          <a:xfrm>
            <a:off x="609600" y="6248206"/>
            <a:ext cx="5421083" cy="365125"/>
          </a:xfrm>
          <a:prstGeom prst="rect">
            <a:avLst/>
          </a:prstGeom>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kumimoji="0" lang="en-US"/>
              <a:t>Click to edit Master title style</a:t>
            </a:r>
          </a:p>
        </p:txBody>
      </p:sp>
      <p:sp>
        <p:nvSpPr>
          <p:cNvPr id="3" name="Date Placeholder 2"/>
          <p:cNvSpPr>
            <a:spLocks noGrp="1"/>
          </p:cNvSpPr>
          <p:nvPr>
            <p:ph type="dt" sz="half" idx="10"/>
          </p:nvPr>
        </p:nvSpPr>
        <p:spPr>
          <a:xfrm>
            <a:off x="6096000" y="6248400"/>
            <a:ext cx="2667000" cy="365125"/>
          </a:xfrm>
          <a:prstGeom prst="rect">
            <a:avLst/>
          </a:prstGeom>
        </p:spPr>
        <p:txBody>
          <a:bodyPr/>
          <a:lstStyle/>
          <a:p>
            <a:fld id="{D08A389F-1FE0-49F4-AC78-F3164E94C98E}" type="datetimeFigureOut">
              <a:rPr lang="en-US" smtClean="0"/>
              <a:t>11/29/2020</a:t>
            </a:fld>
            <a:endParaRPr lang="en-US" dirty="0"/>
          </a:p>
        </p:txBody>
      </p:sp>
      <p:sp>
        <p:nvSpPr>
          <p:cNvPr id="4" name="Footer Placeholder 3"/>
          <p:cNvSpPr>
            <a:spLocks noGrp="1"/>
          </p:cNvSpPr>
          <p:nvPr>
            <p:ph type="ftr" sz="quarter" idx="11"/>
          </p:nvPr>
        </p:nvSpPr>
        <p:spPr>
          <a:xfrm>
            <a:off x="609600" y="6248206"/>
            <a:ext cx="5421083"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77312E9B-2E6C-4730-82E3-1EED600B2BC8}"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a:prstGeom prst="rect">
            <a:avLst/>
          </a:prstGeom>
        </p:spPr>
        <p:txBody>
          <a:bodyPr/>
          <a:lstStyle/>
          <a:p>
            <a:fld id="{D08A389F-1FE0-49F4-AC78-F3164E94C98E}" type="datetimeFigureOut">
              <a:rPr lang="en-US" smtClean="0"/>
              <a:t>11/29/2020</a:t>
            </a:fld>
            <a:endParaRPr lang="en-US" dirty="0"/>
          </a:p>
        </p:txBody>
      </p:sp>
      <p:sp>
        <p:nvSpPr>
          <p:cNvPr id="3" name="Footer Placeholder 2"/>
          <p:cNvSpPr>
            <a:spLocks noGrp="1"/>
          </p:cNvSpPr>
          <p:nvPr>
            <p:ph type="ftr" sz="quarter" idx="11"/>
          </p:nvPr>
        </p:nvSpPr>
        <p:spPr>
          <a:xfrm>
            <a:off x="609600" y="6248206"/>
            <a:ext cx="5421083"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77312E9B-2E6C-4730-82E3-1EED600B2BC8}" type="slidenum">
              <a:rPr lang="en-US" smtClean="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a:prstGeom prst="rect">
            <a:avLst/>
          </a:prstGeo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a:xfrm>
            <a:off x="6096000" y="6248400"/>
            <a:ext cx="2667000" cy="365125"/>
          </a:xfrm>
          <a:prstGeom prst="rect">
            <a:avLst/>
          </a:prstGeom>
        </p:spPr>
        <p:txBody>
          <a:bodyPr/>
          <a:lstStyle/>
          <a:p>
            <a:fld id="{D08A389F-1FE0-49F4-AC78-F3164E94C98E}" type="datetimeFigureOut">
              <a:rPr lang="en-US" smtClean="0"/>
              <a:t>11/29/2020</a:t>
            </a:fld>
            <a:endParaRPr lang="en-US" dirty="0"/>
          </a:p>
        </p:txBody>
      </p:sp>
      <p:sp>
        <p:nvSpPr>
          <p:cNvPr id="6" name="Footer Placeholder 5"/>
          <p:cNvSpPr>
            <a:spLocks noGrp="1"/>
          </p:cNvSpPr>
          <p:nvPr>
            <p:ph type="ftr" sz="quarter" idx="11"/>
          </p:nvPr>
        </p:nvSpPr>
        <p:spPr>
          <a:xfrm>
            <a:off x="609600" y="6248206"/>
            <a:ext cx="5421083"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77312E9B-2E6C-4730-82E3-1EED600B2BC8}" type="slidenum">
              <a:rPr lang="en-US" smtClean="0"/>
              <a:t>‹#›</a:t>
            </a:fld>
            <a:endParaRPr lang="en-US" dirty="0"/>
          </a:p>
        </p:txBody>
      </p:sp>
      <p:sp>
        <p:nvSpPr>
          <p:cNvPr id="3" name="Text Placeholder 2"/>
          <p:cNvSpPr>
            <a:spLocks noGrp="1"/>
          </p:cNvSpPr>
          <p:nvPr>
            <p:ph type="body" idx="2"/>
          </p:nvPr>
        </p:nvSpPr>
        <p:spPr>
          <a:xfrm>
            <a:off x="609600" y="1752600"/>
            <a:ext cx="1600200" cy="4343400"/>
          </a:xfrm>
          <a:prstGeom prst="rect">
            <a:avLst/>
          </a:prstGeo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a:prstGeom prst="rect">
            <a:avLst/>
          </a:prstGeo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a:prstGeom prst="rect">
            <a:avLst/>
          </a:prstGeo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a:prstGeom prst="rect">
            <a:avLst/>
          </a:prstGeo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a:prstGeom prst="rect">
            <a:avLst/>
          </a:prstGeom>
        </p:spPr>
        <p:txBody>
          <a:bodyPr rtlCol="0"/>
          <a:lstStyle/>
          <a:p>
            <a:fld id="{D08A389F-1FE0-49F4-AC78-F3164E94C98E}" type="datetimeFigureOut">
              <a:rPr lang="en-US" smtClean="0"/>
              <a:t>11/29/2020</a:t>
            </a:fld>
            <a:endParaRPr lang="en-US" dirty="0"/>
          </a:p>
        </p:txBody>
      </p:sp>
      <p:sp>
        <p:nvSpPr>
          <p:cNvPr id="13" name="Slide Number Placeholder 12"/>
          <p:cNvSpPr>
            <a:spLocks noGrp="1"/>
          </p:cNvSpPr>
          <p:nvPr>
            <p:ph type="sldNum" sz="quarter" idx="11"/>
          </p:nvPr>
        </p:nvSpPr>
        <p:spPr>
          <a:xfrm>
            <a:off x="0" y="4667249"/>
            <a:ext cx="1447800" cy="663578"/>
          </a:xfrm>
          <a:prstGeom prst="rect">
            <a:avLst/>
          </a:prstGeom>
        </p:spPr>
        <p:txBody>
          <a:bodyPr rtlCol="0"/>
          <a:lstStyle>
            <a:lvl1pPr>
              <a:defRPr sz="2800"/>
            </a:lvl1pPr>
          </a:lstStyle>
          <a:p>
            <a:fld id="{77312E9B-2E6C-4730-82E3-1EED600B2BC8}" type="slidenum">
              <a:rPr lang="en-US" smtClean="0"/>
              <a:t>‹#›</a:t>
            </a:fld>
            <a:endParaRPr lang="en-US" dirty="0"/>
          </a:p>
        </p:txBody>
      </p:sp>
      <p:sp>
        <p:nvSpPr>
          <p:cNvPr id="14" name="Footer Placeholder 13"/>
          <p:cNvSpPr>
            <a:spLocks noGrp="1"/>
          </p:cNvSpPr>
          <p:nvPr>
            <p:ph type="ftr" sz="quarter" idx="12"/>
          </p:nvPr>
        </p:nvSpPr>
        <p:spPr>
          <a:xfrm>
            <a:off x="1600200" y="6248206"/>
            <a:ext cx="4572000" cy="365125"/>
          </a:xfrm>
          <a:prstGeom prst="rect">
            <a:avLst/>
          </a:prstGeom>
        </p:spPr>
        <p:txBody>
          <a:bodyPr rtlCol="0"/>
          <a:lstStyle/>
          <a:p>
            <a:endParaRPr lang="en-US" dirty="0"/>
          </a:p>
        </p:txBody>
      </p:sp>
      <p:sp>
        <p:nvSpPr>
          <p:cNvPr id="3" name="Picture Placeholder 2"/>
          <p:cNvSpPr>
            <a:spLocks noGrp="1"/>
          </p:cNvSpPr>
          <p:nvPr>
            <p:ph type="pic" idx="1"/>
          </p:nvPr>
        </p:nvSpPr>
        <p:spPr>
          <a:xfrm>
            <a:off x="1560576" y="0"/>
            <a:ext cx="7583424" cy="4568952"/>
          </a:xfrm>
          <a:prstGeom prst="rect">
            <a:avLst/>
          </a:prstGeom>
          <a:solidFill>
            <a:schemeClr val="accent1">
              <a:tint val="40000"/>
            </a:schemeClr>
          </a:solidFill>
          <a:ln>
            <a:noFill/>
          </a:ln>
        </p:spPr>
        <p:txBody>
          <a:bodyPr/>
          <a:lstStyle>
            <a:lvl1pPr marL="0" indent="0">
              <a:buNone/>
              <a:defRPr sz="3200"/>
            </a:lvl1pPr>
          </a:lstStyle>
          <a:p>
            <a:r>
              <a:rPr kumimoji="0" lang="en-US" dirty="0"/>
              <a:t>Click icon to add picture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8A389F-1FE0-49F4-AC78-F3164E94C98E}" type="datetimeFigureOut">
              <a:rPr lang="en-US" smtClean="0"/>
              <a:t>11/29/2020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312E9B-2E6C-4730-82E3-1EED600B2BC8}" type="slidenum">
              <a:rPr lang="en-US" smtClean="0"/>
              <a:t>‹#›</a:t>
            </a:fld>
            <a:endParaRPr lang="en-US" dirty="0"/>
          </a:p>
        </p:txBody>
      </p:sp>
    </p:spTree>
    <p:extLst>
      <p:ext uri="{BB962C8B-B14F-4D97-AF65-F5344CB8AC3E}">
        <p14:creationId xmlns:p14="http://schemas.microsoft.com/office/powerpoint/2010/main" val="643826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kumimoji="0" lang="en-US"/>
              <a:t>Click to edit Master title style</a:t>
            </a:r>
          </a:p>
        </p:txBody>
      </p:sp>
      <p:sp>
        <p:nvSpPr>
          <p:cNvPr id="3" name="Vertical Text Placeholder 2"/>
          <p:cNvSpPr>
            <a:spLocks noGrp="1"/>
          </p:cNvSpPr>
          <p:nvPr>
            <p:ph type="body" orient="vert" idx="1"/>
          </p:nvPr>
        </p:nvSpPr>
        <p:spPr>
          <a:xfrm>
            <a:off x="612648" y="1600200"/>
            <a:ext cx="8153400" cy="4526280"/>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096000" y="6248400"/>
            <a:ext cx="2667000" cy="365125"/>
          </a:xfrm>
          <a:prstGeom prst="rect">
            <a:avLst/>
          </a:prstGeom>
        </p:spPr>
        <p:txBody>
          <a:bodyPr/>
          <a:lstStyle/>
          <a:p>
            <a:fld id="{D08A389F-1FE0-49F4-AC78-F3164E94C98E}" type="datetimeFigureOut">
              <a:rPr lang="en-US" smtClean="0"/>
              <a:t>11/29/2020</a:t>
            </a:fld>
            <a:endParaRPr lang="en-US" dirty="0"/>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0" y="1272222"/>
            <a:ext cx="533400" cy="244476"/>
          </a:xfrm>
          <a:prstGeom prst="rect">
            <a:avLst/>
          </a:prstGeom>
        </p:spPr>
        <p:txBody>
          <a:bodyPr/>
          <a:lstStyle/>
          <a:p>
            <a:fld id="{77312E9B-2E6C-4730-82E3-1EED600B2BC8}" type="slidenum">
              <a:rPr lang="en-US" smtClean="0"/>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a:prstGeom prst="rect">
            <a:avLst/>
          </a:prstGeo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a:prstGeom prst="rect">
            <a:avLst/>
          </a:prstGeom>
        </p:spPr>
        <p:txBody>
          <a:bodyPr/>
          <a:lstStyle/>
          <a:p>
            <a:fld id="{D08A389F-1FE0-49F4-AC78-F3164E94C98E}" type="datetimeFigureOut">
              <a:rPr lang="en-US" smtClean="0"/>
              <a:t>11/29/2020</a:t>
            </a:fld>
            <a:endParaRPr lang="en-US" dirty="0"/>
          </a:p>
        </p:txBody>
      </p:sp>
      <p:sp>
        <p:nvSpPr>
          <p:cNvPr id="5" name="Footer Placeholder 4"/>
          <p:cNvSpPr>
            <a:spLocks noGrp="1"/>
          </p:cNvSpPr>
          <p:nvPr>
            <p:ph type="ftr" sz="quarter" idx="11"/>
          </p:nvPr>
        </p:nvSpPr>
        <p:spPr>
          <a:xfrm>
            <a:off x="457201" y="6248207"/>
            <a:ext cx="5573483" cy="365125"/>
          </a:xfrm>
          <a:prstGeom prst="rect">
            <a:avLst/>
          </a:prstGeo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a:prstGeom prst="rect">
            <a:avLst/>
          </a:prstGeom>
        </p:spPr>
        <p:txBody>
          <a:bodyPr/>
          <a:lstStyle/>
          <a:p>
            <a:fld id="{77312E9B-2E6C-4730-82E3-1EED600B2BC8}"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F19EA-C899-4092-A3CD-1921A0103E0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FA20305-3FF8-4995-A1FD-294DEFB5FF9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D168279-54A8-4AF7-B501-1F84EF6D66E7}"/>
              </a:ext>
            </a:extLst>
          </p:cNvPr>
          <p:cNvSpPr>
            <a:spLocks noGrp="1"/>
          </p:cNvSpPr>
          <p:nvPr>
            <p:ph type="dt" sz="half" idx="10"/>
          </p:nvPr>
        </p:nvSpPr>
        <p:spPr/>
        <p:txBody>
          <a:bodyPr/>
          <a:lstStyle/>
          <a:p>
            <a:fld id="{FB7D9B99-B195-42AC-AECF-8639E803DC6D}" type="datetimeFigureOut">
              <a:rPr lang="en-US" smtClean="0"/>
              <a:t>11/29/2020</a:t>
            </a:fld>
            <a:endParaRPr lang="en-US"/>
          </a:p>
        </p:txBody>
      </p:sp>
      <p:sp>
        <p:nvSpPr>
          <p:cNvPr id="5" name="Footer Placeholder 4">
            <a:extLst>
              <a:ext uri="{FF2B5EF4-FFF2-40B4-BE49-F238E27FC236}">
                <a16:creationId xmlns:a16="http://schemas.microsoft.com/office/drawing/2014/main" id="{AF8F94F9-ED86-41A5-87D2-D1F55784C9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9C3457-C537-40E2-A5B3-966C46EB8C50}"/>
              </a:ext>
            </a:extLst>
          </p:cNvPr>
          <p:cNvSpPr>
            <a:spLocks noGrp="1"/>
          </p:cNvSpPr>
          <p:nvPr>
            <p:ph type="sldNum" sz="quarter" idx="12"/>
          </p:nvPr>
        </p:nvSpPr>
        <p:spPr/>
        <p:txBody>
          <a:bodyPr/>
          <a:lstStyle/>
          <a:p>
            <a:fld id="{43D61178-8249-45CA-B10D-35FF21E22FA1}" type="slidenum">
              <a:rPr lang="en-US" smtClean="0"/>
              <a:t>‹#›</a:t>
            </a:fld>
            <a:endParaRPr lang="en-US"/>
          </a:p>
        </p:txBody>
      </p:sp>
    </p:spTree>
    <p:extLst>
      <p:ext uri="{BB962C8B-B14F-4D97-AF65-F5344CB8AC3E}">
        <p14:creationId xmlns:p14="http://schemas.microsoft.com/office/powerpoint/2010/main" val="9671713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794A0-DCA2-4D6A-83F5-12D22DA7B3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C25599-CD6F-4792-BEC4-C8D55B0896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DBA5B-6FF8-4347-B67E-C9B3EC95AA96}"/>
              </a:ext>
            </a:extLst>
          </p:cNvPr>
          <p:cNvSpPr>
            <a:spLocks noGrp="1"/>
          </p:cNvSpPr>
          <p:nvPr>
            <p:ph type="dt" sz="half" idx="10"/>
          </p:nvPr>
        </p:nvSpPr>
        <p:spPr/>
        <p:txBody>
          <a:bodyPr/>
          <a:lstStyle/>
          <a:p>
            <a:fld id="{FB7D9B99-B195-42AC-AECF-8639E803DC6D}" type="datetimeFigureOut">
              <a:rPr lang="en-US" smtClean="0"/>
              <a:t>11/29/2020</a:t>
            </a:fld>
            <a:endParaRPr lang="en-US"/>
          </a:p>
        </p:txBody>
      </p:sp>
      <p:sp>
        <p:nvSpPr>
          <p:cNvPr id="5" name="Footer Placeholder 4">
            <a:extLst>
              <a:ext uri="{FF2B5EF4-FFF2-40B4-BE49-F238E27FC236}">
                <a16:creationId xmlns:a16="http://schemas.microsoft.com/office/drawing/2014/main" id="{F6CD5F5A-55F9-4D80-8579-BAE0CA301C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ADE38D-7277-49ED-B7E6-7E7D2126A874}"/>
              </a:ext>
            </a:extLst>
          </p:cNvPr>
          <p:cNvSpPr>
            <a:spLocks noGrp="1"/>
          </p:cNvSpPr>
          <p:nvPr>
            <p:ph type="sldNum" sz="quarter" idx="12"/>
          </p:nvPr>
        </p:nvSpPr>
        <p:spPr/>
        <p:txBody>
          <a:bodyPr/>
          <a:lstStyle/>
          <a:p>
            <a:fld id="{43D61178-8249-45CA-B10D-35FF21E22FA1}" type="slidenum">
              <a:rPr lang="en-US" smtClean="0"/>
              <a:t>‹#›</a:t>
            </a:fld>
            <a:endParaRPr lang="en-US"/>
          </a:p>
        </p:txBody>
      </p:sp>
    </p:spTree>
    <p:extLst>
      <p:ext uri="{BB962C8B-B14F-4D97-AF65-F5344CB8AC3E}">
        <p14:creationId xmlns:p14="http://schemas.microsoft.com/office/powerpoint/2010/main" val="15801993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857D0-FE15-4B02-B6C5-D080C225BD8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65DC921-4ADF-484F-B65E-72B7213814D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451CCD-BFCB-4011-AA31-13BE893BB4A7}"/>
              </a:ext>
            </a:extLst>
          </p:cNvPr>
          <p:cNvSpPr>
            <a:spLocks noGrp="1"/>
          </p:cNvSpPr>
          <p:nvPr>
            <p:ph type="dt" sz="half" idx="10"/>
          </p:nvPr>
        </p:nvSpPr>
        <p:spPr/>
        <p:txBody>
          <a:bodyPr/>
          <a:lstStyle/>
          <a:p>
            <a:fld id="{FB7D9B99-B195-42AC-AECF-8639E803DC6D}" type="datetimeFigureOut">
              <a:rPr lang="en-US" smtClean="0"/>
              <a:t>11/29/2020</a:t>
            </a:fld>
            <a:endParaRPr lang="en-US"/>
          </a:p>
        </p:txBody>
      </p:sp>
      <p:sp>
        <p:nvSpPr>
          <p:cNvPr id="5" name="Footer Placeholder 4">
            <a:extLst>
              <a:ext uri="{FF2B5EF4-FFF2-40B4-BE49-F238E27FC236}">
                <a16:creationId xmlns:a16="http://schemas.microsoft.com/office/drawing/2014/main" id="{4F471D38-55FB-4DC0-98B2-BA912A8808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C1EDAC-6B19-4F65-977A-B1FB5D2458E4}"/>
              </a:ext>
            </a:extLst>
          </p:cNvPr>
          <p:cNvSpPr>
            <a:spLocks noGrp="1"/>
          </p:cNvSpPr>
          <p:nvPr>
            <p:ph type="sldNum" sz="quarter" idx="12"/>
          </p:nvPr>
        </p:nvSpPr>
        <p:spPr/>
        <p:txBody>
          <a:bodyPr/>
          <a:lstStyle/>
          <a:p>
            <a:fld id="{43D61178-8249-45CA-B10D-35FF21E22FA1}" type="slidenum">
              <a:rPr lang="en-US" smtClean="0"/>
              <a:t>‹#›</a:t>
            </a:fld>
            <a:endParaRPr lang="en-US"/>
          </a:p>
        </p:txBody>
      </p:sp>
    </p:spTree>
    <p:extLst>
      <p:ext uri="{BB962C8B-B14F-4D97-AF65-F5344CB8AC3E}">
        <p14:creationId xmlns:p14="http://schemas.microsoft.com/office/powerpoint/2010/main" val="20851409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9C696-6399-4C1E-B877-33B773C8F2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9DC29E-B75F-4D95-A8DF-DC430E466DE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ED0A36-5E69-4A7F-9132-EFE16506358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B35B36-6822-43D2-973F-7B37648D957C}"/>
              </a:ext>
            </a:extLst>
          </p:cNvPr>
          <p:cNvSpPr>
            <a:spLocks noGrp="1"/>
          </p:cNvSpPr>
          <p:nvPr>
            <p:ph type="dt" sz="half" idx="10"/>
          </p:nvPr>
        </p:nvSpPr>
        <p:spPr/>
        <p:txBody>
          <a:bodyPr/>
          <a:lstStyle/>
          <a:p>
            <a:fld id="{FB7D9B99-B195-42AC-AECF-8639E803DC6D}" type="datetimeFigureOut">
              <a:rPr lang="en-US" smtClean="0"/>
              <a:t>11/29/2020</a:t>
            </a:fld>
            <a:endParaRPr lang="en-US"/>
          </a:p>
        </p:txBody>
      </p:sp>
      <p:sp>
        <p:nvSpPr>
          <p:cNvPr id="6" name="Footer Placeholder 5">
            <a:extLst>
              <a:ext uri="{FF2B5EF4-FFF2-40B4-BE49-F238E27FC236}">
                <a16:creationId xmlns:a16="http://schemas.microsoft.com/office/drawing/2014/main" id="{FFC24CC4-0F4B-420D-8153-26AC8A8737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489477-75F8-423F-B1A5-A5C47FC162F1}"/>
              </a:ext>
            </a:extLst>
          </p:cNvPr>
          <p:cNvSpPr>
            <a:spLocks noGrp="1"/>
          </p:cNvSpPr>
          <p:nvPr>
            <p:ph type="sldNum" sz="quarter" idx="12"/>
          </p:nvPr>
        </p:nvSpPr>
        <p:spPr/>
        <p:txBody>
          <a:bodyPr/>
          <a:lstStyle/>
          <a:p>
            <a:fld id="{43D61178-8249-45CA-B10D-35FF21E22FA1}" type="slidenum">
              <a:rPr lang="en-US" smtClean="0"/>
              <a:t>‹#›</a:t>
            </a:fld>
            <a:endParaRPr lang="en-US"/>
          </a:p>
        </p:txBody>
      </p:sp>
    </p:spTree>
    <p:extLst>
      <p:ext uri="{BB962C8B-B14F-4D97-AF65-F5344CB8AC3E}">
        <p14:creationId xmlns:p14="http://schemas.microsoft.com/office/powerpoint/2010/main" val="2497266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EBF8E-A93A-47BA-B326-D1E6E3858CF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891852-DA28-4FCB-9E3A-212D62221DA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01AFAAF-7882-492E-B294-0F1AE8912D9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1AF717-C295-43A1-BA52-7F31F86495A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FC68B61-43DC-43A2-AC5E-9CAE14562F5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8D0F97-C833-4CE1-8A19-25604DB043C3}"/>
              </a:ext>
            </a:extLst>
          </p:cNvPr>
          <p:cNvSpPr>
            <a:spLocks noGrp="1"/>
          </p:cNvSpPr>
          <p:nvPr>
            <p:ph type="dt" sz="half" idx="10"/>
          </p:nvPr>
        </p:nvSpPr>
        <p:spPr/>
        <p:txBody>
          <a:bodyPr/>
          <a:lstStyle/>
          <a:p>
            <a:fld id="{FB7D9B99-B195-42AC-AECF-8639E803DC6D}" type="datetimeFigureOut">
              <a:rPr lang="en-US" smtClean="0"/>
              <a:t>11/29/2020</a:t>
            </a:fld>
            <a:endParaRPr lang="en-US"/>
          </a:p>
        </p:txBody>
      </p:sp>
      <p:sp>
        <p:nvSpPr>
          <p:cNvPr id="8" name="Footer Placeholder 7">
            <a:extLst>
              <a:ext uri="{FF2B5EF4-FFF2-40B4-BE49-F238E27FC236}">
                <a16:creationId xmlns:a16="http://schemas.microsoft.com/office/drawing/2014/main" id="{6118286E-16B5-47BD-8E66-76ADF0F9D6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F9241E-6750-41A4-946F-FD66CD967038}"/>
              </a:ext>
            </a:extLst>
          </p:cNvPr>
          <p:cNvSpPr>
            <a:spLocks noGrp="1"/>
          </p:cNvSpPr>
          <p:nvPr>
            <p:ph type="sldNum" sz="quarter" idx="12"/>
          </p:nvPr>
        </p:nvSpPr>
        <p:spPr/>
        <p:txBody>
          <a:bodyPr/>
          <a:lstStyle/>
          <a:p>
            <a:fld id="{43D61178-8249-45CA-B10D-35FF21E22FA1}" type="slidenum">
              <a:rPr lang="en-US" smtClean="0"/>
              <a:t>‹#›</a:t>
            </a:fld>
            <a:endParaRPr lang="en-US"/>
          </a:p>
        </p:txBody>
      </p:sp>
    </p:spTree>
    <p:extLst>
      <p:ext uri="{BB962C8B-B14F-4D97-AF65-F5344CB8AC3E}">
        <p14:creationId xmlns:p14="http://schemas.microsoft.com/office/powerpoint/2010/main" val="12710417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9F3DE-F4DD-4E98-B7EA-FF1186CBE5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4AADE3-DD3A-4538-B331-5CB8E16AB335}"/>
              </a:ext>
            </a:extLst>
          </p:cNvPr>
          <p:cNvSpPr>
            <a:spLocks noGrp="1"/>
          </p:cNvSpPr>
          <p:nvPr>
            <p:ph type="dt" sz="half" idx="10"/>
          </p:nvPr>
        </p:nvSpPr>
        <p:spPr/>
        <p:txBody>
          <a:bodyPr/>
          <a:lstStyle/>
          <a:p>
            <a:fld id="{FB7D9B99-B195-42AC-AECF-8639E803DC6D}" type="datetimeFigureOut">
              <a:rPr lang="en-US" smtClean="0"/>
              <a:t>11/29/2020</a:t>
            </a:fld>
            <a:endParaRPr lang="en-US"/>
          </a:p>
        </p:txBody>
      </p:sp>
      <p:sp>
        <p:nvSpPr>
          <p:cNvPr id="4" name="Footer Placeholder 3">
            <a:extLst>
              <a:ext uri="{FF2B5EF4-FFF2-40B4-BE49-F238E27FC236}">
                <a16:creationId xmlns:a16="http://schemas.microsoft.com/office/drawing/2014/main" id="{19644651-E6FB-4847-A581-D5D4DCC8F0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0D92D4-1981-4A77-B1D9-B163391D39C6}"/>
              </a:ext>
            </a:extLst>
          </p:cNvPr>
          <p:cNvSpPr>
            <a:spLocks noGrp="1"/>
          </p:cNvSpPr>
          <p:nvPr>
            <p:ph type="sldNum" sz="quarter" idx="12"/>
          </p:nvPr>
        </p:nvSpPr>
        <p:spPr/>
        <p:txBody>
          <a:bodyPr/>
          <a:lstStyle/>
          <a:p>
            <a:fld id="{43D61178-8249-45CA-B10D-35FF21E22FA1}" type="slidenum">
              <a:rPr lang="en-US" smtClean="0"/>
              <a:t>‹#›</a:t>
            </a:fld>
            <a:endParaRPr lang="en-US"/>
          </a:p>
        </p:txBody>
      </p:sp>
    </p:spTree>
    <p:extLst>
      <p:ext uri="{BB962C8B-B14F-4D97-AF65-F5344CB8AC3E}">
        <p14:creationId xmlns:p14="http://schemas.microsoft.com/office/powerpoint/2010/main" val="41726880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9978BB-8951-460B-A064-777B0946D959}"/>
              </a:ext>
            </a:extLst>
          </p:cNvPr>
          <p:cNvSpPr>
            <a:spLocks noGrp="1"/>
          </p:cNvSpPr>
          <p:nvPr>
            <p:ph type="dt" sz="half" idx="10"/>
          </p:nvPr>
        </p:nvSpPr>
        <p:spPr/>
        <p:txBody>
          <a:bodyPr/>
          <a:lstStyle/>
          <a:p>
            <a:fld id="{FB7D9B99-B195-42AC-AECF-8639E803DC6D}" type="datetimeFigureOut">
              <a:rPr lang="en-US" smtClean="0"/>
              <a:t>11/29/2020</a:t>
            </a:fld>
            <a:endParaRPr lang="en-US"/>
          </a:p>
        </p:txBody>
      </p:sp>
      <p:sp>
        <p:nvSpPr>
          <p:cNvPr id="3" name="Footer Placeholder 2">
            <a:extLst>
              <a:ext uri="{FF2B5EF4-FFF2-40B4-BE49-F238E27FC236}">
                <a16:creationId xmlns:a16="http://schemas.microsoft.com/office/drawing/2014/main" id="{35A65287-019E-485C-A1FD-64AC50C0B6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5FAA0B-6748-4811-9B16-C38BB9D17EC4}"/>
              </a:ext>
            </a:extLst>
          </p:cNvPr>
          <p:cNvSpPr>
            <a:spLocks noGrp="1"/>
          </p:cNvSpPr>
          <p:nvPr>
            <p:ph type="sldNum" sz="quarter" idx="12"/>
          </p:nvPr>
        </p:nvSpPr>
        <p:spPr/>
        <p:txBody>
          <a:bodyPr/>
          <a:lstStyle/>
          <a:p>
            <a:fld id="{43D61178-8249-45CA-B10D-35FF21E22FA1}" type="slidenum">
              <a:rPr lang="en-US" smtClean="0"/>
              <a:t>‹#›</a:t>
            </a:fld>
            <a:endParaRPr lang="en-US"/>
          </a:p>
        </p:txBody>
      </p:sp>
    </p:spTree>
    <p:extLst>
      <p:ext uri="{BB962C8B-B14F-4D97-AF65-F5344CB8AC3E}">
        <p14:creationId xmlns:p14="http://schemas.microsoft.com/office/powerpoint/2010/main" val="7582856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E454A-9B5A-46E2-A44E-84EB884B1D2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B92AC3A-4F08-4DE9-A538-CC10FB5F5EF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7AB7DB-DC58-42A6-9C49-29CA24E81EB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18B505A-9A41-4E51-9ED8-C20989B611C5}"/>
              </a:ext>
            </a:extLst>
          </p:cNvPr>
          <p:cNvSpPr>
            <a:spLocks noGrp="1"/>
          </p:cNvSpPr>
          <p:nvPr>
            <p:ph type="dt" sz="half" idx="10"/>
          </p:nvPr>
        </p:nvSpPr>
        <p:spPr/>
        <p:txBody>
          <a:bodyPr/>
          <a:lstStyle/>
          <a:p>
            <a:fld id="{FB7D9B99-B195-42AC-AECF-8639E803DC6D}" type="datetimeFigureOut">
              <a:rPr lang="en-US" smtClean="0"/>
              <a:t>11/29/2020</a:t>
            </a:fld>
            <a:endParaRPr lang="en-US"/>
          </a:p>
        </p:txBody>
      </p:sp>
      <p:sp>
        <p:nvSpPr>
          <p:cNvPr id="6" name="Footer Placeholder 5">
            <a:extLst>
              <a:ext uri="{FF2B5EF4-FFF2-40B4-BE49-F238E27FC236}">
                <a16:creationId xmlns:a16="http://schemas.microsoft.com/office/drawing/2014/main" id="{E186ADB4-D693-4239-8448-6EDD9BC51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32F971-4E5E-47EB-9721-E7064C9E50AA}"/>
              </a:ext>
            </a:extLst>
          </p:cNvPr>
          <p:cNvSpPr>
            <a:spLocks noGrp="1"/>
          </p:cNvSpPr>
          <p:nvPr>
            <p:ph type="sldNum" sz="quarter" idx="12"/>
          </p:nvPr>
        </p:nvSpPr>
        <p:spPr/>
        <p:txBody>
          <a:bodyPr/>
          <a:lstStyle/>
          <a:p>
            <a:fld id="{43D61178-8249-45CA-B10D-35FF21E22FA1}" type="slidenum">
              <a:rPr lang="en-US" smtClean="0"/>
              <a:t>‹#›</a:t>
            </a:fld>
            <a:endParaRPr lang="en-US"/>
          </a:p>
        </p:txBody>
      </p:sp>
    </p:spTree>
    <p:extLst>
      <p:ext uri="{BB962C8B-B14F-4D97-AF65-F5344CB8AC3E}">
        <p14:creationId xmlns:p14="http://schemas.microsoft.com/office/powerpoint/2010/main" val="3235337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8A389F-1FE0-49F4-AC78-F3164E94C98E}" type="datetimeFigureOut">
              <a:rPr lang="en-US" smtClean="0"/>
              <a:t>11/29/2020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312E9B-2E6C-4730-82E3-1EED600B2BC8}" type="slidenum">
              <a:rPr lang="en-US" smtClean="0"/>
              <a:t>‹#›</a:t>
            </a:fld>
            <a:endParaRPr lang="en-US" dirty="0"/>
          </a:p>
        </p:txBody>
      </p:sp>
    </p:spTree>
    <p:extLst>
      <p:ext uri="{BB962C8B-B14F-4D97-AF65-F5344CB8AC3E}">
        <p14:creationId xmlns:p14="http://schemas.microsoft.com/office/powerpoint/2010/main" val="23834297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A91BB-0110-4267-AA56-8CD0860E5CB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D8DAB1A-7A8E-44EC-A35C-CDCF42430F5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7B9961E-EDC7-486C-BD49-241B5A9290E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E0C62C6-C344-43F6-9101-6E3AC45106D2}"/>
              </a:ext>
            </a:extLst>
          </p:cNvPr>
          <p:cNvSpPr>
            <a:spLocks noGrp="1"/>
          </p:cNvSpPr>
          <p:nvPr>
            <p:ph type="dt" sz="half" idx="10"/>
          </p:nvPr>
        </p:nvSpPr>
        <p:spPr/>
        <p:txBody>
          <a:bodyPr/>
          <a:lstStyle/>
          <a:p>
            <a:fld id="{FB7D9B99-B195-42AC-AECF-8639E803DC6D}" type="datetimeFigureOut">
              <a:rPr lang="en-US" smtClean="0"/>
              <a:t>11/29/2020</a:t>
            </a:fld>
            <a:endParaRPr lang="en-US"/>
          </a:p>
        </p:txBody>
      </p:sp>
      <p:sp>
        <p:nvSpPr>
          <p:cNvPr id="6" name="Footer Placeholder 5">
            <a:extLst>
              <a:ext uri="{FF2B5EF4-FFF2-40B4-BE49-F238E27FC236}">
                <a16:creationId xmlns:a16="http://schemas.microsoft.com/office/drawing/2014/main" id="{F1B8830A-6B88-4B63-B981-9A61B8EB17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767ECA-ABD4-4F5E-BF7A-4894E59C1203}"/>
              </a:ext>
            </a:extLst>
          </p:cNvPr>
          <p:cNvSpPr>
            <a:spLocks noGrp="1"/>
          </p:cNvSpPr>
          <p:nvPr>
            <p:ph type="sldNum" sz="quarter" idx="12"/>
          </p:nvPr>
        </p:nvSpPr>
        <p:spPr/>
        <p:txBody>
          <a:bodyPr/>
          <a:lstStyle/>
          <a:p>
            <a:fld id="{43D61178-8249-45CA-B10D-35FF21E22FA1}" type="slidenum">
              <a:rPr lang="en-US" smtClean="0"/>
              <a:t>‹#›</a:t>
            </a:fld>
            <a:endParaRPr lang="en-US"/>
          </a:p>
        </p:txBody>
      </p:sp>
    </p:spTree>
    <p:extLst>
      <p:ext uri="{BB962C8B-B14F-4D97-AF65-F5344CB8AC3E}">
        <p14:creationId xmlns:p14="http://schemas.microsoft.com/office/powerpoint/2010/main" val="37186493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91B64-5BAE-4EC6-8096-4636BF6835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C08E7D-6236-4377-BC41-56E4CE0CC1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144283-32A4-4D4E-AEE0-FAEE594D8390}"/>
              </a:ext>
            </a:extLst>
          </p:cNvPr>
          <p:cNvSpPr>
            <a:spLocks noGrp="1"/>
          </p:cNvSpPr>
          <p:nvPr>
            <p:ph type="dt" sz="half" idx="10"/>
          </p:nvPr>
        </p:nvSpPr>
        <p:spPr/>
        <p:txBody>
          <a:bodyPr/>
          <a:lstStyle/>
          <a:p>
            <a:fld id="{FB7D9B99-B195-42AC-AECF-8639E803DC6D}" type="datetimeFigureOut">
              <a:rPr lang="en-US" smtClean="0"/>
              <a:t>11/29/2020</a:t>
            </a:fld>
            <a:endParaRPr lang="en-US"/>
          </a:p>
        </p:txBody>
      </p:sp>
      <p:sp>
        <p:nvSpPr>
          <p:cNvPr id="5" name="Footer Placeholder 4">
            <a:extLst>
              <a:ext uri="{FF2B5EF4-FFF2-40B4-BE49-F238E27FC236}">
                <a16:creationId xmlns:a16="http://schemas.microsoft.com/office/drawing/2014/main" id="{321EFAE8-271F-4CF0-A51D-E9467E088B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C8806E-4652-4138-BCED-689E90D57A70}"/>
              </a:ext>
            </a:extLst>
          </p:cNvPr>
          <p:cNvSpPr>
            <a:spLocks noGrp="1"/>
          </p:cNvSpPr>
          <p:nvPr>
            <p:ph type="sldNum" sz="quarter" idx="12"/>
          </p:nvPr>
        </p:nvSpPr>
        <p:spPr/>
        <p:txBody>
          <a:bodyPr/>
          <a:lstStyle/>
          <a:p>
            <a:fld id="{43D61178-8249-45CA-B10D-35FF21E22FA1}" type="slidenum">
              <a:rPr lang="en-US" smtClean="0"/>
              <a:t>‹#›</a:t>
            </a:fld>
            <a:endParaRPr lang="en-US"/>
          </a:p>
        </p:txBody>
      </p:sp>
    </p:spTree>
    <p:extLst>
      <p:ext uri="{BB962C8B-B14F-4D97-AF65-F5344CB8AC3E}">
        <p14:creationId xmlns:p14="http://schemas.microsoft.com/office/powerpoint/2010/main" val="40480097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6E168B-B6D0-4FDA-8DF7-F4ECA2A8B94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C1A31D-2BEC-45FB-B149-B0C05BCF2B0A}"/>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2F4A02-4B9D-49DC-BB42-A27B5EA10813}"/>
              </a:ext>
            </a:extLst>
          </p:cNvPr>
          <p:cNvSpPr>
            <a:spLocks noGrp="1"/>
          </p:cNvSpPr>
          <p:nvPr>
            <p:ph type="dt" sz="half" idx="10"/>
          </p:nvPr>
        </p:nvSpPr>
        <p:spPr/>
        <p:txBody>
          <a:bodyPr/>
          <a:lstStyle/>
          <a:p>
            <a:fld id="{FB7D9B99-B195-42AC-AECF-8639E803DC6D}" type="datetimeFigureOut">
              <a:rPr lang="en-US" smtClean="0"/>
              <a:t>11/29/2020</a:t>
            </a:fld>
            <a:endParaRPr lang="en-US"/>
          </a:p>
        </p:txBody>
      </p:sp>
      <p:sp>
        <p:nvSpPr>
          <p:cNvPr id="5" name="Footer Placeholder 4">
            <a:extLst>
              <a:ext uri="{FF2B5EF4-FFF2-40B4-BE49-F238E27FC236}">
                <a16:creationId xmlns:a16="http://schemas.microsoft.com/office/drawing/2014/main" id="{40C201BE-49A4-4F2C-A2FD-A91EC6A6E6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BC1C8A-B8BA-4C2A-881F-92CDFE2D5E7E}"/>
              </a:ext>
            </a:extLst>
          </p:cNvPr>
          <p:cNvSpPr>
            <a:spLocks noGrp="1"/>
          </p:cNvSpPr>
          <p:nvPr>
            <p:ph type="sldNum" sz="quarter" idx="12"/>
          </p:nvPr>
        </p:nvSpPr>
        <p:spPr/>
        <p:txBody>
          <a:bodyPr/>
          <a:lstStyle/>
          <a:p>
            <a:fld id="{43D61178-8249-45CA-B10D-35FF21E22FA1}" type="slidenum">
              <a:rPr lang="en-US" smtClean="0"/>
              <a:t>‹#›</a:t>
            </a:fld>
            <a:endParaRPr lang="en-US"/>
          </a:p>
        </p:txBody>
      </p:sp>
    </p:spTree>
    <p:extLst>
      <p:ext uri="{BB962C8B-B14F-4D97-AF65-F5344CB8AC3E}">
        <p14:creationId xmlns:p14="http://schemas.microsoft.com/office/powerpoint/2010/main" val="1290456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8A389F-1FE0-49F4-AC78-F3164E94C98E}" type="datetimeFigureOut">
              <a:rPr lang="en-US" smtClean="0"/>
              <a:t>11/29/2020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312E9B-2E6C-4730-82E3-1EED600B2BC8}" type="slidenum">
              <a:rPr lang="en-US" smtClean="0"/>
              <a:t>‹#›</a:t>
            </a:fld>
            <a:endParaRPr lang="en-US" dirty="0"/>
          </a:p>
        </p:txBody>
      </p:sp>
    </p:spTree>
    <p:extLst>
      <p:ext uri="{BB962C8B-B14F-4D97-AF65-F5344CB8AC3E}">
        <p14:creationId xmlns:p14="http://schemas.microsoft.com/office/powerpoint/2010/main" val="1617279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8A389F-1FE0-49F4-AC78-F3164E94C98E}" type="datetimeFigureOut">
              <a:rPr lang="en-US" smtClean="0"/>
              <a:t>11/29/2020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7312E9B-2E6C-4730-82E3-1EED600B2BC8}" type="slidenum">
              <a:rPr lang="en-US" smtClean="0"/>
              <a:t>‹#›</a:t>
            </a:fld>
            <a:endParaRPr lang="en-US" dirty="0"/>
          </a:p>
        </p:txBody>
      </p:sp>
    </p:spTree>
    <p:extLst>
      <p:ext uri="{BB962C8B-B14F-4D97-AF65-F5344CB8AC3E}">
        <p14:creationId xmlns:p14="http://schemas.microsoft.com/office/powerpoint/2010/main" val="3163828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8A389F-1FE0-49F4-AC78-F3164E94C98E}" type="datetimeFigureOut">
              <a:rPr lang="en-US" smtClean="0"/>
              <a:t>11/29/2020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7312E9B-2E6C-4730-82E3-1EED600B2BC8}" type="slidenum">
              <a:rPr lang="en-US" smtClean="0"/>
              <a:t>‹#›</a:t>
            </a:fld>
            <a:endParaRPr lang="en-US" dirty="0"/>
          </a:p>
        </p:txBody>
      </p:sp>
    </p:spTree>
    <p:extLst>
      <p:ext uri="{BB962C8B-B14F-4D97-AF65-F5344CB8AC3E}">
        <p14:creationId xmlns:p14="http://schemas.microsoft.com/office/powerpoint/2010/main" val="747417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A389F-1FE0-49F4-AC78-F3164E94C98E}" type="datetimeFigureOut">
              <a:rPr lang="en-US" smtClean="0"/>
              <a:t>11/29/2020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7312E9B-2E6C-4730-82E3-1EED600B2BC8}" type="slidenum">
              <a:rPr lang="en-US" smtClean="0"/>
              <a:t>‹#›</a:t>
            </a:fld>
            <a:endParaRPr lang="en-US" dirty="0"/>
          </a:p>
        </p:txBody>
      </p:sp>
    </p:spTree>
    <p:extLst>
      <p:ext uri="{BB962C8B-B14F-4D97-AF65-F5344CB8AC3E}">
        <p14:creationId xmlns:p14="http://schemas.microsoft.com/office/powerpoint/2010/main" val="1781456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8A389F-1FE0-49F4-AC78-F3164E94C98E}" type="datetimeFigureOut">
              <a:rPr lang="en-US" smtClean="0"/>
              <a:t>11/29/2020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312E9B-2E6C-4730-82E3-1EED600B2BC8}" type="slidenum">
              <a:rPr lang="en-US" smtClean="0"/>
              <a:t>‹#›</a:t>
            </a:fld>
            <a:endParaRPr lang="en-US" dirty="0"/>
          </a:p>
        </p:txBody>
      </p:sp>
    </p:spTree>
    <p:extLst>
      <p:ext uri="{BB962C8B-B14F-4D97-AF65-F5344CB8AC3E}">
        <p14:creationId xmlns:p14="http://schemas.microsoft.com/office/powerpoint/2010/main" val="219232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8A389F-1FE0-49F4-AC78-F3164E94C98E}" type="datetimeFigureOut">
              <a:rPr lang="en-US" smtClean="0"/>
              <a:t>11/29/2020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312E9B-2E6C-4730-82E3-1EED600B2BC8}" type="slidenum">
              <a:rPr lang="en-US" smtClean="0"/>
              <a:t>‹#›</a:t>
            </a:fld>
            <a:endParaRPr lang="en-US" dirty="0"/>
          </a:p>
        </p:txBody>
      </p:sp>
    </p:spTree>
    <p:extLst>
      <p:ext uri="{BB962C8B-B14F-4D97-AF65-F5344CB8AC3E}">
        <p14:creationId xmlns:p14="http://schemas.microsoft.com/office/powerpoint/2010/main" val="1974729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8A389F-1FE0-49F4-AC78-F3164E94C98E}" type="datetimeFigureOut">
              <a:rPr lang="en-US" smtClean="0"/>
              <a:t>11/29/2020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312E9B-2E6C-4730-82E3-1EED600B2BC8}" type="slidenum">
              <a:rPr lang="en-US" smtClean="0"/>
              <a:t>‹#›</a:t>
            </a:fld>
            <a:endParaRPr lang="en-US" dirty="0"/>
          </a:p>
        </p:txBody>
      </p:sp>
    </p:spTree>
    <p:extLst>
      <p:ext uri="{BB962C8B-B14F-4D97-AF65-F5344CB8AC3E}">
        <p14:creationId xmlns:p14="http://schemas.microsoft.com/office/powerpoint/2010/main" val="35499082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iRespond Graph</a:t>
            </a:r>
          </a:p>
        </p:txBody>
      </p:sp>
      <p:grpSp>
        <p:nvGrpSpPr>
          <p:cNvPr id="40" name="CorrectBarGroup"/>
          <p:cNvGrpSpPr/>
          <p:nvPr userDrawn="1"/>
        </p:nvGrpSpPr>
        <p:grpSpPr>
          <a:xfrm>
            <a:off x="1270000" y="3175000"/>
            <a:ext cx="2667000" cy="2540000"/>
            <a:chOff x="1270000" y="3175000"/>
            <a:chExt cx="2667000" cy="2540000"/>
          </a:xfrm>
        </p:grpSpPr>
        <p:sp>
          <p:nvSpPr>
            <p:cNvPr id="5" name="CorrectBar0"/>
            <p:cNvSpPr/>
            <p:nvPr userDrawn="1"/>
          </p:nvSpPr>
          <p:spPr>
            <a:xfrm>
              <a:off x="1270000" y="3175000"/>
              <a:ext cx="1079500" cy="2540000"/>
            </a:xfrm>
            <a:prstGeom prst="rect">
              <a:avLst/>
            </a:prstGeom>
            <a:solidFill>
              <a:srgbClr val="22FF22"/>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rrectBar1"/>
            <p:cNvSpPr/>
            <p:nvPr userDrawn="1"/>
          </p:nvSpPr>
          <p:spPr>
            <a:xfrm>
              <a:off x="2857500" y="4445000"/>
              <a:ext cx="1079500" cy="1270000"/>
            </a:xfrm>
            <a:prstGeom prst="rect">
              <a:avLst/>
            </a:prstGeom>
            <a:solidFill>
              <a:srgbClr val="22FF22"/>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PercentLabelGroup"/>
          <p:cNvGrpSpPr/>
          <p:nvPr userDrawn="1"/>
        </p:nvGrpSpPr>
        <p:grpSpPr>
          <a:xfrm>
            <a:off x="1270000" y="1270000"/>
            <a:ext cx="7429500" cy="317500"/>
            <a:chOff x="1270000" y="1270000"/>
            <a:chExt cx="7429500" cy="317500"/>
          </a:xfrm>
        </p:grpSpPr>
        <p:sp>
          <p:nvSpPr>
            <p:cNvPr id="4" name="PercentLabel0"/>
            <p:cNvSpPr/>
            <p:nvPr userDrawn="1"/>
          </p:nvSpPr>
          <p:spPr>
            <a:xfrm>
              <a:off x="1270000" y="1270000"/>
              <a:ext cx="1079500" cy="317500"/>
            </a:xfrm>
            <a:prstGeom prst="rect">
              <a:avLst/>
            </a:prstGeom>
            <a:solidFill>
              <a:schemeClr val="accent1">
                <a:alpha val="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67%</a:t>
              </a:r>
            </a:p>
          </p:txBody>
        </p:sp>
        <p:sp>
          <p:nvSpPr>
            <p:cNvPr id="10" name="PercentLabel1"/>
            <p:cNvSpPr/>
            <p:nvPr userDrawn="1"/>
          </p:nvSpPr>
          <p:spPr>
            <a:xfrm>
              <a:off x="2857500" y="1270000"/>
              <a:ext cx="1079500" cy="317500"/>
            </a:xfrm>
            <a:prstGeom prst="rect">
              <a:avLst/>
            </a:prstGeom>
            <a:solidFill>
              <a:schemeClr val="accent1">
                <a:alpha val="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33%</a:t>
              </a:r>
            </a:p>
          </p:txBody>
        </p:sp>
        <p:sp>
          <p:nvSpPr>
            <p:cNvPr id="15" name="PercentLabel2"/>
            <p:cNvSpPr/>
            <p:nvPr userDrawn="1"/>
          </p:nvSpPr>
          <p:spPr>
            <a:xfrm>
              <a:off x="4445000" y="1270000"/>
              <a:ext cx="1079500" cy="317500"/>
            </a:xfrm>
            <a:prstGeom prst="rect">
              <a:avLst/>
            </a:prstGeom>
            <a:solidFill>
              <a:schemeClr val="accent1">
                <a:alpha val="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100%</a:t>
              </a:r>
            </a:p>
          </p:txBody>
        </p:sp>
        <p:sp>
          <p:nvSpPr>
            <p:cNvPr id="18" name="PercentLabel3"/>
            <p:cNvSpPr/>
            <p:nvPr userDrawn="1"/>
          </p:nvSpPr>
          <p:spPr>
            <a:xfrm>
              <a:off x="6032500" y="1270000"/>
              <a:ext cx="1079500" cy="317500"/>
            </a:xfrm>
            <a:prstGeom prst="rect">
              <a:avLst/>
            </a:prstGeom>
            <a:solidFill>
              <a:schemeClr val="accent1">
                <a:alpha val="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100%</a:t>
              </a:r>
            </a:p>
          </p:txBody>
        </p:sp>
        <p:sp>
          <p:nvSpPr>
            <p:cNvPr id="21" name="PercentLabel4"/>
            <p:cNvSpPr/>
            <p:nvPr userDrawn="1"/>
          </p:nvSpPr>
          <p:spPr>
            <a:xfrm>
              <a:off x="7620000" y="1270000"/>
              <a:ext cx="1079500" cy="317500"/>
            </a:xfrm>
            <a:prstGeom prst="rect">
              <a:avLst/>
            </a:prstGeom>
            <a:solidFill>
              <a:schemeClr val="accent1">
                <a:alpha val="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67%</a:t>
              </a:r>
            </a:p>
          </p:txBody>
        </p:sp>
      </p:grpSp>
      <p:grpSp>
        <p:nvGrpSpPr>
          <p:cNvPr id="41" name="IncorrectBarGroup"/>
          <p:cNvGrpSpPr/>
          <p:nvPr userDrawn="1"/>
        </p:nvGrpSpPr>
        <p:grpSpPr>
          <a:xfrm>
            <a:off x="4445000" y="1905000"/>
            <a:ext cx="4254500" cy="3810000"/>
            <a:chOff x="4445000" y="1905000"/>
            <a:chExt cx="4254500" cy="3810000"/>
          </a:xfrm>
        </p:grpSpPr>
        <p:sp>
          <p:nvSpPr>
            <p:cNvPr id="16" name="IncorrectBar2"/>
            <p:cNvSpPr/>
            <p:nvPr userDrawn="1"/>
          </p:nvSpPr>
          <p:spPr>
            <a:xfrm>
              <a:off x="4445000" y="1905000"/>
              <a:ext cx="1079500" cy="3810000"/>
            </a:xfrm>
            <a:prstGeom prst="rect">
              <a:avLst/>
            </a:prstGeom>
            <a:solidFill>
              <a:srgbClr val="FF2222"/>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ncorrectBar3"/>
            <p:cNvSpPr/>
            <p:nvPr userDrawn="1"/>
          </p:nvSpPr>
          <p:spPr>
            <a:xfrm>
              <a:off x="6032500" y="1905000"/>
              <a:ext cx="1079500" cy="3810000"/>
            </a:xfrm>
            <a:prstGeom prst="rect">
              <a:avLst/>
            </a:prstGeom>
            <a:solidFill>
              <a:srgbClr val="FF2222"/>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ncorrectBar4"/>
            <p:cNvSpPr/>
            <p:nvPr userDrawn="1"/>
          </p:nvSpPr>
          <p:spPr>
            <a:xfrm>
              <a:off x="7620000" y="3175000"/>
              <a:ext cx="1079500" cy="2540000"/>
            </a:xfrm>
            <a:prstGeom prst="rect">
              <a:avLst/>
            </a:prstGeom>
            <a:solidFill>
              <a:srgbClr val="FF2222"/>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XLabelGroup"/>
          <p:cNvGrpSpPr/>
          <p:nvPr userDrawn="1"/>
        </p:nvGrpSpPr>
        <p:grpSpPr>
          <a:xfrm>
            <a:off x="1270000" y="5842000"/>
            <a:ext cx="7429500" cy="317500"/>
            <a:chOff x="1270000" y="5842000"/>
            <a:chExt cx="7429500" cy="317500"/>
          </a:xfrm>
        </p:grpSpPr>
        <p:sp>
          <p:nvSpPr>
            <p:cNvPr id="6" name="XValueLabel0"/>
            <p:cNvSpPr/>
            <p:nvPr userDrawn="1"/>
          </p:nvSpPr>
          <p:spPr>
            <a:xfrm>
              <a:off x="1270000" y="5842000"/>
              <a:ext cx="1079500" cy="317500"/>
            </a:xfrm>
            <a:prstGeom prst="rect">
              <a:avLst/>
            </a:prstGeom>
            <a:solidFill>
              <a:schemeClr val="accent1">
                <a:alpha val="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A*</a:t>
              </a:r>
            </a:p>
          </p:txBody>
        </p:sp>
        <p:sp>
          <p:nvSpPr>
            <p:cNvPr id="12" name="XValueLabel1"/>
            <p:cNvSpPr/>
            <p:nvPr userDrawn="1"/>
          </p:nvSpPr>
          <p:spPr>
            <a:xfrm>
              <a:off x="2857500" y="5842000"/>
              <a:ext cx="1079500" cy="317500"/>
            </a:xfrm>
            <a:prstGeom prst="rect">
              <a:avLst/>
            </a:prstGeom>
            <a:solidFill>
              <a:schemeClr val="accent1">
                <a:alpha val="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B*</a:t>
              </a:r>
            </a:p>
          </p:txBody>
        </p:sp>
        <p:sp>
          <p:nvSpPr>
            <p:cNvPr id="17" name="XValueLabel2"/>
            <p:cNvSpPr/>
            <p:nvPr userDrawn="1"/>
          </p:nvSpPr>
          <p:spPr>
            <a:xfrm>
              <a:off x="4445000" y="5842000"/>
              <a:ext cx="1079500" cy="317500"/>
            </a:xfrm>
            <a:prstGeom prst="rect">
              <a:avLst/>
            </a:prstGeom>
            <a:solidFill>
              <a:schemeClr val="accent1">
                <a:alpha val="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C</a:t>
              </a:r>
            </a:p>
          </p:txBody>
        </p:sp>
        <p:sp>
          <p:nvSpPr>
            <p:cNvPr id="20" name="XValueLabel3"/>
            <p:cNvSpPr/>
            <p:nvPr userDrawn="1"/>
          </p:nvSpPr>
          <p:spPr>
            <a:xfrm>
              <a:off x="6032500" y="5842000"/>
              <a:ext cx="1079500" cy="317500"/>
            </a:xfrm>
            <a:prstGeom prst="rect">
              <a:avLst/>
            </a:prstGeom>
            <a:solidFill>
              <a:schemeClr val="accent1">
                <a:alpha val="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D</a:t>
              </a:r>
            </a:p>
          </p:txBody>
        </p:sp>
        <p:sp>
          <p:nvSpPr>
            <p:cNvPr id="25" name="XValueLabel4"/>
            <p:cNvSpPr/>
            <p:nvPr userDrawn="1"/>
          </p:nvSpPr>
          <p:spPr>
            <a:xfrm>
              <a:off x="7620000" y="5842000"/>
              <a:ext cx="1079500" cy="317500"/>
            </a:xfrm>
            <a:prstGeom prst="rect">
              <a:avLst/>
            </a:prstGeom>
            <a:solidFill>
              <a:schemeClr val="accent1">
                <a:alpha val="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E</a:t>
              </a:r>
            </a:p>
          </p:txBody>
        </p:sp>
      </p:grpSp>
      <p:grpSp>
        <p:nvGrpSpPr>
          <p:cNvPr id="39" name="AxisLineGroup"/>
          <p:cNvGrpSpPr/>
          <p:nvPr userDrawn="1"/>
        </p:nvGrpSpPr>
        <p:grpSpPr>
          <a:xfrm>
            <a:off x="889000" y="1587500"/>
            <a:ext cx="8001000" cy="4127500"/>
            <a:chOff x="889000" y="1587500"/>
            <a:chExt cx="8001000" cy="4127500"/>
          </a:xfrm>
        </p:grpSpPr>
        <p:cxnSp>
          <p:nvCxnSpPr>
            <p:cNvPr id="26"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7" name="YLabelGroup"/>
          <p:cNvGrpSpPr/>
          <p:nvPr userDrawn="1"/>
        </p:nvGrpSpPr>
        <p:grpSpPr>
          <a:xfrm>
            <a:off x="254000" y="1841500"/>
            <a:ext cx="762000" cy="3937000"/>
            <a:chOff x="254000" y="1841500"/>
            <a:chExt cx="762000" cy="3937000"/>
          </a:xfrm>
        </p:grpSpPr>
        <p:sp>
          <p:nvSpPr>
            <p:cNvPr id="29" name="YValueLabel0"/>
            <p:cNvSpPr/>
            <p:nvPr userDrawn="1"/>
          </p:nvSpPr>
          <p:spPr>
            <a:xfrm>
              <a:off x="254000" y="5651500"/>
              <a:ext cx="762000" cy="127000"/>
            </a:xfrm>
            <a:prstGeom prst="rect">
              <a:avLst/>
            </a:prstGeom>
            <a:solidFill>
              <a:schemeClr val="accent1">
                <a:alpha val="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0</a:t>
              </a:r>
            </a:p>
          </p:txBody>
        </p:sp>
        <p:sp>
          <p:nvSpPr>
            <p:cNvPr id="31" name="YValueLabel1"/>
            <p:cNvSpPr/>
            <p:nvPr userDrawn="1"/>
          </p:nvSpPr>
          <p:spPr>
            <a:xfrm>
              <a:off x="254000" y="4381500"/>
              <a:ext cx="762000" cy="127000"/>
            </a:xfrm>
            <a:prstGeom prst="rect">
              <a:avLst/>
            </a:prstGeom>
            <a:solidFill>
              <a:schemeClr val="accent1">
                <a:alpha val="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1</a:t>
              </a:r>
            </a:p>
          </p:txBody>
        </p:sp>
        <p:sp>
          <p:nvSpPr>
            <p:cNvPr id="33" name="YValueLabel2"/>
            <p:cNvSpPr/>
            <p:nvPr userDrawn="1"/>
          </p:nvSpPr>
          <p:spPr>
            <a:xfrm>
              <a:off x="254000" y="3111500"/>
              <a:ext cx="762000" cy="127000"/>
            </a:xfrm>
            <a:prstGeom prst="rect">
              <a:avLst/>
            </a:prstGeom>
            <a:solidFill>
              <a:schemeClr val="accent1">
                <a:alpha val="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2</a:t>
              </a:r>
            </a:p>
          </p:txBody>
        </p:sp>
        <p:sp>
          <p:nvSpPr>
            <p:cNvPr id="35" name="YValueLabel3"/>
            <p:cNvSpPr/>
            <p:nvPr userDrawn="1"/>
          </p:nvSpPr>
          <p:spPr>
            <a:xfrm>
              <a:off x="254000" y="1841500"/>
              <a:ext cx="762000" cy="127000"/>
            </a:xfrm>
            <a:prstGeom prst="rect">
              <a:avLst/>
            </a:prstGeom>
            <a:solidFill>
              <a:schemeClr val="accent1">
                <a:alpha val="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3</a:t>
              </a:r>
            </a:p>
          </p:txBody>
        </p:sp>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D0836C-E04B-4DC4-B9FF-22A8FFAEB15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C5716A-A46E-4A96-A04E-699FDA2B444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B544AC-510D-4BE9-B7DD-140E2992AC0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B7D9B99-B195-42AC-AECF-8639E803DC6D}" type="datetimeFigureOut">
              <a:rPr lang="en-US" smtClean="0"/>
              <a:t>11/29/2020</a:t>
            </a:fld>
            <a:endParaRPr lang="en-US"/>
          </a:p>
        </p:txBody>
      </p:sp>
      <p:sp>
        <p:nvSpPr>
          <p:cNvPr id="5" name="Footer Placeholder 4">
            <a:extLst>
              <a:ext uri="{FF2B5EF4-FFF2-40B4-BE49-F238E27FC236}">
                <a16:creationId xmlns:a16="http://schemas.microsoft.com/office/drawing/2014/main" id="{AE892D4F-DB85-4D66-B622-E6DE42DC9B7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67BDDE-5A70-4DC8-87E8-2958E80A436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3D61178-8249-45CA-B10D-35FF21E22FA1}" type="slidenum">
              <a:rPr lang="en-US" smtClean="0"/>
              <a:t>‹#›</a:t>
            </a:fld>
            <a:endParaRPr lang="en-US"/>
          </a:p>
        </p:txBody>
      </p:sp>
    </p:spTree>
    <p:extLst>
      <p:ext uri="{BB962C8B-B14F-4D97-AF65-F5344CB8AC3E}">
        <p14:creationId xmlns:p14="http://schemas.microsoft.com/office/powerpoint/2010/main" val="387000166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600" b="1" dirty="0">
                <a:latin typeface="Palatino Linotype" pitchFamily="18" charset="0"/>
              </a:rPr>
              <a:t>Why was Israel created as a </a:t>
            </a:r>
            <a:br>
              <a:rPr lang="en-US" sz="3600" b="1" dirty="0">
                <a:latin typeface="Palatino Linotype" pitchFamily="18" charset="0"/>
              </a:rPr>
            </a:br>
            <a:r>
              <a:rPr lang="en-US" sz="3600" b="1" dirty="0">
                <a:latin typeface="Palatino Linotype" pitchFamily="18" charset="0"/>
              </a:rPr>
              <a:t>Jewish state in 1948?</a:t>
            </a:r>
            <a:endParaRPr lang="en-US" sz="3600" dirty="0">
              <a:latin typeface="Palatino Linotype" pitchFamily="18" charset="0"/>
            </a:endParaRPr>
          </a:p>
        </p:txBody>
      </p:sp>
      <p:sp>
        <p:nvSpPr>
          <p:cNvPr id="8" name="Content Placeholder 7"/>
          <p:cNvSpPr>
            <a:spLocks noGrp="1"/>
          </p:cNvSpPr>
          <p:nvPr>
            <p:ph idx="1"/>
          </p:nvPr>
        </p:nvSpPr>
        <p:spPr>
          <a:xfrm>
            <a:off x="254704" y="1445722"/>
            <a:ext cx="5841295" cy="3631466"/>
          </a:xfrm>
        </p:spPr>
        <p:txBody>
          <a:bodyPr>
            <a:normAutofit fontScale="77500" lnSpcReduction="20000"/>
          </a:bodyPr>
          <a:lstStyle/>
          <a:p>
            <a:pPr marL="0" indent="0">
              <a:buNone/>
            </a:pPr>
            <a:r>
              <a:rPr lang="en-US" b="1" dirty="0"/>
              <a:t>Overview: </a:t>
            </a:r>
            <a:r>
              <a:rPr lang="en-US" dirty="0"/>
              <a:t>Of the modern world conflicts, few, if any, have lasted as long as the fight between the Palestinians and Israelis. This conflict has its origins in the creation of Israel as a Jewish state in 1948. Since Israel’s formation, the Jewish Israelis and Arab Muslim Palestinians have fought over who should control the country. The focus of this DBQ is on why such a controversial Jewish state was allowed to form in the first place.</a:t>
            </a:r>
          </a:p>
        </p:txBody>
      </p:sp>
      <p:cxnSp>
        <p:nvCxnSpPr>
          <p:cNvPr id="4" name="Straight Connector 3"/>
          <p:cNvCxnSpPr/>
          <p:nvPr/>
        </p:nvCxnSpPr>
        <p:spPr>
          <a:xfrm>
            <a:off x="2602865" y="152400"/>
            <a:ext cx="36576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2602865" y="1312985"/>
            <a:ext cx="3657600" cy="0"/>
          </a:xfrm>
          <a:prstGeom prst="line">
            <a:avLst/>
          </a:prstGeom>
          <a:ln w="19050"/>
        </p:spPr>
        <p:style>
          <a:lnRef idx="1">
            <a:schemeClr val="dk1"/>
          </a:lnRef>
          <a:fillRef idx="0">
            <a:schemeClr val="dk1"/>
          </a:fillRef>
          <a:effectRef idx="0">
            <a:schemeClr val="dk1"/>
          </a:effectRef>
          <a:fontRef idx="minor">
            <a:schemeClr val="tx1"/>
          </a:fontRef>
        </p:style>
      </p:cxnSp>
      <p:pic>
        <p:nvPicPr>
          <p:cNvPr id="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599" y="1445722"/>
            <a:ext cx="2847879"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1765822" y="4723667"/>
            <a:ext cx="21224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3200" b="1" dirty="0">
                <a:solidFill>
                  <a:schemeClr val="accent2">
                    <a:lumMod val="75000"/>
                  </a:schemeClr>
                </a:solidFill>
                <a:effectLst>
                  <a:outerShdw blurRad="38100" dist="38100" dir="2700000" algn="tl">
                    <a:srgbClr val="000000">
                      <a:alpha val="43137"/>
                    </a:srgbClr>
                  </a:outerShdw>
                </a:effectLst>
              </a:rPr>
              <a:t>Israelis</a:t>
            </a:r>
            <a:r>
              <a:rPr lang="en-US" sz="3200" dirty="0">
                <a:solidFill>
                  <a:schemeClr val="accent2">
                    <a:lumMod val="75000"/>
                  </a:schemeClr>
                </a:solidFill>
                <a:effectLst>
                  <a:outerShdw blurRad="38100" dist="38100" dir="2700000" algn="tl">
                    <a:srgbClr val="000000">
                      <a:alpha val="43137"/>
                    </a:srgbClr>
                  </a:outerShdw>
                </a:effectLst>
              </a:rPr>
              <a:t> </a:t>
            </a:r>
            <a:r>
              <a:rPr lang="en-US" sz="2800" dirty="0"/>
              <a:t>(Jewish)</a:t>
            </a:r>
          </a:p>
        </p:txBody>
      </p:sp>
      <p:sp>
        <p:nvSpPr>
          <p:cNvPr id="11" name="TextBox 10"/>
          <p:cNvSpPr txBox="1"/>
          <p:nvPr/>
        </p:nvSpPr>
        <p:spPr>
          <a:xfrm>
            <a:off x="1754099" y="5877046"/>
            <a:ext cx="2487612" cy="892175"/>
          </a:xfrm>
          <a:prstGeom prst="rect">
            <a:avLst/>
          </a:prstGeom>
          <a:noFill/>
        </p:spPr>
        <p:txBody>
          <a:bodyPr>
            <a:spAutoFit/>
          </a:bodyPr>
          <a:lstStyle/>
          <a:p>
            <a:pPr>
              <a:defRPr/>
            </a:pPr>
            <a:r>
              <a:rPr lang="en-US" sz="2800" b="1" dirty="0">
                <a:solidFill>
                  <a:srgbClr val="336600"/>
                </a:solidFill>
                <a:effectLst>
                  <a:outerShdw blurRad="38100" dist="38100" dir="2700000" algn="tl">
                    <a:srgbClr val="000000">
                      <a:alpha val="43137"/>
                    </a:srgbClr>
                  </a:outerShdw>
                </a:effectLst>
              </a:rPr>
              <a:t>Palestinians</a:t>
            </a:r>
            <a:r>
              <a:rPr lang="en-US" sz="2800" dirty="0">
                <a:effectLst>
                  <a:outerShdw blurRad="38100" dist="38100" dir="2700000" algn="tl">
                    <a:srgbClr val="000000">
                      <a:alpha val="43137"/>
                    </a:srgbClr>
                  </a:outerShdw>
                </a:effectLst>
              </a:rPr>
              <a:t> </a:t>
            </a:r>
            <a:r>
              <a:rPr lang="en-US" sz="2400" dirty="0"/>
              <a:t>(Muslim &amp; Arab)</a:t>
            </a:r>
          </a:p>
        </p:txBody>
      </p:sp>
      <p:pic>
        <p:nvPicPr>
          <p:cNvPr id="12"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334" y="5983409"/>
            <a:ext cx="1130300"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descr="C:\Users\ham18950\AppData\Local\Microsoft\Windows\Temporary Internet Files\Content.IE5\C3XBC051\MC90000121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822" y="4858605"/>
            <a:ext cx="1203325"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C:\Users\ham18950\AppData\Local\Microsoft\Windows\Temporary Internet Files\Content.IE5\C3XBC051\MC90000121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7308" y="3402888"/>
            <a:ext cx="601662" cy="4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96808" y="3974394"/>
            <a:ext cx="381001" cy="229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98296" y="3276600"/>
            <a:ext cx="402703" cy="242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310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8600" y="1143000"/>
          <a:ext cx="8763000" cy="4876800"/>
        </p:xfrm>
        <a:graphic>
          <a:graphicData uri="http://schemas.openxmlformats.org/drawingml/2006/table">
            <a:tbl>
              <a:tblPr firstRow="1" bandRow="1">
                <a:tableStyleId>{5940675A-B579-460E-94D1-54222C63F5DA}</a:tableStyleId>
              </a:tblPr>
              <a:tblGrid>
                <a:gridCol w="23622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457200">
                <a:tc>
                  <a:txBody>
                    <a:bodyPr/>
                    <a:lstStyle/>
                    <a:p>
                      <a:pPr algn="ctr"/>
                      <a:r>
                        <a:rPr lang="en-US" sz="2400" b="1" dirty="0">
                          <a:solidFill>
                            <a:schemeClr val="tx2"/>
                          </a:solidFill>
                        </a:rPr>
                        <a:t>FACT </a:t>
                      </a:r>
                    </a:p>
                  </a:txBody>
                  <a:tcPr/>
                </a:tc>
                <a:tc>
                  <a:txBody>
                    <a:bodyPr/>
                    <a:lstStyle/>
                    <a:p>
                      <a:pPr algn="ctr"/>
                      <a:r>
                        <a:rPr lang="en-US" sz="2400" b="1" dirty="0">
                          <a:solidFill>
                            <a:srgbClr val="C00000"/>
                          </a:solidFill>
                        </a:rPr>
                        <a:t>INFERENCE </a:t>
                      </a:r>
                    </a:p>
                  </a:txBody>
                  <a:tcPr/>
                </a:tc>
                <a:tc>
                  <a:txBody>
                    <a:bodyPr/>
                    <a:lstStyle/>
                    <a:p>
                      <a:pPr algn="ctr"/>
                      <a:r>
                        <a:rPr lang="en-US" sz="2400" b="1" dirty="0">
                          <a:solidFill>
                            <a:srgbClr val="7030A0"/>
                          </a:solidFill>
                        </a:rPr>
                        <a:t>ARGUMENT</a:t>
                      </a:r>
                      <a:endParaRPr lang="en-US" sz="2400" b="1" baseline="0" dirty="0">
                        <a:solidFill>
                          <a:srgbClr val="7030A0"/>
                        </a:solidFill>
                      </a:endParaRPr>
                    </a:p>
                  </a:txBody>
                  <a:tcPr/>
                </a:tc>
                <a:extLst>
                  <a:ext uri="{0D108BD9-81ED-4DB2-BD59-A6C34878D82A}">
                    <a16:rowId xmlns:a16="http://schemas.microsoft.com/office/drawing/2014/main" val="10000"/>
                  </a:ext>
                </a:extLst>
              </a:tr>
              <a:tr h="2514600">
                <a:tc>
                  <a:txBody>
                    <a:bodyPr/>
                    <a:lstStyle/>
                    <a:p>
                      <a:endParaRPr lang="en-US" sz="2000" b="1" dirty="0">
                        <a:solidFill>
                          <a:schemeClr val="tx2"/>
                        </a:solidFill>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2000" b="1" dirty="0">
                        <a:solidFill>
                          <a:srgbClr val="C0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a:solidFill>
                          <a:srgbClr val="7030A0"/>
                        </a:solidFill>
                      </a:endParaRPr>
                    </a:p>
                  </a:txBody>
                  <a:tcPr/>
                </a:tc>
                <a:extLst>
                  <a:ext uri="{0D108BD9-81ED-4DB2-BD59-A6C34878D82A}">
                    <a16:rowId xmlns:a16="http://schemas.microsoft.com/office/drawing/2014/main" val="10001"/>
                  </a:ext>
                </a:extLst>
              </a:tr>
              <a:tr h="1905000">
                <a:tc>
                  <a:txBody>
                    <a:bodyPr/>
                    <a:lstStyle/>
                    <a:p>
                      <a:endParaRPr lang="en-US" sz="2400" b="1" dirty="0">
                        <a:solidFill>
                          <a:schemeClr val="tx2"/>
                        </a:solidFill>
                      </a:endParaRPr>
                    </a:p>
                  </a:txBody>
                  <a:tcPr/>
                </a:tc>
                <a:tc>
                  <a:txBody>
                    <a:bodyPr/>
                    <a:lstStyle/>
                    <a:p>
                      <a:endParaRPr lang="en-US" sz="2400" b="1" dirty="0">
                        <a:solidFill>
                          <a:srgbClr val="C00000"/>
                        </a:solidFill>
                      </a:endParaRPr>
                    </a:p>
                  </a:txBody>
                  <a:tcPr/>
                </a:tc>
                <a:tc>
                  <a:txBody>
                    <a:bodyPr/>
                    <a:lstStyle/>
                    <a:p>
                      <a:endParaRPr lang="en-US" sz="2400" b="1" dirty="0">
                        <a:solidFill>
                          <a:srgbClr val="7030A0"/>
                        </a:solidFill>
                      </a:endParaRPr>
                    </a:p>
                  </a:txBody>
                  <a:tcPr/>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a:xfrm>
            <a:off x="304800" y="21771"/>
            <a:ext cx="8229600" cy="1143000"/>
          </a:xfrm>
        </p:spPr>
        <p:txBody>
          <a:bodyPr/>
          <a:lstStyle/>
          <a:p>
            <a:r>
              <a:rPr lang="en-US" dirty="0"/>
              <a:t>Facts, Inferences, &amp; Arguments</a:t>
            </a:r>
          </a:p>
        </p:txBody>
      </p:sp>
      <p:sp>
        <p:nvSpPr>
          <p:cNvPr id="3" name="Rectangle 2"/>
          <p:cNvSpPr/>
          <p:nvPr/>
        </p:nvSpPr>
        <p:spPr>
          <a:xfrm>
            <a:off x="157844" y="1667922"/>
            <a:ext cx="2389414" cy="2246769"/>
          </a:xfrm>
          <a:prstGeom prst="rect">
            <a:avLst/>
          </a:prstGeom>
        </p:spPr>
        <p:txBody>
          <a:bodyPr wrap="square">
            <a:spAutoFit/>
          </a:bodyPr>
          <a:lstStyle/>
          <a:p>
            <a:pPr lvl="0" algn="ctr">
              <a:defRPr/>
            </a:pPr>
            <a:r>
              <a:rPr lang="en-US" sz="2800" b="1" dirty="0">
                <a:solidFill>
                  <a:srgbClr val="465E9C"/>
                </a:solidFill>
              </a:rPr>
              <a:t>a “true” statement taken directly from the document</a:t>
            </a:r>
          </a:p>
        </p:txBody>
      </p:sp>
      <p:sp>
        <p:nvSpPr>
          <p:cNvPr id="7" name="Rectangle 6"/>
          <p:cNvSpPr/>
          <p:nvPr/>
        </p:nvSpPr>
        <p:spPr>
          <a:xfrm>
            <a:off x="2547258" y="1635265"/>
            <a:ext cx="3396342" cy="1938992"/>
          </a:xfrm>
          <a:prstGeom prst="rect">
            <a:avLst/>
          </a:prstGeom>
        </p:spPr>
        <p:txBody>
          <a:bodyPr wrap="square">
            <a:spAutoFit/>
          </a:bodyPr>
          <a:lstStyle/>
          <a:p>
            <a:pPr marL="285750" lvl="0" indent="-285750">
              <a:buFont typeface="Arial" pitchFamily="34" charset="0"/>
              <a:buChar char="•"/>
              <a:defRPr/>
            </a:pPr>
            <a:r>
              <a:rPr lang="en-US" sz="2000" b="1" dirty="0">
                <a:solidFill>
                  <a:srgbClr val="C00000"/>
                </a:solidFill>
              </a:rPr>
              <a:t>an educated guess about the importance of the fact</a:t>
            </a:r>
          </a:p>
          <a:p>
            <a:pPr marL="285750" lvl="0" indent="-285750">
              <a:buFont typeface="Arial" pitchFamily="34" charset="0"/>
              <a:buChar char="•"/>
              <a:defRPr/>
            </a:pPr>
            <a:r>
              <a:rPr lang="en-US" sz="2000" b="1" dirty="0">
                <a:solidFill>
                  <a:srgbClr val="C00000"/>
                </a:solidFill>
              </a:rPr>
              <a:t>uses your background knowledge</a:t>
            </a:r>
          </a:p>
          <a:p>
            <a:pPr marL="285750" lvl="0" indent="-285750">
              <a:buFont typeface="Arial" pitchFamily="34" charset="0"/>
              <a:buChar char="•"/>
              <a:defRPr/>
            </a:pPr>
            <a:r>
              <a:rPr lang="en-US" sz="2000" b="1" dirty="0">
                <a:solidFill>
                  <a:srgbClr val="C00000"/>
                </a:solidFill>
              </a:rPr>
              <a:t>NOT directly stated in the text</a:t>
            </a:r>
          </a:p>
        </p:txBody>
      </p:sp>
      <p:sp>
        <p:nvSpPr>
          <p:cNvPr id="8" name="Rectangle 7"/>
          <p:cNvSpPr/>
          <p:nvPr/>
        </p:nvSpPr>
        <p:spPr>
          <a:xfrm>
            <a:off x="5943600" y="1644800"/>
            <a:ext cx="3107872" cy="1200329"/>
          </a:xfrm>
          <a:prstGeom prst="rect">
            <a:avLst/>
          </a:prstGeom>
        </p:spPr>
        <p:txBody>
          <a:bodyPr wrap="square">
            <a:spAutoFit/>
          </a:bodyPr>
          <a:lstStyle/>
          <a:p>
            <a:pPr lvl="0" algn="ctr">
              <a:defRPr/>
            </a:pPr>
            <a:r>
              <a:rPr lang="en-US" sz="2400" b="1" dirty="0">
                <a:solidFill>
                  <a:srgbClr val="7030A0"/>
                </a:solidFill>
              </a:rPr>
              <a:t>A conclusion about the fact that answers the DBQ question</a:t>
            </a:r>
          </a:p>
        </p:txBody>
      </p:sp>
      <p:sp>
        <p:nvSpPr>
          <p:cNvPr id="12" name="Rectangle 11"/>
          <p:cNvSpPr/>
          <p:nvPr/>
        </p:nvSpPr>
        <p:spPr>
          <a:xfrm>
            <a:off x="261258" y="4495800"/>
            <a:ext cx="2286000" cy="830997"/>
          </a:xfrm>
          <a:prstGeom prst="rect">
            <a:avLst/>
          </a:prstGeom>
        </p:spPr>
        <p:txBody>
          <a:bodyPr>
            <a:spAutoFit/>
          </a:bodyPr>
          <a:lstStyle/>
          <a:p>
            <a:pPr lvl="0"/>
            <a:r>
              <a:rPr lang="en-US" sz="2400" b="1" dirty="0">
                <a:solidFill>
                  <a:srgbClr val="465E9C"/>
                </a:solidFill>
              </a:rPr>
              <a:t>Helen is a doctor.</a:t>
            </a:r>
          </a:p>
        </p:txBody>
      </p:sp>
      <p:sp>
        <p:nvSpPr>
          <p:cNvPr id="13" name="Rectangle 12"/>
          <p:cNvSpPr/>
          <p:nvPr/>
        </p:nvSpPr>
        <p:spPr>
          <a:xfrm>
            <a:off x="2672443" y="4565921"/>
            <a:ext cx="3483429" cy="830997"/>
          </a:xfrm>
          <a:prstGeom prst="rect">
            <a:avLst/>
          </a:prstGeom>
        </p:spPr>
        <p:txBody>
          <a:bodyPr wrap="square">
            <a:spAutoFit/>
          </a:bodyPr>
          <a:lstStyle/>
          <a:p>
            <a:pPr lvl="0"/>
            <a:r>
              <a:rPr lang="en-US" sz="2400" b="1" dirty="0">
                <a:solidFill>
                  <a:srgbClr val="C00000"/>
                </a:solidFill>
              </a:rPr>
              <a:t>All doctors must go to medical school.</a:t>
            </a:r>
          </a:p>
        </p:txBody>
      </p:sp>
      <p:sp>
        <p:nvSpPr>
          <p:cNvPr id="14" name="Rectangle 13"/>
          <p:cNvSpPr/>
          <p:nvPr/>
        </p:nvSpPr>
        <p:spPr>
          <a:xfrm>
            <a:off x="6155872" y="4311133"/>
            <a:ext cx="2895600" cy="1569660"/>
          </a:xfrm>
          <a:prstGeom prst="rect">
            <a:avLst/>
          </a:prstGeom>
        </p:spPr>
        <p:txBody>
          <a:bodyPr wrap="square">
            <a:spAutoFit/>
          </a:bodyPr>
          <a:lstStyle/>
          <a:p>
            <a:pPr lvl="0"/>
            <a:r>
              <a:rPr lang="en-US" sz="2400" b="1" dirty="0">
                <a:solidFill>
                  <a:srgbClr val="7030A0"/>
                </a:solidFill>
              </a:rPr>
              <a:t>Since Helen is a doctor, she must have gone to medical school.</a:t>
            </a:r>
          </a:p>
        </p:txBody>
      </p:sp>
    </p:spTree>
    <p:extLst>
      <p:ext uri="{BB962C8B-B14F-4D97-AF65-F5344CB8AC3E}">
        <p14:creationId xmlns:p14="http://schemas.microsoft.com/office/powerpoint/2010/main" val="244103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700"/>
            <a:ext cx="8229600" cy="825500"/>
          </a:xfrm>
        </p:spPr>
        <p:txBody>
          <a:bodyPr/>
          <a:lstStyle/>
          <a:p>
            <a:r>
              <a:rPr lang="en-US" dirty="0"/>
              <a:t>Quoting Text</a:t>
            </a:r>
          </a:p>
        </p:txBody>
      </p:sp>
      <p:sp>
        <p:nvSpPr>
          <p:cNvPr id="3" name="Content Placeholder 2"/>
          <p:cNvSpPr>
            <a:spLocks noGrp="1"/>
          </p:cNvSpPr>
          <p:nvPr>
            <p:ph idx="1"/>
          </p:nvPr>
        </p:nvSpPr>
        <p:spPr>
          <a:xfrm>
            <a:off x="228600" y="609600"/>
            <a:ext cx="8686800" cy="6019800"/>
          </a:xfrm>
        </p:spPr>
        <p:txBody>
          <a:bodyPr>
            <a:normAutofit fontScale="92500" lnSpcReduction="10000"/>
          </a:bodyPr>
          <a:lstStyle/>
          <a:p>
            <a:pPr marL="0" indent="0">
              <a:buNone/>
            </a:pPr>
            <a:r>
              <a:rPr lang="en-US" b="1" dirty="0">
                <a:solidFill>
                  <a:srgbClr val="C00000"/>
                </a:solidFill>
              </a:rPr>
              <a:t>1) Direct quote</a:t>
            </a:r>
          </a:p>
          <a:p>
            <a:pPr marL="0" indent="0">
              <a:buNone/>
            </a:pPr>
            <a:r>
              <a:rPr lang="en-US" sz="2600" dirty="0"/>
              <a:t>“After being forcibly exiled from their land, the people kept faith with it throughout their Dispersion [</a:t>
            </a:r>
            <a:r>
              <a:rPr lang="en-US" sz="2600" i="1" dirty="0"/>
              <a:t>Diaspora</a:t>
            </a:r>
            <a:r>
              <a:rPr lang="en-US" sz="2600" dirty="0"/>
              <a:t>] and never ceased to pray and hope for their return to it and for the restoration in it of their political freedom” (Doc B).</a:t>
            </a:r>
          </a:p>
          <a:p>
            <a:pPr marL="0" indent="0">
              <a:buNone/>
            </a:pPr>
            <a:r>
              <a:rPr lang="en-US" b="1" dirty="0">
                <a:solidFill>
                  <a:srgbClr val="C00000"/>
                </a:solidFill>
              </a:rPr>
              <a:t>2) Paraphrased/summarized</a:t>
            </a:r>
          </a:p>
          <a:p>
            <a:pPr marL="0" indent="0">
              <a:buNone/>
            </a:pPr>
            <a:r>
              <a:rPr lang="en-US" sz="2600" dirty="0"/>
              <a:t>After being forced out of their land in the Diaspora, the Jews kept praying and hoping to get their land back (Doc B).</a:t>
            </a:r>
          </a:p>
          <a:p>
            <a:pPr marL="0" indent="0">
              <a:buNone/>
            </a:pPr>
            <a:r>
              <a:rPr lang="en-US" b="1" dirty="0">
                <a:solidFill>
                  <a:srgbClr val="C00000"/>
                </a:solidFill>
              </a:rPr>
              <a:t>3) Quote fragment</a:t>
            </a:r>
          </a:p>
          <a:p>
            <a:r>
              <a:rPr lang="en-US" sz="2600" dirty="0"/>
              <a:t>The Jews “never ceased to pray and hope for their return to [Israel] and for the restoration in [Israel] of their political freedom” (Doc B).</a:t>
            </a:r>
          </a:p>
          <a:p>
            <a:r>
              <a:rPr lang="en-US" sz="2600" dirty="0"/>
              <a:t>The Jews were “forcibly exiled from their land” (Doc B).</a:t>
            </a:r>
          </a:p>
          <a:p>
            <a:r>
              <a:rPr lang="en-US" sz="2600" dirty="0"/>
              <a:t>“ . . . </a:t>
            </a:r>
            <a:r>
              <a:rPr lang="en-US" sz="2800" dirty="0"/>
              <a:t>The people kept faith with [Israel] throughout their Dispersion [</a:t>
            </a:r>
            <a:r>
              <a:rPr lang="en-US" sz="2800" i="1" dirty="0"/>
              <a:t>Diaspora</a:t>
            </a:r>
            <a:r>
              <a:rPr lang="en-US" sz="2800" dirty="0"/>
              <a:t>]” (Doc B).</a:t>
            </a:r>
            <a:endParaRPr lang="en-US" sz="2600" dirty="0"/>
          </a:p>
        </p:txBody>
      </p:sp>
    </p:spTree>
    <p:extLst>
      <p:ext uri="{BB962C8B-B14F-4D97-AF65-F5344CB8AC3E}">
        <p14:creationId xmlns:p14="http://schemas.microsoft.com/office/powerpoint/2010/main" val="1598556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Document C</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SOURCE:</a:t>
            </a:r>
            <a:r>
              <a:rPr lang="en-US" dirty="0"/>
              <a:t> Theodor Herzl. </a:t>
            </a:r>
            <a:r>
              <a:rPr lang="en-US" i="1" dirty="0"/>
              <a:t>On the Jewish State</a:t>
            </a:r>
            <a:r>
              <a:rPr lang="en-US" dirty="0"/>
              <a:t>. 1896. </a:t>
            </a:r>
          </a:p>
          <a:p>
            <a:pPr marL="0" indent="0">
              <a:buNone/>
            </a:pPr>
            <a:endParaRPr lang="en-US" dirty="0"/>
          </a:p>
          <a:p>
            <a:pPr marL="0" indent="0">
              <a:buNone/>
            </a:pPr>
            <a:r>
              <a:rPr lang="en-US" b="1" dirty="0"/>
              <a:t>Note:</a:t>
            </a:r>
            <a:r>
              <a:rPr lang="en-US" dirty="0"/>
              <a:t> There were Jewish leaders who called for the return of the Jews to Palestine for decades before Theodor Herzl (1860­-1904) wrote his influential pamphlet, </a:t>
            </a:r>
            <a:r>
              <a:rPr lang="en-US" i="1" dirty="0"/>
              <a:t>The Jewish State</a:t>
            </a:r>
            <a:r>
              <a:rPr lang="en-US" dirty="0"/>
              <a:t>. But Herzl's work pushed the formation of a political movement to establish a Jewish homeland in Palestine. </a:t>
            </a:r>
            <a:r>
              <a:rPr lang="en-US" u="sng" dirty="0"/>
              <a:t>The first Zionist Congress, convened by Herzl,</a:t>
            </a:r>
            <a:r>
              <a:rPr lang="en-US" dirty="0"/>
              <a:t> was held in Basel, Switzerland, </a:t>
            </a:r>
            <a:r>
              <a:rPr lang="en-US" u="sng" dirty="0"/>
              <a:t>in 1897.</a:t>
            </a:r>
            <a:r>
              <a:rPr lang="en-US" dirty="0"/>
              <a:t> Herzl was less attached to Palestine than some other "Zionists", and considered at one stage the creation of a Jewish state in what is now Uganda. </a:t>
            </a:r>
          </a:p>
          <a:p>
            <a:pPr marL="0" indent="0">
              <a:buNone/>
            </a:pPr>
            <a:endParaRPr lang="en-US" dirty="0"/>
          </a:p>
        </p:txBody>
      </p:sp>
    </p:spTree>
    <p:extLst>
      <p:ext uri="{BB962C8B-B14F-4D97-AF65-F5344CB8AC3E}">
        <p14:creationId xmlns:p14="http://schemas.microsoft.com/office/powerpoint/2010/main" val="2833127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990600"/>
          </a:xfrm>
        </p:spPr>
        <p:txBody>
          <a:bodyPr>
            <a:normAutofit fontScale="90000"/>
          </a:bodyPr>
          <a:lstStyle/>
          <a:p>
            <a:r>
              <a:rPr lang="en-US" b="1" dirty="0">
                <a:solidFill>
                  <a:srgbClr val="FF0000"/>
                </a:solidFill>
              </a:rPr>
              <a:t>How to make an inference</a:t>
            </a:r>
            <a:br>
              <a:rPr lang="en-US" b="1" dirty="0"/>
            </a:br>
            <a:r>
              <a:rPr lang="en-US" b="1" dirty="0"/>
              <a:t>Document C</a:t>
            </a:r>
            <a:endParaRPr lang="en-US" dirty="0"/>
          </a:p>
        </p:txBody>
      </p:sp>
      <p:sp>
        <p:nvSpPr>
          <p:cNvPr id="3" name="Content Placeholder 2"/>
          <p:cNvSpPr>
            <a:spLocks noGrp="1"/>
          </p:cNvSpPr>
          <p:nvPr>
            <p:ph idx="1"/>
          </p:nvPr>
        </p:nvSpPr>
        <p:spPr>
          <a:xfrm>
            <a:off x="228600" y="1219200"/>
            <a:ext cx="8686800" cy="5486400"/>
          </a:xfrm>
        </p:spPr>
        <p:txBody>
          <a:bodyPr>
            <a:normAutofit/>
          </a:bodyPr>
          <a:lstStyle/>
          <a:p>
            <a:pPr marL="0" lvl="0" indent="0">
              <a:buNone/>
            </a:pPr>
            <a:r>
              <a:rPr lang="en-US" b="1" dirty="0">
                <a:solidFill>
                  <a:srgbClr val="FF0000"/>
                </a:solidFill>
              </a:rPr>
              <a:t>Ask yourself, “Why would the Jews ‘call’ for a Jewish state?”</a:t>
            </a:r>
          </a:p>
          <a:p>
            <a:r>
              <a:rPr lang="en-US" b="1" dirty="0"/>
              <a:t>Jews were experiencing anti-Semitism or persecution everywhere.</a:t>
            </a:r>
          </a:p>
          <a:p>
            <a:r>
              <a:rPr lang="en-US" b="1" dirty="0"/>
              <a:t>Jews didn’t feel safe.</a:t>
            </a:r>
          </a:p>
          <a:p>
            <a:r>
              <a:rPr lang="en-US" b="1" dirty="0"/>
              <a:t>Jewish houses, businesses, synagogues, families, and possessions destroyed. Life as they knew it was gone.</a:t>
            </a:r>
          </a:p>
          <a:p>
            <a:r>
              <a:rPr lang="en-US" b="1" dirty="0"/>
              <a:t>Jews didn’t feel protected under the law.</a:t>
            </a:r>
          </a:p>
        </p:txBody>
      </p:sp>
    </p:spTree>
    <p:extLst>
      <p:ext uri="{BB962C8B-B14F-4D97-AF65-F5344CB8AC3E}">
        <p14:creationId xmlns:p14="http://schemas.microsoft.com/office/powerpoint/2010/main" val="1091663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152400"/>
          <a:ext cx="9144000" cy="6629400"/>
        </p:xfrm>
        <a:graphic>
          <a:graphicData uri="http://schemas.openxmlformats.org/drawingml/2006/table">
            <a:tbl>
              <a:tblPr firstRow="1" bandRow="1">
                <a:tableStyleId>{5940675A-B579-460E-94D1-54222C63F5DA}</a:tableStyleId>
              </a:tblPr>
              <a:tblGrid>
                <a:gridCol w="2819400">
                  <a:extLst>
                    <a:ext uri="{9D8B030D-6E8A-4147-A177-3AD203B41FA5}">
                      <a16:colId xmlns:a16="http://schemas.microsoft.com/office/drawing/2014/main" val="20000"/>
                    </a:ext>
                  </a:extLst>
                </a:gridCol>
                <a:gridCol w="3144078">
                  <a:extLst>
                    <a:ext uri="{9D8B030D-6E8A-4147-A177-3AD203B41FA5}">
                      <a16:colId xmlns:a16="http://schemas.microsoft.com/office/drawing/2014/main" val="20001"/>
                    </a:ext>
                  </a:extLst>
                </a:gridCol>
                <a:gridCol w="3180522">
                  <a:extLst>
                    <a:ext uri="{9D8B030D-6E8A-4147-A177-3AD203B41FA5}">
                      <a16:colId xmlns:a16="http://schemas.microsoft.com/office/drawing/2014/main" val="20002"/>
                    </a:ext>
                  </a:extLst>
                </a:gridCol>
              </a:tblGrid>
              <a:tr h="567559">
                <a:tc>
                  <a:txBody>
                    <a:bodyPr/>
                    <a:lstStyle/>
                    <a:p>
                      <a:pPr algn="ctr"/>
                      <a:r>
                        <a:rPr lang="en-US" sz="2400" b="1" dirty="0">
                          <a:solidFill>
                            <a:schemeClr val="tx2"/>
                          </a:solidFill>
                        </a:rPr>
                        <a:t>FACT </a:t>
                      </a:r>
                    </a:p>
                  </a:txBody>
                  <a:tcPr/>
                </a:tc>
                <a:tc>
                  <a:txBody>
                    <a:bodyPr/>
                    <a:lstStyle/>
                    <a:p>
                      <a:pPr algn="ctr"/>
                      <a:r>
                        <a:rPr lang="en-US" sz="2400" b="1" dirty="0">
                          <a:solidFill>
                            <a:srgbClr val="C00000"/>
                          </a:solidFill>
                        </a:rPr>
                        <a:t>INFERENCE </a:t>
                      </a:r>
                    </a:p>
                  </a:txBody>
                  <a:tcPr/>
                </a:tc>
                <a:tc>
                  <a:txBody>
                    <a:bodyPr/>
                    <a:lstStyle/>
                    <a:p>
                      <a:pPr algn="ctr"/>
                      <a:r>
                        <a:rPr lang="en-US" sz="2400" b="1" dirty="0">
                          <a:solidFill>
                            <a:srgbClr val="7030A0"/>
                          </a:solidFill>
                        </a:rPr>
                        <a:t>ARGUMENT</a:t>
                      </a:r>
                      <a:endParaRPr lang="en-US" sz="2400" b="1" baseline="0" dirty="0">
                        <a:solidFill>
                          <a:srgbClr val="7030A0"/>
                        </a:solidFill>
                      </a:endParaRPr>
                    </a:p>
                  </a:txBody>
                  <a:tcPr/>
                </a:tc>
                <a:extLst>
                  <a:ext uri="{0D108BD9-81ED-4DB2-BD59-A6C34878D82A}">
                    <a16:rowId xmlns:a16="http://schemas.microsoft.com/office/drawing/2014/main" val="10000"/>
                  </a:ext>
                </a:extLst>
              </a:tr>
              <a:tr h="1870841">
                <a:tc>
                  <a:txBody>
                    <a:bodyPr/>
                    <a:lstStyle/>
                    <a:p>
                      <a:endParaRPr lang="en-US" sz="2000" b="1" dirty="0">
                        <a:solidFill>
                          <a:schemeClr val="tx2"/>
                        </a:solidFill>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2000" b="1" dirty="0">
                        <a:solidFill>
                          <a:srgbClr val="C0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a:solidFill>
                          <a:srgbClr val="7030A0"/>
                        </a:solidFill>
                      </a:endParaRPr>
                    </a:p>
                  </a:txBody>
                  <a:tcPr/>
                </a:tc>
                <a:extLst>
                  <a:ext uri="{0D108BD9-81ED-4DB2-BD59-A6C34878D82A}">
                    <a16:rowId xmlns:a16="http://schemas.microsoft.com/office/drawing/2014/main" val="10001"/>
                  </a:ext>
                </a:extLst>
              </a:tr>
              <a:tr h="4191000">
                <a:tc>
                  <a:txBody>
                    <a:bodyPr/>
                    <a:lstStyle/>
                    <a:p>
                      <a:endParaRPr lang="en-US" sz="2400" b="1" dirty="0">
                        <a:solidFill>
                          <a:schemeClr val="tx2"/>
                        </a:solidFill>
                      </a:endParaRPr>
                    </a:p>
                  </a:txBody>
                  <a:tcPr/>
                </a:tc>
                <a:tc>
                  <a:txBody>
                    <a:bodyPr/>
                    <a:lstStyle/>
                    <a:p>
                      <a:endParaRPr lang="en-US" sz="2400" b="1" dirty="0">
                        <a:solidFill>
                          <a:srgbClr val="C00000"/>
                        </a:solidFill>
                      </a:endParaRPr>
                    </a:p>
                  </a:txBody>
                  <a:tcPr/>
                </a:tc>
                <a:tc>
                  <a:txBody>
                    <a:bodyPr/>
                    <a:lstStyle/>
                    <a:p>
                      <a:endParaRPr lang="en-US" sz="2400" b="1" dirty="0">
                        <a:solidFill>
                          <a:srgbClr val="7030A0"/>
                        </a:solidFill>
                      </a:endParaRPr>
                    </a:p>
                  </a:txBody>
                  <a:tcPr/>
                </a:tc>
                <a:extLst>
                  <a:ext uri="{0D108BD9-81ED-4DB2-BD59-A6C34878D82A}">
                    <a16:rowId xmlns:a16="http://schemas.microsoft.com/office/drawing/2014/main" val="10002"/>
                  </a:ext>
                </a:extLst>
              </a:tr>
            </a:tbl>
          </a:graphicData>
        </a:graphic>
      </p:graphicFrame>
      <p:sp>
        <p:nvSpPr>
          <p:cNvPr id="3" name="Rectangle 2"/>
          <p:cNvSpPr/>
          <p:nvPr/>
        </p:nvSpPr>
        <p:spPr>
          <a:xfrm>
            <a:off x="111580" y="677322"/>
            <a:ext cx="2389414" cy="1569660"/>
          </a:xfrm>
          <a:prstGeom prst="rect">
            <a:avLst/>
          </a:prstGeom>
        </p:spPr>
        <p:txBody>
          <a:bodyPr wrap="square">
            <a:spAutoFit/>
          </a:bodyPr>
          <a:lstStyle/>
          <a:p>
            <a:pPr lvl="0" algn="ctr">
              <a:defRPr/>
            </a:pPr>
            <a:r>
              <a:rPr lang="en-US" sz="2400" b="1" dirty="0">
                <a:solidFill>
                  <a:srgbClr val="465E9C"/>
                </a:solidFill>
              </a:rPr>
              <a:t>a “true” statement taken directly from the document</a:t>
            </a:r>
          </a:p>
        </p:txBody>
      </p:sp>
      <p:sp>
        <p:nvSpPr>
          <p:cNvPr id="7" name="Rectangle 6"/>
          <p:cNvSpPr/>
          <p:nvPr/>
        </p:nvSpPr>
        <p:spPr>
          <a:xfrm>
            <a:off x="2895598" y="644665"/>
            <a:ext cx="3001737" cy="1938992"/>
          </a:xfrm>
          <a:prstGeom prst="rect">
            <a:avLst/>
          </a:prstGeom>
        </p:spPr>
        <p:txBody>
          <a:bodyPr wrap="square">
            <a:spAutoFit/>
          </a:bodyPr>
          <a:lstStyle/>
          <a:p>
            <a:pPr marL="285750" lvl="0" indent="-285750">
              <a:buFont typeface="Arial" pitchFamily="34" charset="0"/>
              <a:buChar char="•"/>
              <a:defRPr/>
            </a:pPr>
            <a:r>
              <a:rPr lang="en-US" sz="2000" b="1" dirty="0">
                <a:solidFill>
                  <a:srgbClr val="C00000"/>
                </a:solidFill>
              </a:rPr>
              <a:t>an educated guess about the fact (using your background knowledge)</a:t>
            </a:r>
          </a:p>
          <a:p>
            <a:pPr marL="285750" lvl="0" indent="-285750">
              <a:buFont typeface="Arial" pitchFamily="34" charset="0"/>
              <a:buChar char="•"/>
              <a:defRPr/>
            </a:pPr>
            <a:r>
              <a:rPr lang="en-US" sz="2000" b="1" dirty="0">
                <a:solidFill>
                  <a:srgbClr val="C00000"/>
                </a:solidFill>
              </a:rPr>
              <a:t>NOT directly stated in the fact</a:t>
            </a:r>
          </a:p>
        </p:txBody>
      </p:sp>
      <p:sp>
        <p:nvSpPr>
          <p:cNvPr id="8" name="Rectangle 7"/>
          <p:cNvSpPr/>
          <p:nvPr/>
        </p:nvSpPr>
        <p:spPr>
          <a:xfrm>
            <a:off x="5897336" y="654200"/>
            <a:ext cx="3107872" cy="1938992"/>
          </a:xfrm>
          <a:prstGeom prst="rect">
            <a:avLst/>
          </a:prstGeom>
        </p:spPr>
        <p:txBody>
          <a:bodyPr wrap="square">
            <a:spAutoFit/>
          </a:bodyPr>
          <a:lstStyle/>
          <a:p>
            <a:pPr marL="342900" lvl="0" indent="-342900">
              <a:buFont typeface="Arial" pitchFamily="34" charset="0"/>
              <a:buChar char="•"/>
              <a:defRPr/>
            </a:pPr>
            <a:r>
              <a:rPr lang="en-US" sz="2000" b="1" dirty="0">
                <a:solidFill>
                  <a:srgbClr val="7030A0"/>
                </a:solidFill>
              </a:rPr>
              <a:t>a logical series of statements leading from a fact to a conclusion </a:t>
            </a:r>
          </a:p>
          <a:p>
            <a:pPr marL="342900" lvl="0" indent="-342900">
              <a:buFont typeface="Arial" pitchFamily="34" charset="0"/>
              <a:buChar char="•"/>
              <a:defRPr/>
            </a:pPr>
            <a:r>
              <a:rPr lang="en-US" sz="2000" b="1" dirty="0">
                <a:solidFill>
                  <a:srgbClr val="7030A0"/>
                </a:solidFill>
              </a:rPr>
              <a:t>Your answer to the DBQ question based on the fact and inference.</a:t>
            </a:r>
          </a:p>
        </p:txBody>
      </p:sp>
      <p:sp>
        <p:nvSpPr>
          <p:cNvPr id="12" name="Rectangle 11"/>
          <p:cNvSpPr/>
          <p:nvPr/>
        </p:nvSpPr>
        <p:spPr>
          <a:xfrm>
            <a:off x="0" y="2649581"/>
            <a:ext cx="2895599" cy="1569660"/>
          </a:xfrm>
          <a:prstGeom prst="rect">
            <a:avLst/>
          </a:prstGeom>
        </p:spPr>
        <p:txBody>
          <a:bodyPr wrap="square">
            <a:spAutoFit/>
          </a:bodyPr>
          <a:lstStyle/>
          <a:p>
            <a:pPr lvl="0"/>
            <a:r>
              <a:rPr lang="en-US" sz="2400" dirty="0"/>
              <a:t>“Wherever they live…they are more or less persecuted.” (Doc C)</a:t>
            </a:r>
            <a:endParaRPr lang="en-US" sz="2400" b="1" dirty="0">
              <a:solidFill>
                <a:srgbClr val="465E9C"/>
              </a:solidFill>
            </a:endParaRPr>
          </a:p>
        </p:txBody>
      </p:sp>
      <p:sp>
        <p:nvSpPr>
          <p:cNvPr id="13" name="Rectangle 12"/>
          <p:cNvSpPr/>
          <p:nvPr/>
        </p:nvSpPr>
        <p:spPr>
          <a:xfrm>
            <a:off x="2895599" y="2768323"/>
            <a:ext cx="2911929" cy="2677656"/>
          </a:xfrm>
          <a:prstGeom prst="rect">
            <a:avLst/>
          </a:prstGeom>
        </p:spPr>
        <p:txBody>
          <a:bodyPr wrap="square">
            <a:spAutoFit/>
          </a:bodyPr>
          <a:lstStyle/>
          <a:p>
            <a:pPr lvl="0"/>
            <a:r>
              <a:rPr lang="en-US" sz="2400" dirty="0"/>
              <a:t>Since the Jews did not have their own homeland everywhere they went or were, they faced harsh treatment.</a:t>
            </a:r>
            <a:endParaRPr lang="en-US" sz="2400" b="1" dirty="0">
              <a:solidFill>
                <a:srgbClr val="C00000"/>
              </a:solidFill>
            </a:endParaRPr>
          </a:p>
        </p:txBody>
      </p:sp>
      <p:sp>
        <p:nvSpPr>
          <p:cNvPr id="14" name="Rectangle 13"/>
          <p:cNvSpPr/>
          <p:nvPr/>
        </p:nvSpPr>
        <p:spPr>
          <a:xfrm>
            <a:off x="6003472" y="2649581"/>
            <a:ext cx="2895600" cy="4154984"/>
          </a:xfrm>
          <a:prstGeom prst="rect">
            <a:avLst/>
          </a:prstGeom>
        </p:spPr>
        <p:txBody>
          <a:bodyPr wrap="square">
            <a:spAutoFit/>
          </a:bodyPr>
          <a:lstStyle/>
          <a:p>
            <a:r>
              <a:rPr lang="en-US" sz="2400" dirty="0"/>
              <a:t>To protect Jews from persecution and further acts of anti-Semitism, a safe place or their own country would be needed.  For this reason they should have been allowed to make Israel a Jewish state in 1948.</a:t>
            </a:r>
          </a:p>
        </p:txBody>
      </p:sp>
    </p:spTree>
    <p:extLst>
      <p:ext uri="{BB962C8B-B14F-4D97-AF65-F5344CB8AC3E}">
        <p14:creationId xmlns:p14="http://schemas.microsoft.com/office/powerpoint/2010/main" val="186533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C82C21-C277-442F-8179-91A336364265}"/>
              </a:ext>
            </a:extLst>
          </p:cNvPr>
          <p:cNvSpPr>
            <a:spLocks noGrp="1"/>
          </p:cNvSpPr>
          <p:nvPr>
            <p:ph type="title"/>
          </p:nvPr>
        </p:nvSpPr>
        <p:spPr/>
        <p:txBody>
          <a:bodyPr/>
          <a:lstStyle/>
          <a:p>
            <a:pPr algn="ctr"/>
            <a:r>
              <a:rPr lang="en-US" b="1" dirty="0">
                <a:latin typeface="+mn-lt"/>
              </a:rPr>
              <a:t>What is a Political Cartoon?</a:t>
            </a:r>
          </a:p>
        </p:txBody>
      </p:sp>
      <p:sp>
        <p:nvSpPr>
          <p:cNvPr id="5" name="Content Placeholder 4">
            <a:extLst>
              <a:ext uri="{FF2B5EF4-FFF2-40B4-BE49-F238E27FC236}">
                <a16:creationId xmlns:a16="http://schemas.microsoft.com/office/drawing/2014/main" id="{AA3440BD-BB36-4ACF-B885-7C75CACE0339}"/>
              </a:ext>
            </a:extLst>
          </p:cNvPr>
          <p:cNvSpPr>
            <a:spLocks noGrp="1"/>
          </p:cNvSpPr>
          <p:nvPr>
            <p:ph idx="1"/>
          </p:nvPr>
        </p:nvSpPr>
        <p:spPr/>
        <p:txBody>
          <a:bodyPr>
            <a:normAutofit/>
          </a:bodyPr>
          <a:lstStyle/>
          <a:p>
            <a:pPr marL="0" indent="0">
              <a:buNone/>
            </a:pPr>
            <a:r>
              <a:rPr lang="en-US" sz="2700" b="1" dirty="0"/>
              <a:t>A political cartoon is an illustration published online or in a newspaper or magazine that attempts to make a point about a political event or situation.</a:t>
            </a:r>
          </a:p>
          <a:p>
            <a:pPr marL="0" indent="0">
              <a:buNone/>
            </a:pPr>
            <a:endParaRPr lang="en-US" sz="2700" b="1" dirty="0"/>
          </a:p>
          <a:p>
            <a:pPr marL="0" indent="0">
              <a:buNone/>
            </a:pPr>
            <a:r>
              <a:rPr lang="en-US" sz="2700" b="1" dirty="0"/>
              <a:t>Political cartons often defend, criticize or mock government officials and government policies.</a:t>
            </a:r>
          </a:p>
          <a:p>
            <a:pPr marL="0" indent="0">
              <a:buNone/>
            </a:pPr>
            <a:endParaRPr lang="en-US" sz="2700" b="1" dirty="0"/>
          </a:p>
          <a:p>
            <a:pPr marL="0" indent="0">
              <a:buNone/>
            </a:pPr>
            <a:r>
              <a:rPr lang="en-US" sz="2700" b="1" dirty="0"/>
              <a:t>Look at the following images.  What do you think the author is trying to bring awareness to? What would you put in the thought bubble?</a:t>
            </a:r>
          </a:p>
        </p:txBody>
      </p:sp>
    </p:spTree>
    <p:extLst>
      <p:ext uri="{BB962C8B-B14F-4D97-AF65-F5344CB8AC3E}">
        <p14:creationId xmlns:p14="http://schemas.microsoft.com/office/powerpoint/2010/main" val="217500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2E811D2A-8831-409B-9C4C-A2260D741C32}"/>
              </a:ext>
            </a:extLst>
          </p:cNvPr>
          <p:cNvPicPr>
            <a:picLocks noChangeAspect="1"/>
          </p:cNvPicPr>
          <p:nvPr/>
        </p:nvPicPr>
        <p:blipFill rotWithShape="1">
          <a:blip r:embed="rId2"/>
          <a:srcRect l="3012" r="2638" b="1"/>
          <a:stretch/>
        </p:blipFill>
        <p:spPr>
          <a:xfrm>
            <a:off x="20" y="1282"/>
            <a:ext cx="9143980" cy="6856718"/>
          </a:xfrm>
          <a:prstGeom prst="rect">
            <a:avLst/>
          </a:prstGeom>
          <a:solidFill>
            <a:schemeClr val="bg1"/>
          </a:solidFill>
        </p:spPr>
      </p:pic>
      <p:sp>
        <p:nvSpPr>
          <p:cNvPr id="6" name="Speech Bubble: Oval 5">
            <a:extLst>
              <a:ext uri="{FF2B5EF4-FFF2-40B4-BE49-F238E27FC236}">
                <a16:creationId xmlns:a16="http://schemas.microsoft.com/office/drawing/2014/main" id="{C3B09C28-085C-45F0-AFE0-CB762AC488F1}"/>
              </a:ext>
            </a:extLst>
          </p:cNvPr>
          <p:cNvSpPr/>
          <p:nvPr/>
        </p:nvSpPr>
        <p:spPr>
          <a:xfrm>
            <a:off x="533400" y="76200"/>
            <a:ext cx="3429000" cy="2590799"/>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 name="Rectangle 6">
            <a:extLst>
              <a:ext uri="{FF2B5EF4-FFF2-40B4-BE49-F238E27FC236}">
                <a16:creationId xmlns:a16="http://schemas.microsoft.com/office/drawing/2014/main" id="{A7E84B48-E5C7-4ABF-9F2E-194E874A05C7}"/>
              </a:ext>
            </a:extLst>
          </p:cNvPr>
          <p:cNvSpPr/>
          <p:nvPr/>
        </p:nvSpPr>
        <p:spPr>
          <a:xfrm>
            <a:off x="6553200" y="533400"/>
            <a:ext cx="8382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354781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28600" y="396240"/>
            <a:ext cx="8621712" cy="6096000"/>
          </a:xfrm>
          <a:prstGeom prst="rect">
            <a:avLst/>
          </a:prstGeom>
        </p:spPr>
      </p:pic>
    </p:spTree>
    <p:extLst>
      <p:ext uri="{BB962C8B-B14F-4D97-AF65-F5344CB8AC3E}">
        <p14:creationId xmlns:p14="http://schemas.microsoft.com/office/powerpoint/2010/main" val="1462646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5"/>
          <p:cNvPicPr>
            <a:picLocks noGrp="1"/>
          </p:cNvPicPr>
          <p:nvPr>
            <p:ph idx="1"/>
          </p:nvPr>
        </p:nvPicPr>
        <p:blipFill rotWithShape="1">
          <a:blip r:embed="rId3">
            <a:extLst>
              <a:ext uri="{28A0092B-C50C-407E-A947-70E740481C1C}">
                <a14:useLocalDpi xmlns:a14="http://schemas.microsoft.com/office/drawing/2010/main" val="0"/>
              </a:ext>
            </a:extLst>
          </a:blip>
          <a:srcRect l="2315" r="1" b="1"/>
          <a:stretch/>
        </p:blipFill>
        <p:spPr bwMode="auto">
          <a:xfrm>
            <a:off x="20" y="1282"/>
            <a:ext cx="9143980" cy="6856718"/>
          </a:xfrm>
          <a:prstGeom prst="rect">
            <a:avLst/>
          </a:prstGeom>
          <a:extLst>
            <a:ext uri="{53640926-AAD7-44D8-BBD7-CCE9431645EC}">
              <a14:shadowObscured xmlns:a14="http://schemas.microsoft.com/office/drawing/2010/main"/>
            </a:ext>
          </a:extLst>
        </p:spPr>
      </p:pic>
      <p:sp>
        <p:nvSpPr>
          <p:cNvPr id="4" name="Rectangle: Top Corners Snipped 3">
            <a:extLst>
              <a:ext uri="{FF2B5EF4-FFF2-40B4-BE49-F238E27FC236}">
                <a16:creationId xmlns:a16="http://schemas.microsoft.com/office/drawing/2014/main" id="{CF3AD4BA-3AE8-4B1F-BEA5-4C2CCCDD1F53}"/>
              </a:ext>
            </a:extLst>
          </p:cNvPr>
          <p:cNvSpPr/>
          <p:nvPr/>
        </p:nvSpPr>
        <p:spPr>
          <a:xfrm>
            <a:off x="1981200" y="1219200"/>
            <a:ext cx="685800" cy="457200"/>
          </a:xfrm>
          <a:prstGeom prst="snip2Same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Rectangle: Top Corners Snipped 4">
            <a:extLst>
              <a:ext uri="{FF2B5EF4-FFF2-40B4-BE49-F238E27FC236}">
                <a16:creationId xmlns:a16="http://schemas.microsoft.com/office/drawing/2014/main" id="{C75B38B5-C80B-485E-B1CB-F309077505EE}"/>
              </a:ext>
            </a:extLst>
          </p:cNvPr>
          <p:cNvSpPr/>
          <p:nvPr/>
        </p:nvSpPr>
        <p:spPr>
          <a:xfrm>
            <a:off x="6248400" y="1371600"/>
            <a:ext cx="533400" cy="457200"/>
          </a:xfrm>
          <a:prstGeom prst="snip2Same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3575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CB48B7-5564-49B9-AC1D-85998885F0E0}"/>
              </a:ext>
            </a:extLst>
          </p:cNvPr>
          <p:cNvPicPr>
            <a:picLocks noChangeAspect="1"/>
          </p:cNvPicPr>
          <p:nvPr/>
        </p:nvPicPr>
        <p:blipFill>
          <a:blip r:embed="rId2"/>
          <a:stretch>
            <a:fillRect/>
          </a:stretch>
        </p:blipFill>
        <p:spPr>
          <a:xfrm>
            <a:off x="1110466" y="857250"/>
            <a:ext cx="6923069" cy="5143500"/>
          </a:xfrm>
          <a:prstGeom prst="rect">
            <a:avLst/>
          </a:prstGeom>
        </p:spPr>
      </p:pic>
    </p:spTree>
    <p:extLst>
      <p:ext uri="{BB962C8B-B14F-4D97-AF65-F5344CB8AC3E}">
        <p14:creationId xmlns:p14="http://schemas.microsoft.com/office/powerpoint/2010/main" val="2494747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3600" b="1" dirty="0">
                <a:latin typeface="Palatino Linotype" pitchFamily="18" charset="0"/>
              </a:rPr>
              <a:t>Why was Israel created as a </a:t>
            </a:r>
            <a:br>
              <a:rPr lang="en-US" sz="3600" b="1" dirty="0">
                <a:latin typeface="Palatino Linotype" pitchFamily="18" charset="0"/>
              </a:rPr>
            </a:br>
            <a:r>
              <a:rPr lang="en-US" sz="3600" b="1" dirty="0">
                <a:latin typeface="Palatino Linotype" pitchFamily="18" charset="0"/>
              </a:rPr>
              <a:t>Jewish state in 1948?</a:t>
            </a:r>
            <a:endParaRPr lang="en-US" sz="3600" dirty="0">
              <a:latin typeface="Palatino Linotype" pitchFamily="18" charset="0"/>
            </a:endParaRPr>
          </a:p>
        </p:txBody>
      </p:sp>
      <p:sp>
        <p:nvSpPr>
          <p:cNvPr id="8" name="Content Placeholder 7"/>
          <p:cNvSpPr>
            <a:spLocks noGrp="1"/>
          </p:cNvSpPr>
          <p:nvPr>
            <p:ph idx="1"/>
          </p:nvPr>
        </p:nvSpPr>
        <p:spPr>
          <a:xfrm>
            <a:off x="354965" y="1711569"/>
            <a:ext cx="8153400" cy="2793266"/>
          </a:xfrm>
        </p:spPr>
        <p:txBody>
          <a:bodyPr>
            <a:normAutofit/>
          </a:bodyPr>
          <a:lstStyle/>
          <a:p>
            <a:pPr marL="0" indent="0" algn="ctr">
              <a:buNone/>
            </a:pPr>
            <a:r>
              <a:rPr lang="en-US" sz="6000" b="1" dirty="0">
                <a:solidFill>
                  <a:srgbClr val="FF0000"/>
                </a:solidFill>
                <a:effectLst>
                  <a:outerShdw blurRad="38100" dist="38100" dir="2700000" algn="tl">
                    <a:srgbClr val="000000">
                      <a:alpha val="43137"/>
                    </a:srgbClr>
                  </a:outerShdw>
                </a:effectLst>
              </a:rPr>
              <a:t>Background Essay</a:t>
            </a:r>
            <a:endParaRPr lang="en-US" sz="6000" dirty="0">
              <a:solidFill>
                <a:srgbClr val="FF0000"/>
              </a:solidFill>
              <a:effectLst>
                <a:outerShdw blurRad="38100" dist="38100" dir="2700000" algn="tl">
                  <a:srgbClr val="000000">
                    <a:alpha val="43137"/>
                  </a:srgbClr>
                </a:outerShdw>
              </a:effectLst>
            </a:endParaRPr>
          </a:p>
        </p:txBody>
      </p:sp>
      <p:cxnSp>
        <p:nvCxnSpPr>
          <p:cNvPr id="4" name="Straight Connector 3"/>
          <p:cNvCxnSpPr/>
          <p:nvPr/>
        </p:nvCxnSpPr>
        <p:spPr>
          <a:xfrm>
            <a:off x="2602865" y="304800"/>
            <a:ext cx="36576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2602865" y="1676400"/>
            <a:ext cx="3657600" cy="0"/>
          </a:xfrm>
          <a:prstGeom prst="line">
            <a:avLst/>
          </a:prstGeom>
          <a:ln w="19050"/>
        </p:spPr>
        <p:style>
          <a:lnRef idx="1">
            <a:schemeClr val="dk1"/>
          </a:lnRef>
          <a:fillRef idx="0">
            <a:schemeClr val="dk1"/>
          </a:fillRef>
          <a:effectRef idx="0">
            <a:schemeClr val="dk1"/>
          </a:effectRef>
          <a:fontRef idx="minor">
            <a:schemeClr val="tx1"/>
          </a:fontRef>
        </p:style>
      </p:cxnSp>
      <p:pic>
        <p:nvPicPr>
          <p:cNvPr id="6" name="Picture 5" descr="C:\Users\ham18950\Documents\Jump Drive Back Up\Maps\Southwest Asia &amp; North Africa\Isreal Map.gif"/>
          <p:cNvPicPr/>
          <p:nvPr/>
        </p:nvPicPr>
        <p:blipFill>
          <a:blip r:embed="rId2">
            <a:extLst>
              <a:ext uri="{28A0092B-C50C-407E-A947-70E740481C1C}">
                <a14:useLocalDpi xmlns:a14="http://schemas.microsoft.com/office/drawing/2010/main" val="0"/>
              </a:ext>
            </a:extLst>
          </a:blip>
          <a:srcRect/>
          <a:stretch>
            <a:fillRect/>
          </a:stretch>
        </p:blipFill>
        <p:spPr bwMode="auto">
          <a:xfrm>
            <a:off x="2831465" y="2743199"/>
            <a:ext cx="3429000" cy="3945255"/>
          </a:xfrm>
          <a:prstGeom prst="rect">
            <a:avLst/>
          </a:prstGeom>
          <a:noFill/>
          <a:ln>
            <a:noFill/>
          </a:ln>
        </p:spPr>
      </p:pic>
    </p:spTree>
    <p:extLst>
      <p:ext uri="{BB962C8B-B14F-4D97-AF65-F5344CB8AC3E}">
        <p14:creationId xmlns:p14="http://schemas.microsoft.com/office/powerpoint/2010/main" val="343940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3446"/>
            <a:ext cx="7162800" cy="65920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00200" y="52607"/>
            <a:ext cx="609600" cy="707886"/>
          </a:xfrm>
          <a:prstGeom prst="rect">
            <a:avLst/>
          </a:prstGeom>
          <a:noFill/>
        </p:spPr>
        <p:txBody>
          <a:bodyPr wrap="square" rtlCol="0">
            <a:spAutoFit/>
          </a:bodyPr>
          <a:lstStyle/>
          <a:p>
            <a:pPr algn="ctr"/>
            <a:r>
              <a:rPr lang="en-US" sz="4000" b="1" dirty="0">
                <a:solidFill>
                  <a:srgbClr val="FF0000"/>
                </a:solidFill>
              </a:rPr>
              <a:t>1</a:t>
            </a:r>
          </a:p>
        </p:txBody>
      </p:sp>
      <p:sp>
        <p:nvSpPr>
          <p:cNvPr id="8" name="TextBox 7"/>
          <p:cNvSpPr txBox="1"/>
          <p:nvPr/>
        </p:nvSpPr>
        <p:spPr>
          <a:xfrm>
            <a:off x="304800" y="1066800"/>
            <a:ext cx="609600" cy="707886"/>
          </a:xfrm>
          <a:prstGeom prst="rect">
            <a:avLst/>
          </a:prstGeom>
          <a:noFill/>
        </p:spPr>
        <p:txBody>
          <a:bodyPr wrap="square" rtlCol="0">
            <a:spAutoFit/>
          </a:bodyPr>
          <a:lstStyle/>
          <a:p>
            <a:pPr algn="ctr"/>
            <a:r>
              <a:rPr lang="en-US" sz="4000" b="1" dirty="0">
                <a:solidFill>
                  <a:srgbClr val="FF0000"/>
                </a:solidFill>
              </a:rPr>
              <a:t>2</a:t>
            </a:r>
          </a:p>
        </p:txBody>
      </p:sp>
      <p:sp>
        <p:nvSpPr>
          <p:cNvPr id="9" name="TextBox 8"/>
          <p:cNvSpPr txBox="1"/>
          <p:nvPr/>
        </p:nvSpPr>
        <p:spPr>
          <a:xfrm>
            <a:off x="304800" y="2965519"/>
            <a:ext cx="609600" cy="707886"/>
          </a:xfrm>
          <a:prstGeom prst="rect">
            <a:avLst/>
          </a:prstGeom>
          <a:noFill/>
        </p:spPr>
        <p:txBody>
          <a:bodyPr wrap="square" rtlCol="0">
            <a:spAutoFit/>
          </a:bodyPr>
          <a:lstStyle/>
          <a:p>
            <a:pPr algn="ctr"/>
            <a:r>
              <a:rPr lang="en-US" sz="4000" b="1" dirty="0">
                <a:solidFill>
                  <a:srgbClr val="FF0000"/>
                </a:solidFill>
              </a:rPr>
              <a:t>3</a:t>
            </a:r>
          </a:p>
        </p:txBody>
      </p:sp>
      <p:sp>
        <p:nvSpPr>
          <p:cNvPr id="10" name="TextBox 9"/>
          <p:cNvSpPr txBox="1"/>
          <p:nvPr/>
        </p:nvSpPr>
        <p:spPr>
          <a:xfrm>
            <a:off x="309880" y="5410200"/>
            <a:ext cx="609600" cy="707886"/>
          </a:xfrm>
          <a:prstGeom prst="rect">
            <a:avLst/>
          </a:prstGeom>
          <a:noFill/>
        </p:spPr>
        <p:txBody>
          <a:bodyPr wrap="square" rtlCol="0">
            <a:spAutoFit/>
          </a:bodyPr>
          <a:lstStyle/>
          <a:p>
            <a:pPr algn="ctr"/>
            <a:r>
              <a:rPr lang="en-US" sz="4000" b="1" dirty="0">
                <a:solidFill>
                  <a:srgbClr val="FF0000"/>
                </a:solidFill>
              </a:rPr>
              <a:t>4</a:t>
            </a:r>
          </a:p>
        </p:txBody>
      </p:sp>
      <p:sp>
        <p:nvSpPr>
          <p:cNvPr id="11" name="TextBox 10"/>
          <p:cNvSpPr txBox="1"/>
          <p:nvPr/>
        </p:nvSpPr>
        <p:spPr>
          <a:xfrm>
            <a:off x="8077200" y="1600200"/>
            <a:ext cx="609600" cy="707886"/>
          </a:xfrm>
          <a:prstGeom prst="rect">
            <a:avLst/>
          </a:prstGeom>
          <a:noFill/>
        </p:spPr>
        <p:txBody>
          <a:bodyPr wrap="square" rtlCol="0">
            <a:spAutoFit/>
          </a:bodyPr>
          <a:lstStyle/>
          <a:p>
            <a:pPr algn="ctr"/>
            <a:r>
              <a:rPr lang="en-US" sz="4000" b="1" dirty="0">
                <a:solidFill>
                  <a:srgbClr val="FF0000"/>
                </a:solidFill>
              </a:rPr>
              <a:t>5</a:t>
            </a:r>
          </a:p>
        </p:txBody>
      </p:sp>
      <p:sp>
        <p:nvSpPr>
          <p:cNvPr id="12" name="TextBox 11"/>
          <p:cNvSpPr txBox="1"/>
          <p:nvPr/>
        </p:nvSpPr>
        <p:spPr>
          <a:xfrm>
            <a:off x="8077200" y="5410200"/>
            <a:ext cx="609600" cy="707886"/>
          </a:xfrm>
          <a:prstGeom prst="rect">
            <a:avLst/>
          </a:prstGeom>
          <a:noFill/>
        </p:spPr>
        <p:txBody>
          <a:bodyPr wrap="square" rtlCol="0">
            <a:spAutoFit/>
          </a:bodyPr>
          <a:lstStyle/>
          <a:p>
            <a:pPr algn="ctr"/>
            <a:r>
              <a:rPr lang="en-US" sz="4000" b="1" dirty="0">
                <a:solidFill>
                  <a:srgbClr val="FF0000"/>
                </a:solidFill>
              </a:rPr>
              <a:t>6</a:t>
            </a:r>
          </a:p>
        </p:txBody>
      </p:sp>
      <p:sp>
        <p:nvSpPr>
          <p:cNvPr id="13" name="TextBox 12"/>
          <p:cNvSpPr txBox="1"/>
          <p:nvPr/>
        </p:nvSpPr>
        <p:spPr>
          <a:xfrm>
            <a:off x="3733800" y="2460486"/>
            <a:ext cx="914400" cy="707886"/>
          </a:xfrm>
          <a:prstGeom prst="rect">
            <a:avLst/>
          </a:prstGeom>
          <a:noFill/>
        </p:spPr>
        <p:txBody>
          <a:bodyPr wrap="square" rtlCol="0">
            <a:spAutoFit/>
          </a:bodyPr>
          <a:lstStyle/>
          <a:p>
            <a:pPr algn="ctr"/>
            <a:r>
              <a:rPr lang="en-US" sz="4000" b="1" dirty="0">
                <a:solidFill>
                  <a:srgbClr val="FF0000"/>
                </a:solidFill>
              </a:rPr>
              <a:t>12</a:t>
            </a:r>
          </a:p>
        </p:txBody>
      </p:sp>
    </p:spTree>
    <p:extLst>
      <p:ext uri="{BB962C8B-B14F-4D97-AF65-F5344CB8AC3E}">
        <p14:creationId xmlns:p14="http://schemas.microsoft.com/office/powerpoint/2010/main" val="968983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9538"/>
            <a:ext cx="7641492" cy="6638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739914"/>
            <a:ext cx="609600" cy="707886"/>
          </a:xfrm>
          <a:prstGeom prst="rect">
            <a:avLst/>
          </a:prstGeom>
          <a:noFill/>
        </p:spPr>
        <p:txBody>
          <a:bodyPr wrap="square" rtlCol="0">
            <a:spAutoFit/>
          </a:bodyPr>
          <a:lstStyle/>
          <a:p>
            <a:pPr algn="ctr"/>
            <a:r>
              <a:rPr lang="en-US" sz="4000" b="1" dirty="0">
                <a:solidFill>
                  <a:srgbClr val="FF0000"/>
                </a:solidFill>
              </a:rPr>
              <a:t>7</a:t>
            </a:r>
          </a:p>
        </p:txBody>
      </p:sp>
      <p:sp>
        <p:nvSpPr>
          <p:cNvPr id="6" name="TextBox 5"/>
          <p:cNvSpPr txBox="1"/>
          <p:nvPr/>
        </p:nvSpPr>
        <p:spPr>
          <a:xfrm>
            <a:off x="76200" y="3075057"/>
            <a:ext cx="609600" cy="707886"/>
          </a:xfrm>
          <a:prstGeom prst="rect">
            <a:avLst/>
          </a:prstGeom>
          <a:noFill/>
        </p:spPr>
        <p:txBody>
          <a:bodyPr wrap="square" rtlCol="0">
            <a:spAutoFit/>
          </a:bodyPr>
          <a:lstStyle/>
          <a:p>
            <a:pPr algn="ctr"/>
            <a:r>
              <a:rPr lang="en-US" sz="4000" b="1" dirty="0">
                <a:solidFill>
                  <a:srgbClr val="FF0000"/>
                </a:solidFill>
              </a:rPr>
              <a:t>8</a:t>
            </a:r>
          </a:p>
        </p:txBody>
      </p:sp>
      <p:sp>
        <p:nvSpPr>
          <p:cNvPr id="7" name="TextBox 6"/>
          <p:cNvSpPr txBox="1"/>
          <p:nvPr/>
        </p:nvSpPr>
        <p:spPr>
          <a:xfrm>
            <a:off x="8251092" y="914400"/>
            <a:ext cx="723900" cy="707886"/>
          </a:xfrm>
          <a:prstGeom prst="rect">
            <a:avLst/>
          </a:prstGeom>
          <a:noFill/>
        </p:spPr>
        <p:txBody>
          <a:bodyPr wrap="square" rtlCol="0">
            <a:spAutoFit/>
          </a:bodyPr>
          <a:lstStyle/>
          <a:p>
            <a:pPr algn="ctr"/>
            <a:r>
              <a:rPr lang="en-US" sz="4000" b="1" dirty="0">
                <a:solidFill>
                  <a:srgbClr val="FF0000"/>
                </a:solidFill>
              </a:rPr>
              <a:t>10</a:t>
            </a:r>
          </a:p>
        </p:txBody>
      </p:sp>
      <p:sp>
        <p:nvSpPr>
          <p:cNvPr id="8" name="TextBox 7"/>
          <p:cNvSpPr txBox="1"/>
          <p:nvPr/>
        </p:nvSpPr>
        <p:spPr>
          <a:xfrm>
            <a:off x="8251092" y="3782943"/>
            <a:ext cx="838200" cy="707886"/>
          </a:xfrm>
          <a:prstGeom prst="rect">
            <a:avLst/>
          </a:prstGeom>
          <a:noFill/>
        </p:spPr>
        <p:txBody>
          <a:bodyPr wrap="square" rtlCol="0">
            <a:spAutoFit/>
          </a:bodyPr>
          <a:lstStyle/>
          <a:p>
            <a:pPr algn="ctr"/>
            <a:r>
              <a:rPr lang="en-US" sz="4000" b="1" dirty="0">
                <a:solidFill>
                  <a:srgbClr val="FF0000"/>
                </a:solidFill>
              </a:rPr>
              <a:t>11</a:t>
            </a:r>
          </a:p>
        </p:txBody>
      </p:sp>
      <p:sp>
        <p:nvSpPr>
          <p:cNvPr id="9" name="TextBox 8"/>
          <p:cNvSpPr txBox="1"/>
          <p:nvPr/>
        </p:nvSpPr>
        <p:spPr>
          <a:xfrm>
            <a:off x="76200" y="5394960"/>
            <a:ext cx="609600" cy="707886"/>
          </a:xfrm>
          <a:prstGeom prst="rect">
            <a:avLst/>
          </a:prstGeom>
          <a:noFill/>
        </p:spPr>
        <p:txBody>
          <a:bodyPr wrap="square" rtlCol="0">
            <a:spAutoFit/>
          </a:bodyPr>
          <a:lstStyle/>
          <a:p>
            <a:pPr algn="ctr"/>
            <a:r>
              <a:rPr lang="en-US" sz="4000" b="1" dirty="0">
                <a:solidFill>
                  <a:srgbClr val="FF0000"/>
                </a:solidFill>
              </a:rPr>
              <a:t>9</a:t>
            </a:r>
          </a:p>
        </p:txBody>
      </p:sp>
    </p:spTree>
    <p:extLst>
      <p:ext uri="{BB962C8B-B14F-4D97-AF65-F5344CB8AC3E}">
        <p14:creationId xmlns:p14="http://schemas.microsoft.com/office/powerpoint/2010/main" val="2074569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44577603"/>
              </p:ext>
            </p:extLst>
          </p:nvPr>
        </p:nvGraphicFramePr>
        <p:xfrm>
          <a:off x="0" y="685800"/>
          <a:ext cx="9144000" cy="6172200"/>
        </p:xfrm>
        <a:graphic>
          <a:graphicData uri="http://schemas.openxmlformats.org/drawingml/2006/table">
            <a:tbl>
              <a:tblPr firstRow="1" bandRow="1">
                <a:tableStyleId>{5940675A-B579-460E-94D1-54222C63F5DA}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1234440">
                <a:tc>
                  <a:txBody>
                    <a:bodyPr/>
                    <a:lstStyle/>
                    <a:p>
                      <a:r>
                        <a:rPr lang="en-US" sz="2400" b="1" dirty="0"/>
                        <a:t>2</a:t>
                      </a:r>
                    </a:p>
                  </a:txBody>
                  <a:tcPr/>
                </a:tc>
                <a:tc>
                  <a:txBody>
                    <a:bodyPr/>
                    <a:lstStyle/>
                    <a:p>
                      <a:r>
                        <a:rPr lang="en-US" sz="2400" b="1" dirty="0"/>
                        <a:t>3</a:t>
                      </a:r>
                    </a:p>
                  </a:txBody>
                  <a:tcPr/>
                </a:tc>
                <a:extLst>
                  <a:ext uri="{0D108BD9-81ED-4DB2-BD59-A6C34878D82A}">
                    <a16:rowId xmlns:a16="http://schemas.microsoft.com/office/drawing/2014/main" val="10000"/>
                  </a:ext>
                </a:extLst>
              </a:tr>
              <a:tr h="1234440">
                <a:tc>
                  <a:txBody>
                    <a:bodyPr/>
                    <a:lstStyle/>
                    <a:p>
                      <a:r>
                        <a:rPr lang="en-US" sz="2400" b="1" dirty="0"/>
                        <a:t>4</a:t>
                      </a:r>
                    </a:p>
                  </a:txBody>
                  <a:tcPr/>
                </a:tc>
                <a:tc>
                  <a:txBody>
                    <a:bodyPr/>
                    <a:lstStyle/>
                    <a:p>
                      <a:r>
                        <a:rPr lang="en-US" sz="2400" b="1" dirty="0"/>
                        <a:t>5</a:t>
                      </a:r>
                    </a:p>
                  </a:txBody>
                  <a:tcPr/>
                </a:tc>
                <a:extLst>
                  <a:ext uri="{0D108BD9-81ED-4DB2-BD59-A6C34878D82A}">
                    <a16:rowId xmlns:a16="http://schemas.microsoft.com/office/drawing/2014/main" val="10001"/>
                  </a:ext>
                </a:extLst>
              </a:tr>
              <a:tr h="1234440">
                <a:tc>
                  <a:txBody>
                    <a:bodyPr/>
                    <a:lstStyle/>
                    <a:p>
                      <a:r>
                        <a:rPr lang="en-US" sz="2400" b="1" dirty="0"/>
                        <a:t>6</a:t>
                      </a:r>
                    </a:p>
                  </a:txBody>
                  <a:tcPr/>
                </a:tc>
                <a:tc>
                  <a:txBody>
                    <a:bodyPr/>
                    <a:lstStyle/>
                    <a:p>
                      <a:r>
                        <a:rPr lang="en-US" sz="2400" b="1" dirty="0"/>
                        <a:t>7</a:t>
                      </a:r>
                    </a:p>
                  </a:txBody>
                  <a:tcPr/>
                </a:tc>
                <a:extLst>
                  <a:ext uri="{0D108BD9-81ED-4DB2-BD59-A6C34878D82A}">
                    <a16:rowId xmlns:a16="http://schemas.microsoft.com/office/drawing/2014/main" val="10002"/>
                  </a:ext>
                </a:extLst>
              </a:tr>
              <a:tr h="1234440">
                <a:tc>
                  <a:txBody>
                    <a:bodyPr/>
                    <a:lstStyle/>
                    <a:p>
                      <a:r>
                        <a:rPr lang="en-US" sz="2400" b="1" dirty="0"/>
                        <a:t>8</a:t>
                      </a:r>
                    </a:p>
                  </a:txBody>
                  <a:tcPr/>
                </a:tc>
                <a:tc>
                  <a:txBody>
                    <a:bodyPr/>
                    <a:lstStyle/>
                    <a:p>
                      <a:r>
                        <a:rPr lang="en-US" sz="2400" b="1" dirty="0"/>
                        <a:t>9</a:t>
                      </a:r>
                    </a:p>
                  </a:txBody>
                  <a:tcPr/>
                </a:tc>
                <a:extLst>
                  <a:ext uri="{0D108BD9-81ED-4DB2-BD59-A6C34878D82A}">
                    <a16:rowId xmlns:a16="http://schemas.microsoft.com/office/drawing/2014/main" val="10003"/>
                  </a:ext>
                </a:extLst>
              </a:tr>
              <a:tr h="1234440">
                <a:tc>
                  <a:txBody>
                    <a:bodyPr/>
                    <a:lstStyle/>
                    <a:p>
                      <a:r>
                        <a:rPr lang="en-US" sz="2400" b="1" dirty="0"/>
                        <a:t>10</a:t>
                      </a:r>
                    </a:p>
                  </a:txBody>
                  <a:tcPr/>
                </a:tc>
                <a:tc>
                  <a:txBody>
                    <a:bodyPr/>
                    <a:lstStyle/>
                    <a:p>
                      <a:r>
                        <a:rPr lang="en-US" sz="2400" b="1" dirty="0"/>
                        <a:t>11</a:t>
                      </a:r>
                    </a:p>
                  </a:txBody>
                  <a:tcPr/>
                </a:tc>
                <a:extLst>
                  <a:ext uri="{0D108BD9-81ED-4DB2-BD59-A6C34878D82A}">
                    <a16:rowId xmlns:a16="http://schemas.microsoft.com/office/drawing/2014/main" val="10004"/>
                  </a:ext>
                </a:extLst>
              </a:tr>
            </a:tbl>
          </a:graphicData>
        </a:graphic>
      </p:graphicFrame>
      <p:sp>
        <p:nvSpPr>
          <p:cNvPr id="2" name="Rectangle 1"/>
          <p:cNvSpPr/>
          <p:nvPr/>
        </p:nvSpPr>
        <p:spPr>
          <a:xfrm>
            <a:off x="1219201" y="63080"/>
            <a:ext cx="7238999" cy="461665"/>
          </a:xfrm>
          <a:prstGeom prst="rect">
            <a:avLst/>
          </a:prstGeom>
        </p:spPr>
        <p:txBody>
          <a:bodyPr wrap="square">
            <a:spAutoFit/>
          </a:bodyPr>
          <a:lstStyle/>
          <a:p>
            <a:pPr lvl="0"/>
            <a:r>
              <a:rPr lang="en-US" sz="2400" b="1" dirty="0">
                <a:solidFill>
                  <a:prstClr val="black"/>
                </a:solidFill>
              </a:rPr>
              <a:t>1 Why was Israel created as a Jewish state in 1948?</a:t>
            </a:r>
          </a:p>
        </p:txBody>
      </p:sp>
    </p:spTree>
    <p:extLst>
      <p:ext uri="{BB962C8B-B14F-4D97-AF65-F5344CB8AC3E}">
        <p14:creationId xmlns:p14="http://schemas.microsoft.com/office/powerpoint/2010/main" val="81040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6308009"/>
              </p:ext>
            </p:extLst>
          </p:nvPr>
        </p:nvGraphicFramePr>
        <p:xfrm>
          <a:off x="0" y="685800"/>
          <a:ext cx="9144000" cy="7178040"/>
        </p:xfrm>
        <a:graphic>
          <a:graphicData uri="http://schemas.openxmlformats.org/drawingml/2006/table">
            <a:tbl>
              <a:tblPr firstRow="1" bandRow="1">
                <a:tableStyleId>{5940675A-B579-460E-94D1-54222C63F5DA}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1234440">
                <a:tc>
                  <a:txBody>
                    <a:bodyPr/>
                    <a:lstStyle/>
                    <a:p>
                      <a:r>
                        <a:rPr lang="en-US" sz="2400" b="1" dirty="0"/>
                        <a:t>2  Both the Jewish Israelis and Arab Palestinians both claimed the land of Palestine.</a:t>
                      </a:r>
                    </a:p>
                  </a:txBody>
                  <a:tcPr/>
                </a:tc>
                <a:tc>
                  <a:txBody>
                    <a:bodyPr/>
                    <a:lstStyle/>
                    <a:p>
                      <a:r>
                        <a:rPr lang="en-US" sz="2400" b="1" dirty="0"/>
                        <a:t>3 The Jews</a:t>
                      </a:r>
                      <a:r>
                        <a:rPr lang="en-US" sz="2400" b="1" baseline="0" dirty="0"/>
                        <a:t> were forced into Diaspora, out of Palestine and into Europe and Asia.</a:t>
                      </a:r>
                      <a:endParaRPr lang="en-US" sz="2400" b="1" dirty="0"/>
                    </a:p>
                  </a:txBody>
                  <a:tcPr/>
                </a:tc>
                <a:extLst>
                  <a:ext uri="{0D108BD9-81ED-4DB2-BD59-A6C34878D82A}">
                    <a16:rowId xmlns:a16="http://schemas.microsoft.com/office/drawing/2014/main" val="10000"/>
                  </a:ext>
                </a:extLst>
              </a:tr>
              <a:tr h="1234440">
                <a:tc>
                  <a:txBody>
                    <a:bodyPr/>
                    <a:lstStyle/>
                    <a:p>
                      <a:r>
                        <a:rPr lang="en-US" sz="2400" b="1" dirty="0"/>
                        <a:t>4 Zionism</a:t>
                      </a:r>
                      <a:r>
                        <a:rPr lang="en-US" sz="2400" b="1" baseline="0" dirty="0"/>
                        <a:t> = European Jews wanting to move Jews back to Palestine.</a:t>
                      </a:r>
                    </a:p>
                    <a:p>
                      <a:r>
                        <a:rPr lang="en-US" sz="2400" b="1" baseline="0" dirty="0"/>
                        <a:t>Anti-Semitism is discrimination against Jewish people.</a:t>
                      </a:r>
                      <a:endParaRPr lang="en-US" sz="2400" b="1" dirty="0"/>
                    </a:p>
                  </a:txBody>
                  <a:tcPr/>
                </a:tc>
                <a:tc>
                  <a:txBody>
                    <a:bodyPr/>
                    <a:lstStyle/>
                    <a:p>
                      <a:r>
                        <a:rPr lang="en-US" sz="2400" b="1" dirty="0"/>
                        <a:t>5 Jews immigrate</a:t>
                      </a:r>
                      <a:r>
                        <a:rPr lang="en-US" sz="2400" b="1" baseline="0" dirty="0"/>
                        <a:t> back to Palestine.  Arabs are worried because their land is being taken away.</a:t>
                      </a:r>
                      <a:endParaRPr lang="en-US" sz="2400" b="1" dirty="0"/>
                    </a:p>
                  </a:txBody>
                  <a:tcPr/>
                </a:tc>
                <a:extLst>
                  <a:ext uri="{0D108BD9-81ED-4DB2-BD59-A6C34878D82A}">
                    <a16:rowId xmlns:a16="http://schemas.microsoft.com/office/drawing/2014/main" val="10001"/>
                  </a:ext>
                </a:extLst>
              </a:tr>
              <a:tr h="1234440">
                <a:tc>
                  <a:txBody>
                    <a:bodyPr/>
                    <a:lstStyle/>
                    <a:p>
                      <a:r>
                        <a:rPr lang="en-US" sz="2400" b="1" dirty="0"/>
                        <a:t>6 Ottoman Empire loses WW1.  Jews</a:t>
                      </a:r>
                      <a:r>
                        <a:rPr lang="en-US" sz="2400" b="1" baseline="0" dirty="0"/>
                        <a:t> allied with the British; since the British won, the Jews got to return to the land of Palestine.</a:t>
                      </a:r>
                      <a:endParaRPr lang="en-US" sz="2400" b="1" dirty="0"/>
                    </a:p>
                  </a:txBody>
                  <a:tcPr/>
                </a:tc>
                <a:tc>
                  <a:txBody>
                    <a:bodyPr/>
                    <a:lstStyle/>
                    <a:p>
                      <a:r>
                        <a:rPr lang="en-US" sz="2400" b="1" dirty="0"/>
                        <a:t>7</a:t>
                      </a:r>
                    </a:p>
                  </a:txBody>
                  <a:tcPr/>
                </a:tc>
                <a:extLst>
                  <a:ext uri="{0D108BD9-81ED-4DB2-BD59-A6C34878D82A}">
                    <a16:rowId xmlns:a16="http://schemas.microsoft.com/office/drawing/2014/main" val="10002"/>
                  </a:ext>
                </a:extLst>
              </a:tr>
              <a:tr h="1234440">
                <a:tc>
                  <a:txBody>
                    <a:bodyPr/>
                    <a:lstStyle/>
                    <a:p>
                      <a:r>
                        <a:rPr lang="en-US" sz="2400" b="1" dirty="0"/>
                        <a:t>8  The Partition</a:t>
                      </a:r>
                      <a:r>
                        <a:rPr lang="en-US" sz="2400" b="1" baseline="0" dirty="0"/>
                        <a:t> Plan, meant to keep it peaceful, starts conflict.</a:t>
                      </a:r>
                      <a:endParaRPr lang="en-US" sz="2400" b="1" dirty="0"/>
                    </a:p>
                  </a:txBody>
                  <a:tcPr/>
                </a:tc>
                <a:tc>
                  <a:txBody>
                    <a:bodyPr/>
                    <a:lstStyle/>
                    <a:p>
                      <a:r>
                        <a:rPr lang="en-US" sz="2400" b="1" dirty="0"/>
                        <a:t>9</a:t>
                      </a:r>
                    </a:p>
                  </a:txBody>
                  <a:tcPr/>
                </a:tc>
                <a:extLst>
                  <a:ext uri="{0D108BD9-81ED-4DB2-BD59-A6C34878D82A}">
                    <a16:rowId xmlns:a16="http://schemas.microsoft.com/office/drawing/2014/main" val="10003"/>
                  </a:ext>
                </a:extLst>
              </a:tr>
              <a:tr h="1234440">
                <a:tc>
                  <a:txBody>
                    <a:bodyPr/>
                    <a:lstStyle/>
                    <a:p>
                      <a:r>
                        <a:rPr lang="en-US" sz="2400" b="1" dirty="0"/>
                        <a:t>10</a:t>
                      </a:r>
                    </a:p>
                  </a:txBody>
                  <a:tcPr/>
                </a:tc>
                <a:tc>
                  <a:txBody>
                    <a:bodyPr/>
                    <a:lstStyle/>
                    <a:p>
                      <a:r>
                        <a:rPr lang="en-US" sz="2400" b="1" dirty="0"/>
                        <a:t>11</a:t>
                      </a:r>
                    </a:p>
                  </a:txBody>
                  <a:tcPr/>
                </a:tc>
                <a:extLst>
                  <a:ext uri="{0D108BD9-81ED-4DB2-BD59-A6C34878D82A}">
                    <a16:rowId xmlns:a16="http://schemas.microsoft.com/office/drawing/2014/main" val="10004"/>
                  </a:ext>
                </a:extLst>
              </a:tr>
            </a:tbl>
          </a:graphicData>
        </a:graphic>
      </p:graphicFrame>
      <p:sp>
        <p:nvSpPr>
          <p:cNvPr id="2" name="Rectangle 1"/>
          <p:cNvSpPr/>
          <p:nvPr/>
        </p:nvSpPr>
        <p:spPr>
          <a:xfrm>
            <a:off x="1219201" y="63080"/>
            <a:ext cx="7238999" cy="461665"/>
          </a:xfrm>
          <a:prstGeom prst="rect">
            <a:avLst/>
          </a:prstGeom>
        </p:spPr>
        <p:txBody>
          <a:bodyPr wrap="square">
            <a:spAutoFit/>
          </a:bodyPr>
          <a:lstStyle/>
          <a:p>
            <a:pPr lvl="0"/>
            <a:r>
              <a:rPr lang="en-US" sz="2400" b="1" dirty="0">
                <a:solidFill>
                  <a:prstClr val="black"/>
                </a:solidFill>
              </a:rPr>
              <a:t>1 Why was Israel created as a Jewish state in 1948?</a:t>
            </a:r>
          </a:p>
        </p:txBody>
      </p:sp>
    </p:spTree>
    <p:extLst>
      <p:ext uri="{BB962C8B-B14F-4D97-AF65-F5344CB8AC3E}">
        <p14:creationId xmlns:p14="http://schemas.microsoft.com/office/powerpoint/2010/main" val="193886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0"/>
            <a:ext cx="8229600" cy="1143000"/>
          </a:xfrm>
        </p:spPr>
        <p:txBody>
          <a:bodyPr>
            <a:noAutofit/>
          </a:bodyPr>
          <a:lstStyle/>
          <a:p>
            <a:pPr marL="0" indent="0"/>
            <a:r>
              <a:rPr lang="en-US" sz="3600" b="1" dirty="0">
                <a:solidFill>
                  <a:srgbClr val="FF0000"/>
                </a:solidFill>
                <a:effectLst>
                  <a:outerShdw blurRad="38100" dist="38100" dir="2700000" algn="tl">
                    <a:srgbClr val="000000">
                      <a:alpha val="43137"/>
                    </a:srgbClr>
                  </a:outerShdw>
                </a:effectLst>
              </a:rPr>
              <a:t>What are the reasons for Israel being created as a Jewish state in 1948?</a:t>
            </a:r>
            <a:endParaRPr lang="en-US" sz="36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295401"/>
            <a:ext cx="9144000" cy="1523999"/>
          </a:xfrm>
        </p:spPr>
        <p:txBody>
          <a:bodyPr>
            <a:normAutofit/>
          </a:bodyPr>
          <a:lstStyle/>
          <a:p>
            <a:pPr marL="0" indent="0" algn="ctr">
              <a:buNone/>
            </a:pPr>
            <a:r>
              <a:rPr lang="en-US" sz="5900" dirty="0"/>
              <a:t>What are the reasons?</a:t>
            </a:r>
            <a:endParaRPr lang="en-US" sz="5100" dirty="0"/>
          </a:p>
          <a:p>
            <a:pPr marL="0" indent="0">
              <a:buNone/>
            </a:pPr>
            <a:endParaRPr lang="en-US" dirty="0"/>
          </a:p>
        </p:txBody>
      </p:sp>
      <p:cxnSp>
        <p:nvCxnSpPr>
          <p:cNvPr id="4" name="Straight Connector 3"/>
          <p:cNvCxnSpPr/>
          <p:nvPr/>
        </p:nvCxnSpPr>
        <p:spPr>
          <a:xfrm>
            <a:off x="3009900" y="152400"/>
            <a:ext cx="36576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2921635" y="1143000"/>
            <a:ext cx="3657600" cy="0"/>
          </a:xfrm>
          <a:prstGeom prst="line">
            <a:avLst/>
          </a:prstGeom>
          <a:ln w="19050"/>
        </p:spPr>
        <p:style>
          <a:lnRef idx="1">
            <a:schemeClr val="dk1"/>
          </a:lnRef>
          <a:fillRef idx="0">
            <a:schemeClr val="dk1"/>
          </a:fillRef>
          <a:effectRef idx="0">
            <a:schemeClr val="dk1"/>
          </a:effectRef>
          <a:fontRef idx="minor">
            <a:schemeClr val="tx1"/>
          </a:fontRef>
        </p:style>
      </p:cxn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286783" y="2240280"/>
            <a:ext cx="2590800" cy="3276600"/>
          </a:xfrm>
          <a:prstGeom prst="rect">
            <a:avLst/>
          </a:prstGeom>
        </p:spPr>
      </p:pic>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3164366" y="2240280"/>
            <a:ext cx="2590800" cy="3276600"/>
          </a:xfrm>
          <a:prstGeom prst="rect">
            <a:avLst/>
          </a:prstGeom>
        </p:spPr>
      </p:pic>
      <p:pic>
        <p:nvPicPr>
          <p:cNvPr id="10" name="Picture 9"/>
          <p:cNvPicPr/>
          <p:nvPr/>
        </p:nvPicPr>
        <p:blipFill>
          <a:blip r:embed="rId2" cstate="print">
            <a:extLst>
              <a:ext uri="{28A0092B-C50C-407E-A947-70E740481C1C}">
                <a14:useLocalDpi xmlns:a14="http://schemas.microsoft.com/office/drawing/2010/main" val="0"/>
              </a:ext>
            </a:extLst>
          </a:blip>
          <a:stretch>
            <a:fillRect/>
          </a:stretch>
        </p:blipFill>
        <p:spPr>
          <a:xfrm>
            <a:off x="6041949" y="2285999"/>
            <a:ext cx="2590800" cy="3276600"/>
          </a:xfrm>
          <a:prstGeom prst="rect">
            <a:avLst/>
          </a:prstGeom>
        </p:spPr>
      </p:pic>
      <p:sp>
        <p:nvSpPr>
          <p:cNvPr id="7" name="TextBox 6">
            <a:extLst>
              <a:ext uri="{FF2B5EF4-FFF2-40B4-BE49-F238E27FC236}">
                <a16:creationId xmlns:a16="http://schemas.microsoft.com/office/drawing/2014/main" id="{7DE49131-CBD4-447B-93BD-7FF437E7B367}"/>
              </a:ext>
            </a:extLst>
          </p:cNvPr>
          <p:cNvSpPr txBox="1"/>
          <p:nvPr/>
        </p:nvSpPr>
        <p:spPr>
          <a:xfrm>
            <a:off x="381000" y="5638800"/>
            <a:ext cx="8251749" cy="923330"/>
          </a:xfrm>
          <a:prstGeom prst="rect">
            <a:avLst/>
          </a:prstGeom>
          <a:noFill/>
        </p:spPr>
        <p:txBody>
          <a:bodyPr wrap="square" rtlCol="0">
            <a:spAutoFit/>
          </a:bodyPr>
          <a:lstStyle/>
          <a:p>
            <a:pPr algn="ctr"/>
            <a:r>
              <a:rPr lang="en-US" b="1" dirty="0"/>
              <a:t>After reading the background essay, what are the three or four reasons that led to the Creation of Israel as a Jewish State in 1948? Support your reasons with evidence from the background essay.</a:t>
            </a:r>
          </a:p>
        </p:txBody>
      </p:sp>
    </p:spTree>
    <p:extLst>
      <p:ext uri="{BB962C8B-B14F-4D97-AF65-F5344CB8AC3E}">
        <p14:creationId xmlns:p14="http://schemas.microsoft.com/office/powerpoint/2010/main" val="1990429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0"/>
            <a:ext cx="8229600" cy="1143000"/>
          </a:xfrm>
        </p:spPr>
        <p:txBody>
          <a:bodyPr>
            <a:noAutofit/>
          </a:bodyPr>
          <a:lstStyle/>
          <a:p>
            <a:pPr marL="0" indent="0"/>
            <a:r>
              <a:rPr lang="en-US" sz="3600" b="1" dirty="0">
                <a:solidFill>
                  <a:srgbClr val="FF0000"/>
                </a:solidFill>
                <a:effectLst>
                  <a:outerShdw blurRad="38100" dist="38100" dir="2700000" algn="tl">
                    <a:srgbClr val="000000">
                      <a:alpha val="43137"/>
                    </a:srgbClr>
                  </a:outerShdw>
                </a:effectLst>
              </a:rPr>
              <a:t>What are the reasons for Israel being created as a Jewish state in 1948?</a:t>
            </a:r>
          </a:p>
        </p:txBody>
      </p:sp>
      <p:sp>
        <p:nvSpPr>
          <p:cNvPr id="3" name="Content Placeholder 2"/>
          <p:cNvSpPr>
            <a:spLocks noGrp="1"/>
          </p:cNvSpPr>
          <p:nvPr>
            <p:ph idx="1"/>
          </p:nvPr>
        </p:nvSpPr>
        <p:spPr>
          <a:xfrm>
            <a:off x="0" y="1295401"/>
            <a:ext cx="9144000" cy="1523999"/>
          </a:xfrm>
        </p:spPr>
        <p:txBody>
          <a:bodyPr>
            <a:normAutofit/>
          </a:bodyPr>
          <a:lstStyle/>
          <a:p>
            <a:pPr marL="0" indent="0" algn="ctr">
              <a:buNone/>
            </a:pPr>
            <a:r>
              <a:rPr lang="en-US" sz="5900" dirty="0"/>
              <a:t>What are the buckets?</a:t>
            </a:r>
            <a:endParaRPr lang="en-US" dirty="0"/>
          </a:p>
        </p:txBody>
      </p:sp>
      <p:cxnSp>
        <p:nvCxnSpPr>
          <p:cNvPr id="4" name="Straight Connector 3"/>
          <p:cNvCxnSpPr/>
          <p:nvPr/>
        </p:nvCxnSpPr>
        <p:spPr>
          <a:xfrm>
            <a:off x="3009900" y="152400"/>
            <a:ext cx="36576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2921635" y="1143000"/>
            <a:ext cx="3657600" cy="0"/>
          </a:xfrm>
          <a:prstGeom prst="line">
            <a:avLst/>
          </a:prstGeom>
          <a:ln w="19050"/>
        </p:spPr>
        <p:style>
          <a:lnRef idx="1">
            <a:schemeClr val="dk1"/>
          </a:lnRef>
          <a:fillRef idx="0">
            <a:schemeClr val="dk1"/>
          </a:fillRef>
          <a:effectRef idx="0">
            <a:schemeClr val="dk1"/>
          </a:effectRef>
          <a:fontRef idx="minor">
            <a:schemeClr val="tx1"/>
          </a:fontRef>
        </p:style>
      </p:cxn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330835" y="2590800"/>
            <a:ext cx="2590800" cy="3276600"/>
          </a:xfrm>
          <a:prstGeom prst="rect">
            <a:avLst/>
          </a:prstGeom>
        </p:spPr>
      </p:pic>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3455035" y="2590800"/>
            <a:ext cx="2590800" cy="3276600"/>
          </a:xfrm>
          <a:prstGeom prst="rect">
            <a:avLst/>
          </a:prstGeom>
        </p:spPr>
      </p:pic>
      <p:pic>
        <p:nvPicPr>
          <p:cNvPr id="10" name="Picture 9"/>
          <p:cNvPicPr/>
          <p:nvPr/>
        </p:nvPicPr>
        <p:blipFill>
          <a:blip r:embed="rId2" cstate="print">
            <a:extLst>
              <a:ext uri="{28A0092B-C50C-407E-A947-70E740481C1C}">
                <a14:useLocalDpi xmlns:a14="http://schemas.microsoft.com/office/drawing/2010/main" val="0"/>
              </a:ext>
            </a:extLst>
          </a:blip>
          <a:stretch>
            <a:fillRect/>
          </a:stretch>
        </p:blipFill>
        <p:spPr>
          <a:xfrm>
            <a:off x="6400800" y="2598420"/>
            <a:ext cx="2590800" cy="3276600"/>
          </a:xfrm>
          <a:prstGeom prst="rect">
            <a:avLst/>
          </a:prstGeom>
        </p:spPr>
      </p:pic>
      <p:sp>
        <p:nvSpPr>
          <p:cNvPr id="7" name="TextBox 6"/>
          <p:cNvSpPr txBox="1"/>
          <p:nvPr/>
        </p:nvSpPr>
        <p:spPr>
          <a:xfrm>
            <a:off x="548640" y="4042023"/>
            <a:ext cx="2209800" cy="1323439"/>
          </a:xfrm>
          <a:prstGeom prst="rect">
            <a:avLst/>
          </a:prstGeom>
          <a:noFill/>
        </p:spPr>
        <p:txBody>
          <a:bodyPr wrap="square" rtlCol="0">
            <a:spAutoFit/>
          </a:bodyPr>
          <a:lstStyle/>
          <a:p>
            <a:pPr algn="ctr"/>
            <a:r>
              <a:rPr lang="en-US" sz="4000" b="1" dirty="0">
                <a:solidFill>
                  <a:srgbClr val="0070C0"/>
                </a:solidFill>
                <a:effectLst>
                  <a:outerShdw blurRad="38100" dist="38100" dir="2700000" algn="tl">
                    <a:srgbClr val="000000">
                      <a:alpha val="43137"/>
                    </a:srgbClr>
                  </a:outerShdw>
                </a:effectLst>
              </a:rPr>
              <a:t>Biblical support</a:t>
            </a:r>
          </a:p>
        </p:txBody>
      </p:sp>
      <p:sp>
        <p:nvSpPr>
          <p:cNvPr id="11" name="TextBox 10"/>
          <p:cNvSpPr txBox="1"/>
          <p:nvPr/>
        </p:nvSpPr>
        <p:spPr>
          <a:xfrm>
            <a:off x="3550285" y="3942874"/>
            <a:ext cx="2400300" cy="1077218"/>
          </a:xfrm>
          <a:prstGeom prst="rect">
            <a:avLst/>
          </a:prstGeom>
          <a:noFill/>
        </p:spPr>
        <p:txBody>
          <a:bodyPr wrap="square" rtlCol="0">
            <a:spAutoFit/>
          </a:bodyPr>
          <a:lstStyle/>
          <a:p>
            <a:pPr algn="ctr"/>
            <a:r>
              <a:rPr lang="en-US" sz="3200" b="1" dirty="0">
                <a:solidFill>
                  <a:srgbClr val="0070C0"/>
                </a:solidFill>
                <a:effectLst>
                  <a:outerShdw blurRad="38100" dist="38100" dir="2700000" algn="tl">
                    <a:srgbClr val="000000">
                      <a:alpha val="43137"/>
                    </a:srgbClr>
                  </a:outerShdw>
                </a:effectLst>
              </a:rPr>
              <a:t>International support</a:t>
            </a:r>
          </a:p>
        </p:txBody>
      </p:sp>
      <p:sp>
        <p:nvSpPr>
          <p:cNvPr id="12" name="TextBox 11"/>
          <p:cNvSpPr txBox="1"/>
          <p:nvPr/>
        </p:nvSpPr>
        <p:spPr>
          <a:xfrm>
            <a:off x="6579235" y="3942874"/>
            <a:ext cx="2209800" cy="1077218"/>
          </a:xfrm>
          <a:prstGeom prst="rect">
            <a:avLst/>
          </a:prstGeom>
          <a:noFill/>
        </p:spPr>
        <p:txBody>
          <a:bodyPr wrap="square" rtlCol="0">
            <a:spAutoFit/>
          </a:bodyPr>
          <a:lstStyle/>
          <a:p>
            <a:pPr algn="ctr"/>
            <a:r>
              <a:rPr lang="en-US" sz="3200" b="1" dirty="0">
                <a:solidFill>
                  <a:srgbClr val="0070C0"/>
                </a:solidFill>
                <a:effectLst>
                  <a:outerShdw blurRad="38100" dist="38100" dir="2700000" algn="tl">
                    <a:srgbClr val="000000">
                      <a:alpha val="43137"/>
                    </a:srgbClr>
                  </a:outerShdw>
                </a:effectLst>
              </a:rPr>
              <a:t>Jewish persecution </a:t>
            </a:r>
          </a:p>
        </p:txBody>
      </p:sp>
    </p:spTree>
    <p:extLst>
      <p:ext uri="{BB962C8B-B14F-4D97-AF65-F5344CB8AC3E}">
        <p14:creationId xmlns:p14="http://schemas.microsoft.com/office/powerpoint/2010/main" val="29174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 y="0"/>
          <a:ext cx="9144000" cy="6934200"/>
        </p:xfrm>
        <a:graphic>
          <a:graphicData uri="http://schemas.openxmlformats.org/drawingml/2006/table">
            <a:tbl>
              <a:tblPr firstRow="1" bandRow="1">
                <a:tableStyleId>{5940675A-B579-460E-94D1-54222C63F5DA}</a:tableStyleId>
              </a:tblPr>
              <a:tblGrid>
                <a:gridCol w="2658268">
                  <a:extLst>
                    <a:ext uri="{9D8B030D-6E8A-4147-A177-3AD203B41FA5}">
                      <a16:colId xmlns:a16="http://schemas.microsoft.com/office/drawing/2014/main" val="20000"/>
                    </a:ext>
                  </a:extLst>
                </a:gridCol>
                <a:gridCol w="3704432">
                  <a:extLst>
                    <a:ext uri="{9D8B030D-6E8A-4147-A177-3AD203B41FA5}">
                      <a16:colId xmlns:a16="http://schemas.microsoft.com/office/drawing/2014/main" val="20001"/>
                    </a:ext>
                  </a:extLst>
                </a:gridCol>
                <a:gridCol w="2781300">
                  <a:extLst>
                    <a:ext uri="{9D8B030D-6E8A-4147-A177-3AD203B41FA5}">
                      <a16:colId xmlns:a16="http://schemas.microsoft.com/office/drawing/2014/main" val="20002"/>
                    </a:ext>
                  </a:extLst>
                </a:gridCol>
              </a:tblGrid>
              <a:tr h="457200">
                <a:tc>
                  <a:txBody>
                    <a:bodyPr/>
                    <a:lstStyle/>
                    <a:p>
                      <a:pPr algn="ctr"/>
                      <a:r>
                        <a:rPr lang="en-US" sz="2400" b="1" dirty="0">
                          <a:solidFill>
                            <a:schemeClr val="tx2"/>
                          </a:solidFill>
                        </a:rPr>
                        <a:t>FACT </a:t>
                      </a:r>
                    </a:p>
                  </a:txBody>
                  <a:tcPr/>
                </a:tc>
                <a:tc>
                  <a:txBody>
                    <a:bodyPr/>
                    <a:lstStyle/>
                    <a:p>
                      <a:pPr algn="ctr"/>
                      <a:r>
                        <a:rPr lang="en-US" sz="2400" b="1" dirty="0">
                          <a:solidFill>
                            <a:srgbClr val="C00000"/>
                          </a:solidFill>
                        </a:rPr>
                        <a:t>INFERENCE </a:t>
                      </a:r>
                    </a:p>
                  </a:txBody>
                  <a:tcPr/>
                </a:tc>
                <a:tc>
                  <a:txBody>
                    <a:bodyPr/>
                    <a:lstStyle/>
                    <a:p>
                      <a:pPr algn="ctr"/>
                      <a:r>
                        <a:rPr lang="en-US" sz="2400" b="1" dirty="0">
                          <a:solidFill>
                            <a:srgbClr val="7030A0"/>
                          </a:solidFill>
                        </a:rPr>
                        <a:t>ARGUMENT</a:t>
                      </a:r>
                      <a:endParaRPr lang="en-US" sz="2400" b="1" baseline="0" dirty="0">
                        <a:solidFill>
                          <a:srgbClr val="7030A0"/>
                        </a:solidFill>
                      </a:endParaRPr>
                    </a:p>
                  </a:txBody>
                  <a:tcPr/>
                </a:tc>
                <a:extLst>
                  <a:ext uri="{0D108BD9-81ED-4DB2-BD59-A6C34878D82A}">
                    <a16:rowId xmlns:a16="http://schemas.microsoft.com/office/drawing/2014/main" val="10000"/>
                  </a:ext>
                </a:extLst>
              </a:tr>
              <a:tr h="2895600">
                <a:tc>
                  <a:txBody>
                    <a:bodyPr/>
                    <a:lstStyle/>
                    <a:p>
                      <a:endParaRPr lang="en-US" sz="2000" b="1" dirty="0">
                        <a:solidFill>
                          <a:schemeClr val="tx2"/>
                        </a:solidFill>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2000" b="1" dirty="0">
                        <a:solidFill>
                          <a:srgbClr val="C0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a:solidFill>
                          <a:srgbClr val="7030A0"/>
                        </a:solidFill>
                      </a:endParaRPr>
                    </a:p>
                  </a:txBody>
                  <a:tcPr/>
                </a:tc>
                <a:extLst>
                  <a:ext uri="{0D108BD9-81ED-4DB2-BD59-A6C34878D82A}">
                    <a16:rowId xmlns:a16="http://schemas.microsoft.com/office/drawing/2014/main" val="10001"/>
                  </a:ext>
                </a:extLst>
              </a:tr>
              <a:tr h="3581400">
                <a:tc>
                  <a:txBody>
                    <a:bodyPr/>
                    <a:lstStyle/>
                    <a:p>
                      <a:endParaRPr lang="en-US" sz="2400" b="1" dirty="0">
                        <a:solidFill>
                          <a:schemeClr val="tx2"/>
                        </a:solidFill>
                      </a:endParaRPr>
                    </a:p>
                  </a:txBody>
                  <a:tcPr/>
                </a:tc>
                <a:tc>
                  <a:txBody>
                    <a:bodyPr/>
                    <a:lstStyle/>
                    <a:p>
                      <a:endParaRPr lang="en-US" sz="2400" b="1" dirty="0">
                        <a:solidFill>
                          <a:srgbClr val="C00000"/>
                        </a:solidFill>
                      </a:endParaRPr>
                    </a:p>
                  </a:txBody>
                  <a:tcPr/>
                </a:tc>
                <a:tc>
                  <a:txBody>
                    <a:bodyPr/>
                    <a:lstStyle/>
                    <a:p>
                      <a:endParaRPr lang="en-US" sz="2400" b="1" dirty="0">
                        <a:solidFill>
                          <a:srgbClr val="7030A0"/>
                        </a:solidFill>
                      </a:endParaRPr>
                    </a:p>
                  </a:txBody>
                  <a:tcPr/>
                </a:tc>
                <a:extLst>
                  <a:ext uri="{0D108BD9-81ED-4DB2-BD59-A6C34878D82A}">
                    <a16:rowId xmlns:a16="http://schemas.microsoft.com/office/drawing/2014/main" val="10002"/>
                  </a:ext>
                </a:extLst>
              </a:tr>
            </a:tbl>
          </a:graphicData>
        </a:graphic>
      </p:graphicFrame>
      <p:sp>
        <p:nvSpPr>
          <p:cNvPr id="3" name="Rectangle 2"/>
          <p:cNvSpPr/>
          <p:nvPr/>
        </p:nvSpPr>
        <p:spPr>
          <a:xfrm>
            <a:off x="190502" y="829722"/>
            <a:ext cx="2389414" cy="2246769"/>
          </a:xfrm>
          <a:prstGeom prst="rect">
            <a:avLst/>
          </a:prstGeom>
        </p:spPr>
        <p:txBody>
          <a:bodyPr wrap="square">
            <a:spAutoFit/>
          </a:bodyPr>
          <a:lstStyle/>
          <a:p>
            <a:pPr lvl="0" algn="ctr">
              <a:defRPr/>
            </a:pPr>
            <a:r>
              <a:rPr lang="en-US" sz="2800" b="1" dirty="0">
                <a:solidFill>
                  <a:srgbClr val="465E9C"/>
                </a:solidFill>
              </a:rPr>
              <a:t>a “true” statement taken directly from the document text</a:t>
            </a:r>
          </a:p>
        </p:txBody>
      </p:sp>
      <p:sp>
        <p:nvSpPr>
          <p:cNvPr id="7" name="Rectangle 6"/>
          <p:cNvSpPr/>
          <p:nvPr/>
        </p:nvSpPr>
        <p:spPr>
          <a:xfrm>
            <a:off x="2818494" y="469900"/>
            <a:ext cx="3415394" cy="2677656"/>
          </a:xfrm>
          <a:prstGeom prst="rect">
            <a:avLst/>
          </a:prstGeom>
        </p:spPr>
        <p:txBody>
          <a:bodyPr wrap="square">
            <a:spAutoFit/>
          </a:bodyPr>
          <a:lstStyle/>
          <a:p>
            <a:pPr marL="285750" lvl="0" indent="-285750">
              <a:buFont typeface="Arial" pitchFamily="34" charset="0"/>
              <a:buChar char="•"/>
              <a:defRPr/>
            </a:pPr>
            <a:r>
              <a:rPr lang="en-US" sz="2400" b="1" dirty="0">
                <a:solidFill>
                  <a:srgbClr val="C00000"/>
                </a:solidFill>
              </a:rPr>
              <a:t>an educated guess about the importance of the fact</a:t>
            </a:r>
          </a:p>
          <a:p>
            <a:pPr marL="285750" lvl="0" indent="-285750">
              <a:buFont typeface="Arial" pitchFamily="34" charset="0"/>
              <a:buChar char="•"/>
              <a:defRPr/>
            </a:pPr>
            <a:r>
              <a:rPr lang="en-US" sz="2400" b="1" dirty="0">
                <a:solidFill>
                  <a:srgbClr val="C00000"/>
                </a:solidFill>
              </a:rPr>
              <a:t>uses your background knowledge</a:t>
            </a:r>
          </a:p>
          <a:p>
            <a:pPr marL="285750" lvl="0" indent="-285750">
              <a:buFont typeface="Arial" pitchFamily="34" charset="0"/>
              <a:buChar char="•"/>
              <a:defRPr/>
            </a:pPr>
            <a:r>
              <a:rPr lang="en-US" sz="2400" b="1" dirty="0">
                <a:solidFill>
                  <a:srgbClr val="C00000"/>
                </a:solidFill>
              </a:rPr>
              <a:t>NOT directly stated in the text</a:t>
            </a:r>
          </a:p>
        </p:txBody>
      </p:sp>
      <p:sp>
        <p:nvSpPr>
          <p:cNvPr id="8" name="Rectangle 7"/>
          <p:cNvSpPr/>
          <p:nvPr/>
        </p:nvSpPr>
        <p:spPr>
          <a:xfrm>
            <a:off x="6553200" y="806600"/>
            <a:ext cx="2438400" cy="1569660"/>
          </a:xfrm>
          <a:prstGeom prst="rect">
            <a:avLst/>
          </a:prstGeom>
        </p:spPr>
        <p:txBody>
          <a:bodyPr wrap="square">
            <a:spAutoFit/>
          </a:bodyPr>
          <a:lstStyle/>
          <a:p>
            <a:pPr lvl="0" algn="ctr">
              <a:defRPr/>
            </a:pPr>
            <a:r>
              <a:rPr lang="en-US" sz="2400" b="1" dirty="0">
                <a:solidFill>
                  <a:srgbClr val="7030A0"/>
                </a:solidFill>
              </a:rPr>
              <a:t>A conclusion about the fact that answers the DBQ question</a:t>
            </a:r>
          </a:p>
        </p:txBody>
      </p:sp>
      <p:sp>
        <p:nvSpPr>
          <p:cNvPr id="12" name="Rectangle 11"/>
          <p:cNvSpPr/>
          <p:nvPr/>
        </p:nvSpPr>
        <p:spPr>
          <a:xfrm>
            <a:off x="177802" y="3884177"/>
            <a:ext cx="2286000" cy="2185214"/>
          </a:xfrm>
          <a:prstGeom prst="rect">
            <a:avLst/>
          </a:prstGeom>
        </p:spPr>
        <p:txBody>
          <a:bodyPr>
            <a:spAutoFit/>
          </a:bodyPr>
          <a:lstStyle/>
          <a:p>
            <a:pPr algn="ctr"/>
            <a:r>
              <a:rPr lang="en-US" sz="4000" b="1" dirty="0">
                <a:solidFill>
                  <a:srgbClr val="465E9C"/>
                </a:solidFill>
              </a:rPr>
              <a:t>Text</a:t>
            </a:r>
          </a:p>
          <a:p>
            <a:pPr algn="ctr"/>
            <a:r>
              <a:rPr lang="en-US" sz="2400" b="1" dirty="0">
                <a:solidFill>
                  <a:srgbClr val="465E9C"/>
                </a:solidFill>
              </a:rPr>
              <a:t>What fact can help you to answer the DBQ question?</a:t>
            </a:r>
            <a:endParaRPr lang="en-US" sz="1400" b="1" dirty="0">
              <a:solidFill>
                <a:srgbClr val="465E9C"/>
              </a:solidFill>
            </a:endParaRPr>
          </a:p>
        </p:txBody>
      </p:sp>
      <p:sp>
        <p:nvSpPr>
          <p:cNvPr id="13" name="Rectangle 12"/>
          <p:cNvSpPr/>
          <p:nvPr/>
        </p:nvSpPr>
        <p:spPr>
          <a:xfrm>
            <a:off x="2667000" y="3485947"/>
            <a:ext cx="3657600" cy="3231654"/>
          </a:xfrm>
          <a:prstGeom prst="rect">
            <a:avLst/>
          </a:prstGeom>
        </p:spPr>
        <p:txBody>
          <a:bodyPr wrap="square">
            <a:spAutoFit/>
          </a:bodyPr>
          <a:lstStyle/>
          <a:p>
            <a:pPr lvl="0" algn="ctr"/>
            <a:r>
              <a:rPr lang="en-US" sz="3600" b="1" dirty="0">
                <a:solidFill>
                  <a:srgbClr val="C00000"/>
                </a:solidFill>
              </a:rPr>
              <a:t>Text + Background Knowledge</a:t>
            </a:r>
          </a:p>
          <a:p>
            <a:pPr lvl="0"/>
            <a:endParaRPr lang="en-US" sz="1200" b="1" dirty="0">
              <a:solidFill>
                <a:srgbClr val="C00000"/>
              </a:solidFill>
            </a:endParaRPr>
          </a:p>
          <a:p>
            <a:pPr lvl="0" algn="ctr"/>
            <a:r>
              <a:rPr lang="en-US" sz="2400" b="1" dirty="0">
                <a:solidFill>
                  <a:srgbClr val="C00000"/>
                </a:solidFill>
              </a:rPr>
              <a:t>Why does the fact matter? What do you know about the fact that makes it important to answering the DQB question?</a:t>
            </a:r>
          </a:p>
        </p:txBody>
      </p:sp>
      <p:sp>
        <p:nvSpPr>
          <p:cNvPr id="14" name="Rectangle 13"/>
          <p:cNvSpPr/>
          <p:nvPr/>
        </p:nvSpPr>
        <p:spPr>
          <a:xfrm>
            <a:off x="6324600" y="3637956"/>
            <a:ext cx="2895600" cy="2677656"/>
          </a:xfrm>
          <a:prstGeom prst="rect">
            <a:avLst/>
          </a:prstGeom>
        </p:spPr>
        <p:txBody>
          <a:bodyPr wrap="square">
            <a:spAutoFit/>
          </a:bodyPr>
          <a:lstStyle/>
          <a:p>
            <a:pPr lvl="0" algn="ctr"/>
            <a:r>
              <a:rPr lang="en-US" sz="3600" b="1" dirty="0">
                <a:solidFill>
                  <a:srgbClr val="7030A0"/>
                </a:solidFill>
              </a:rPr>
              <a:t>Fact + Inference</a:t>
            </a:r>
          </a:p>
          <a:p>
            <a:pPr lvl="0" algn="ctr"/>
            <a:r>
              <a:rPr lang="en-US" sz="2400" b="1" dirty="0">
                <a:solidFill>
                  <a:srgbClr val="7030A0"/>
                </a:solidFill>
              </a:rPr>
              <a:t>How would you answer the DBQ question using your fact and inference?</a:t>
            </a:r>
          </a:p>
        </p:txBody>
      </p:sp>
    </p:spTree>
    <p:extLst>
      <p:ext uri="{BB962C8B-B14F-4D97-AF65-F5344CB8AC3E}">
        <p14:creationId xmlns:p14="http://schemas.microsoft.com/office/powerpoint/2010/main" val="42520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2" grpId="0"/>
      <p:bldP spid="13" grpId="0"/>
      <p:bldP spid="14" grpId="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RespondGraphMaster">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8119</TotalTime>
  <Words>1071</Words>
  <Application>Microsoft Office PowerPoint</Application>
  <PresentationFormat>On-screen Show (4:3)</PresentationFormat>
  <Paragraphs>114</Paragraphs>
  <Slides>19</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19</vt:i4>
      </vt:variant>
    </vt:vector>
  </HeadingPairs>
  <TitlesOfParts>
    <vt:vector size="29" baseType="lpstr">
      <vt:lpstr>Arial</vt:lpstr>
      <vt:lpstr>Calibri</vt:lpstr>
      <vt:lpstr>Calibri Light</vt:lpstr>
      <vt:lpstr>Palatino Linotype</vt:lpstr>
      <vt:lpstr>Tw Cen MT</vt:lpstr>
      <vt:lpstr>Wingdings</vt:lpstr>
      <vt:lpstr>Wingdings 2</vt:lpstr>
      <vt:lpstr>Office Theme</vt:lpstr>
      <vt:lpstr>iRespondGraphMaster</vt:lpstr>
      <vt:lpstr>1_Office Theme</vt:lpstr>
      <vt:lpstr>Why was Israel created as a  Jewish state in 1948?</vt:lpstr>
      <vt:lpstr>Why was Israel created as a  Jewish state in 1948?</vt:lpstr>
      <vt:lpstr>PowerPoint Presentation</vt:lpstr>
      <vt:lpstr>PowerPoint Presentation</vt:lpstr>
      <vt:lpstr>PowerPoint Presentation</vt:lpstr>
      <vt:lpstr>PowerPoint Presentation</vt:lpstr>
      <vt:lpstr>What are the reasons for Israel being created as a Jewish state in 1948?</vt:lpstr>
      <vt:lpstr>What are the reasons for Israel being created as a Jewish state in 1948?</vt:lpstr>
      <vt:lpstr>PowerPoint Presentation</vt:lpstr>
      <vt:lpstr>Facts, Inferences, &amp; Arguments</vt:lpstr>
      <vt:lpstr>Quoting Text</vt:lpstr>
      <vt:lpstr>Document C</vt:lpstr>
      <vt:lpstr>How to make an inference Document C</vt:lpstr>
      <vt:lpstr>PowerPoint Presentation</vt:lpstr>
      <vt:lpstr>What is a Political Cartoon?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Ottoman Empire</dc:title>
  <dc:creator>Ashley Melville</dc:creator>
  <cp:lastModifiedBy>Patrice Mcbean</cp:lastModifiedBy>
  <cp:revision>128</cp:revision>
  <cp:lastPrinted>2013-01-25T19:37:22Z</cp:lastPrinted>
  <dcterms:created xsi:type="dcterms:W3CDTF">2012-12-13T14:07:27Z</dcterms:created>
  <dcterms:modified xsi:type="dcterms:W3CDTF">2020-11-29T18:53:23Z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oReflect">
    <vt:bool>false</vt:bool>
  </property>
  <property fmtid="{D5CDD505-2E9C-101B-9397-08002B2CF9AE}" pid="3" name="KeepGraph">
    <vt:bool>false</vt:bool>
  </property>
  <property fmtid="{D5CDD505-2E9C-101B-9397-08002B2CF9AE}" pid="4" name="ShowTimer">
    <vt:bool>true</vt:bool>
  </property>
  <property fmtid="{D5CDD505-2E9C-101B-9397-08002B2CF9AE}" pid="5" name="ShowPercent">
    <vt:bool>true</vt:bool>
  </property>
</Properties>
</file>