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sldIdLst>
    <p:sldId id="258" r:id="rId5"/>
    <p:sldId id="281" r:id="rId6"/>
    <p:sldId id="268" r:id="rId7"/>
    <p:sldId id="269" r:id="rId8"/>
    <p:sldId id="270" r:id="rId9"/>
    <p:sldId id="271" r:id="rId10"/>
    <p:sldId id="272" r:id="rId11"/>
    <p:sldId id="273" r:id="rId12"/>
    <p:sldId id="276" r:id="rId13"/>
    <p:sldId id="274" r:id="rId14"/>
    <p:sldId id="277" r:id="rId15"/>
    <p:sldId id="278" r:id="rId16"/>
    <p:sldId id="275" r:id="rId17"/>
    <p:sldId id="279" r:id="rId18"/>
    <p:sldId id="280" r:id="rId19"/>
    <p:sldId id="282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54381C"/>
    <a:srgbClr val="A50021"/>
    <a:srgbClr val="FFFFA3"/>
    <a:srgbClr val="FFB061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52" autoAdjust="0"/>
  </p:normalViewPr>
  <p:slideViewPr>
    <p:cSldViewPr>
      <p:cViewPr varScale="1">
        <p:scale>
          <a:sx n="68" d="100"/>
          <a:sy n="68" d="100"/>
        </p:scale>
        <p:origin x="11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595D5-BE51-451A-AD61-1F2F0E7D93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5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F18BE-8983-4FA8-853E-4F25898577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34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26D8D-C9D8-41AC-9DF0-828013068F4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29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595D5-BE51-451A-AD61-1F2F0E7D93B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4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6DBA0-7632-43B7-AB92-210711103B4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5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A09B0-37F3-41BA-9160-E3B68879AD1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8C506-EA2B-42D4-AB3E-1CCD5E90AD5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2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E4FDA-D624-41EC-B8AD-37EEFA1924C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14ABE-B5B0-48E4-8FC4-999257E35F4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4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2E41E-898A-4F24-AEF7-91CA3104BCF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6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C18A4-5A5D-4E71-A8EA-3D11FAF0C42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4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6DBA0-7632-43B7-AB92-210711103B4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0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B03EF-E2F3-4F39-9FC1-5A7BC7662E2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F18BE-8983-4FA8-853E-4F25898577C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8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26D8D-C9D8-41AC-9DF0-828013068F4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595D5-BE51-451A-AD61-1F2F0E7D93B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6DBA0-7632-43B7-AB92-210711103B4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A09B0-37F3-41BA-9160-E3B68879AD1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8C506-EA2B-42D4-AB3E-1CCD5E90AD5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E4FDA-D624-41EC-B8AD-37EEFA1924C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14ABE-B5B0-48E4-8FC4-999257E35F4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1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2E41E-898A-4F24-AEF7-91CA3104BCF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A09B0-37F3-41BA-9160-E3B68879AD1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3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C18A4-5A5D-4E71-A8EA-3D11FAF0C42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B03EF-E2F3-4F39-9FC1-5A7BC7662E2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3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F18BE-8983-4FA8-853E-4F25898577C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7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26D8D-C9D8-41AC-9DF0-828013068F4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595D5-BE51-451A-AD61-1F2F0E7D93B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8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6DBA0-7632-43B7-AB92-210711103B4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A09B0-37F3-41BA-9160-E3B68879AD1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9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8C506-EA2B-42D4-AB3E-1CCD5E90AD5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6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E4FDA-D624-41EC-B8AD-37EEFA1924C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14ABE-B5B0-48E4-8FC4-999257E35F4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8C506-EA2B-42D4-AB3E-1CCD5E90AD5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16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2E41E-898A-4F24-AEF7-91CA3104BCF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3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C18A4-5A5D-4E71-A8EA-3D11FAF0C42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B03EF-E2F3-4F39-9FC1-5A7BC7662E2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7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F18BE-8983-4FA8-853E-4F25898577C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26D8D-C9D8-41AC-9DF0-828013068F4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E4FDA-D624-41EC-B8AD-37EEFA1924C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848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14ABE-B5B0-48E4-8FC4-999257E35F4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00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2E41E-898A-4F24-AEF7-91CA3104BCF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34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C18A4-5A5D-4E71-A8EA-3D11FAF0C42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6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B03EF-E2F3-4F39-9FC1-5A7BC7662E2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07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9B73DA-EE0D-456A-BFCF-7797068C4716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9B73DA-EE0D-456A-BFCF-7797068C471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0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9B73DA-EE0D-456A-BFCF-7797068C471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9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9B73DA-EE0D-456A-BFCF-7797068C471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lbB3cmgPmo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95536" y="620688"/>
            <a:ext cx="8424936" cy="1656184"/>
          </a:xfrm>
        </p:spPr>
        <p:txBody>
          <a:bodyPr/>
          <a:lstStyle/>
          <a:p>
            <a:r>
              <a:rPr lang="es-UY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s-UY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UY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</a:t>
            </a:r>
            <a:r>
              <a:rPr lang="es-UY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UY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Communism</a:t>
            </a:r>
            <a:r>
              <a:rPr lang="es-UY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UY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</a:t>
            </a:r>
            <a:r>
              <a:rPr lang="es-UY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UY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China</a:t>
            </a:r>
            <a:r>
              <a:rPr lang="es-UY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1331640" y="3356992"/>
            <a:ext cx="763284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500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SS7H3d. Describe the impact of Communism in China in terms of Mao Zedong, the Great Leap Forward, the Cultural Revolution, and Tiananmen Square.</a:t>
            </a:r>
            <a:endParaRPr lang="es-ES" sz="2500" b="1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87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raphics8.nytimes.com/images/2012/12/09/books/review/1209MIRSKY/1209MIRSKY-article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17793"/>
            <a:ext cx="129804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7903675" cy="936104"/>
          </a:xfrm>
          <a:solidFill>
            <a:schemeClr val="bg1">
              <a:alpha val="79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Great Leap Forward</a:t>
            </a:r>
            <a:endParaRPr lang="en-US" sz="6000" b="1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492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factsanddetails.com/media/2/20080316-commune%20o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61" y="1628800"/>
            <a:ext cx="4455495" cy="452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03675" cy="936104"/>
          </a:xfrm>
          <a:noFill/>
          <a:ln>
            <a:noFill/>
          </a:ln>
        </p:spPr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Great Leap Forward</a:t>
            </a:r>
            <a:endParaRPr lang="en-US" sz="6000" b="1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391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Great Leap Forward</a:t>
            </a:r>
            <a:endParaRPr lang="en-US" sz="6600" b="1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165618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How do the real pictures of the Great Leap Forward compare to the communist propaganda pictures? 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0187" y="4149080"/>
            <a:ext cx="82296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b="1" dirty="0" smtClean="0"/>
              <a:t>What would be the advantages and disadvantages of living and working on a collective farm?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1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does this image mean?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9"/>
            <a:ext cx="9097911" cy="34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02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218"/>
            <a:ext cx="9144000" cy="1688291"/>
          </a:xfrm>
        </p:spPr>
        <p:txBody>
          <a:bodyPr/>
          <a:lstStyle/>
          <a:p>
            <a:r>
              <a:rPr lang="en-US" sz="5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Effects of the Great </a:t>
            </a:r>
            <a:br>
              <a:rPr lang="en-US" sz="5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en-US" sz="5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Leap Forward</a:t>
            </a:r>
            <a:endParaRPr lang="en-US" sz="5200" b="1" u="sng" dirty="0">
              <a:solidFill>
                <a:srgbClr val="FF000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988840"/>
            <a:ext cx="8856984" cy="4392488"/>
          </a:xfrm>
        </p:spPr>
        <p:txBody>
          <a:bodyPr/>
          <a:lstStyle/>
          <a:p>
            <a:r>
              <a:rPr lang="en-US" b="1" dirty="0" smtClean="0"/>
              <a:t>It was a </a:t>
            </a:r>
            <a:r>
              <a:rPr lang="en-US" b="1" u="sng" dirty="0" smtClean="0">
                <a:solidFill>
                  <a:srgbClr val="FF0000"/>
                </a:solidFill>
              </a:rPr>
              <a:t>huge disaster </a:t>
            </a:r>
            <a:r>
              <a:rPr lang="en-US" b="1" dirty="0" smtClean="0"/>
              <a:t>that failed within a year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Droughts and floods damaged China’s food supply </a:t>
            </a:r>
            <a:r>
              <a:rPr lang="en-US" b="1" dirty="0" smtClean="0"/>
              <a:t>and the communes failed to provide enough quality industry and food to feed the country</a:t>
            </a:r>
          </a:p>
          <a:p>
            <a:r>
              <a:rPr lang="en-US" b="1" dirty="0" smtClean="0"/>
              <a:t>An estimated </a:t>
            </a:r>
            <a:r>
              <a:rPr lang="en-US" b="1" u="sng" dirty="0" smtClean="0">
                <a:solidFill>
                  <a:srgbClr val="FF0000"/>
                </a:solidFill>
              </a:rPr>
              <a:t>20 million people died </a:t>
            </a:r>
            <a:r>
              <a:rPr lang="en-US" b="1" dirty="0" smtClean="0"/>
              <a:t>during </a:t>
            </a:r>
            <a:r>
              <a:rPr lang="en-US" b="1" u="sng" dirty="0" smtClean="0">
                <a:solidFill>
                  <a:srgbClr val="FF0000"/>
                </a:solidFill>
              </a:rPr>
              <a:t>one of the largest famines in history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Great Leap Forward</a:t>
            </a:r>
            <a:endParaRPr lang="en-US" sz="6600" b="1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2226146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hlinkClick r:id="rId2"/>
              </a:rPr>
              <a:t>https://</a:t>
            </a:r>
            <a:r>
              <a:rPr lang="en-US" sz="4400" dirty="0" smtClean="0">
                <a:hlinkClick r:id="rId2"/>
              </a:rPr>
              <a:t>www.youtube.com/watch?v=hlbB3cmgPmo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14908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new information about the Great Leap Forward did you learn from the video?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1479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After the Great Leap Forward</a:t>
            </a:r>
            <a:endParaRPr lang="en-US" sz="4800" b="1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76" y="1925885"/>
            <a:ext cx="8928992" cy="4536504"/>
          </a:xfrm>
        </p:spPr>
        <p:txBody>
          <a:bodyPr/>
          <a:lstStyle/>
          <a:p>
            <a:r>
              <a:rPr lang="en-US" sz="3000" b="1" u="sng" dirty="0" smtClean="0">
                <a:solidFill>
                  <a:srgbClr val="FF0000"/>
                </a:solidFill>
              </a:rPr>
              <a:t>Many Chinese lost confidence in Mao Zedong </a:t>
            </a:r>
            <a:r>
              <a:rPr lang="en-US" sz="3000" b="1" dirty="0" smtClean="0"/>
              <a:t>after the Great Leap Forward</a:t>
            </a:r>
          </a:p>
          <a:p>
            <a:r>
              <a:rPr lang="en-US" sz="3000" b="1" u="sng" dirty="0" smtClean="0">
                <a:solidFill>
                  <a:srgbClr val="FF0000"/>
                </a:solidFill>
              </a:rPr>
              <a:t>Chinese began calling for reforms </a:t>
            </a:r>
            <a:r>
              <a:rPr lang="en-US" sz="3000" b="1" dirty="0" smtClean="0"/>
              <a:t>again to prevent another disaster</a:t>
            </a:r>
          </a:p>
          <a:p>
            <a:r>
              <a:rPr lang="en-US" sz="3000" b="1" u="sng" dirty="0" smtClean="0">
                <a:solidFill>
                  <a:srgbClr val="FF0000"/>
                </a:solidFill>
              </a:rPr>
              <a:t>Mao did not like the opposition and was afraid they would make China a capitalist country</a:t>
            </a:r>
          </a:p>
          <a:p>
            <a:r>
              <a:rPr lang="en-US" sz="3000" b="1" dirty="0" smtClean="0"/>
              <a:t>In </a:t>
            </a:r>
            <a:r>
              <a:rPr lang="en-US" sz="3000" b="1" u="sng" dirty="0" smtClean="0">
                <a:solidFill>
                  <a:srgbClr val="FF0000"/>
                </a:solidFill>
              </a:rPr>
              <a:t>1966, </a:t>
            </a:r>
            <a:r>
              <a:rPr lang="en-US" sz="3000" b="1" dirty="0" smtClean="0">
                <a:solidFill>
                  <a:srgbClr val="422C16"/>
                </a:solidFill>
              </a:rPr>
              <a:t>Mao started the </a:t>
            </a:r>
            <a:r>
              <a:rPr lang="en-US" sz="3000" b="1" u="sng" dirty="0" smtClean="0">
                <a:solidFill>
                  <a:srgbClr val="FF0000"/>
                </a:solidFill>
              </a:rPr>
              <a:t>Cultural Revolution to stop all opposition to Communism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6829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 your graphic organizer to summarize the events</a:t>
            </a:r>
            <a:endParaRPr lang="en-US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585297"/>
              </p:ext>
            </p:extLst>
          </p:nvPr>
        </p:nvGraphicFramePr>
        <p:xfrm>
          <a:off x="1547664" y="1772816"/>
          <a:ext cx="6240629" cy="4822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3" imgW="5029155" imgH="3886200" progId="AcroExch.Document.11">
                  <p:embed/>
                </p:oleObj>
              </mc:Choice>
              <mc:Fallback>
                <p:oleObj name="Acrobat Document" r:id="rId3" imgW="5029155" imgH="3886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772816"/>
                        <a:ext cx="6240629" cy="482230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6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Great Leap Forward</a:t>
            </a:r>
            <a:endParaRPr lang="en-US" sz="6600" b="1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352928" cy="432048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In an effort to make farming more productive, </a:t>
            </a:r>
            <a:r>
              <a:rPr lang="en-US" sz="4000" b="1" u="sng" dirty="0" smtClean="0">
                <a:solidFill>
                  <a:srgbClr val="FF0000"/>
                </a:solidFill>
              </a:rPr>
              <a:t>collective farms </a:t>
            </a:r>
            <a:r>
              <a:rPr lang="en-US" sz="4000" dirty="0" smtClean="0"/>
              <a:t>with </a:t>
            </a:r>
            <a:r>
              <a:rPr lang="en-US" sz="4000" b="1" u="sng" dirty="0" smtClean="0">
                <a:solidFill>
                  <a:srgbClr val="FF0000"/>
                </a:solidFill>
              </a:rPr>
              <a:t>large communes </a:t>
            </a:r>
            <a:r>
              <a:rPr lang="en-US" sz="4000" dirty="0" smtClean="0"/>
              <a:t>(communities) of people were created to grow </a:t>
            </a:r>
            <a:r>
              <a:rPr lang="en-US" sz="4000" b="1" u="sng" dirty="0" smtClean="0">
                <a:solidFill>
                  <a:srgbClr val="FF0000"/>
                </a:solidFill>
              </a:rPr>
              <a:t>crops</a:t>
            </a:r>
            <a:r>
              <a:rPr lang="en-US" sz="4000" dirty="0" smtClean="0"/>
              <a:t>, run </a:t>
            </a:r>
            <a:r>
              <a:rPr lang="en-US" sz="4000" b="1" u="sng" dirty="0" smtClean="0">
                <a:solidFill>
                  <a:srgbClr val="FF0000"/>
                </a:solidFill>
              </a:rPr>
              <a:t>industries</a:t>
            </a:r>
            <a:r>
              <a:rPr lang="en-US" sz="4000" dirty="0" smtClean="0"/>
              <a:t>, </a:t>
            </a:r>
            <a:r>
              <a:rPr lang="en-US" sz="4000" b="1" u="sng" dirty="0" smtClean="0">
                <a:solidFill>
                  <a:srgbClr val="FF0000"/>
                </a:solidFill>
              </a:rPr>
              <a:t>educate</a:t>
            </a:r>
            <a:r>
              <a:rPr lang="en-US" sz="4000" dirty="0" smtClean="0"/>
              <a:t> the </a:t>
            </a:r>
            <a:r>
              <a:rPr lang="en-US" sz="4000" b="1" u="sng" dirty="0" smtClean="0">
                <a:solidFill>
                  <a:srgbClr val="FF0000"/>
                </a:solidFill>
              </a:rPr>
              <a:t>children</a:t>
            </a:r>
            <a:r>
              <a:rPr lang="en-US" sz="4000" dirty="0" smtClean="0"/>
              <a:t>, and have </a:t>
            </a:r>
            <a:r>
              <a:rPr lang="en-US" sz="4000" b="1" u="sng" dirty="0" smtClean="0">
                <a:solidFill>
                  <a:srgbClr val="FF0000"/>
                </a:solidFill>
              </a:rPr>
              <a:t>healthcare</a:t>
            </a:r>
            <a:r>
              <a:rPr lang="en-US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85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Great Leap Forward</a:t>
            </a:r>
            <a:endParaRPr lang="en-US" sz="6600" b="1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20888"/>
            <a:ext cx="7776864" cy="324036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The people in the communes </a:t>
            </a:r>
            <a:r>
              <a:rPr lang="en-US" sz="4000" b="1" u="sng" dirty="0" smtClean="0">
                <a:solidFill>
                  <a:srgbClr val="FF0000"/>
                </a:solidFill>
              </a:rPr>
              <a:t>did not own the land</a:t>
            </a:r>
            <a:r>
              <a:rPr lang="en-US" sz="4000" dirty="0" smtClean="0"/>
              <a:t> they worked on and the Communist Party controlled their </a:t>
            </a:r>
            <a:r>
              <a:rPr lang="en-US" sz="4000" b="1" u="sng" dirty="0" smtClean="0">
                <a:solidFill>
                  <a:srgbClr val="FF0000"/>
                </a:solidFill>
              </a:rPr>
              <a:t>economy, work schedule, and social lives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90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Communist Propaganda</a:t>
            </a:r>
            <a:endParaRPr lang="en-US" sz="5400" b="1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237626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Propaganda is </a:t>
            </a:r>
            <a:r>
              <a:rPr lang="en-US" sz="3600" dirty="0"/>
              <a:t>information, especially of </a:t>
            </a:r>
            <a:r>
              <a:rPr lang="en-US" sz="3600" dirty="0" smtClean="0"/>
              <a:t>a misleading </a:t>
            </a:r>
            <a:r>
              <a:rPr lang="en-US" sz="3600" dirty="0"/>
              <a:t>nature, used to promote or publicize a particular political cause or point of view.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9552" y="4797152"/>
            <a:ext cx="820891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The Communist Party used a lot of propaganda</a:t>
            </a:r>
            <a:r>
              <a:rPr lang="en-US" sz="3600" dirty="0" smtClean="0"/>
              <a:t> to promote its reforms.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19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Communist Propaganda of the Great Leap Forward</a:t>
            </a:r>
            <a:endParaRPr lang="en-US" sz="4800" b="1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pic>
        <p:nvPicPr>
          <p:cNvPr id="4" name="Picture 3" descr="http://chineseposters.net/images/pc-1954-0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64" y="1916832"/>
            <a:ext cx="5524500" cy="38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92884" y="588652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Do the people look happy in the picture? Should they be?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001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Communist Propaganda of the Great Leap Forward</a:t>
            </a:r>
            <a:endParaRPr lang="en-US" sz="4000" b="1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pic>
        <p:nvPicPr>
          <p:cNvPr id="1026" name="Picture 2" descr="The commune is like a gigantic dragon, production is noticeable awe-inspi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5"/>
            <a:ext cx="3682020" cy="25202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people's communes are g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629898" cy="25847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gricultural cooperativization is the socialist course that makes everybody prosperous, 19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99" y="1482223"/>
            <a:ext cx="3660647" cy="25287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http://chineseposters.net/images/e13-9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01" y="4168778"/>
            <a:ext cx="3559148" cy="25650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theglobeandmail.com/report-on-business/international-business/asian-pacific-business/article4537701.ece/BINARY/w620/chin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898" y="11602"/>
            <a:ext cx="9411898" cy="684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55" y="188640"/>
            <a:ext cx="7643192" cy="1004423"/>
          </a:xfrm>
          <a:solidFill>
            <a:schemeClr val="bg1">
              <a:alpha val="61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Great Leap Forward</a:t>
            </a:r>
            <a:endParaRPr lang="en-US" sz="6000" b="1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612.photobucket.com/albums/tt201/Pilikia_photos/collec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10106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7903675" cy="936104"/>
          </a:xfrm>
          <a:solidFill>
            <a:schemeClr val="bg1">
              <a:alpha val="79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Great Leap Forward</a:t>
            </a:r>
            <a:endParaRPr lang="en-US" sz="6000" b="1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76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10042</TotalTime>
  <Words>361</Words>
  <Application>Microsoft Office PowerPoint</Application>
  <PresentationFormat>On-screen Show (4:3)</PresentationFormat>
  <Paragraphs>33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Diseño predeterminado</vt:lpstr>
      <vt:lpstr>1_Diseño predeterminado</vt:lpstr>
      <vt:lpstr>3_Diseño predeterminado</vt:lpstr>
      <vt:lpstr>4_Diseño predeterminado</vt:lpstr>
      <vt:lpstr>Acrobat Document</vt:lpstr>
      <vt:lpstr>How did Communism influence China?</vt:lpstr>
      <vt:lpstr>Use your graphic organizer to summarize the events</vt:lpstr>
      <vt:lpstr>Great Leap Forward</vt:lpstr>
      <vt:lpstr>Great Leap Forward</vt:lpstr>
      <vt:lpstr>Communist Propaganda</vt:lpstr>
      <vt:lpstr>Communist Propaganda of the Great Leap Forward</vt:lpstr>
      <vt:lpstr>Communist Propaganda of the Great Leap Forward</vt:lpstr>
      <vt:lpstr>Great Leap Forward</vt:lpstr>
      <vt:lpstr>Great Leap Forward</vt:lpstr>
      <vt:lpstr>Great Leap Forward</vt:lpstr>
      <vt:lpstr>Great Leap Forward</vt:lpstr>
      <vt:lpstr>Great Leap Forward</vt:lpstr>
      <vt:lpstr>What does this image mean?</vt:lpstr>
      <vt:lpstr>Effects of the Great  Leap Forward</vt:lpstr>
      <vt:lpstr>Great Leap Forward</vt:lpstr>
      <vt:lpstr>After the Great Leap Forward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Patrice Mcbean</cp:lastModifiedBy>
  <cp:revision>917</cp:revision>
  <dcterms:created xsi:type="dcterms:W3CDTF">2010-05-23T14:28:12Z</dcterms:created>
  <dcterms:modified xsi:type="dcterms:W3CDTF">2018-04-10T14:05:06Z</dcterms:modified>
</cp:coreProperties>
</file>