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720" r:id="rId4"/>
  </p:sldMasterIdLst>
  <p:sldIdLst>
    <p:sldId id="258" r:id="rId5"/>
    <p:sldId id="283" r:id="rId6"/>
    <p:sldId id="284" r:id="rId7"/>
    <p:sldId id="285" r:id="rId8"/>
    <p:sldId id="259" r:id="rId9"/>
    <p:sldId id="292" r:id="rId10"/>
    <p:sldId id="286" r:id="rId11"/>
    <p:sldId id="287" r:id="rId12"/>
    <p:sldId id="288" r:id="rId13"/>
    <p:sldId id="289" r:id="rId14"/>
    <p:sldId id="290" r:id="rId15"/>
    <p:sldId id="291" r:id="rId1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06666"/>
    <a:srgbClr val="54381C"/>
    <a:srgbClr val="A50021"/>
    <a:srgbClr val="FFFFA3"/>
    <a:srgbClr val="FFB061"/>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52" autoAdjust="0"/>
  </p:normalViewPr>
  <p:slideViewPr>
    <p:cSldViewPr>
      <p:cViewPr varScale="1">
        <p:scale>
          <a:sx n="68" d="100"/>
          <a:sy n="68" d="100"/>
        </p:scale>
        <p:origin x="11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pPr/>
              <a:t>‹#›</a:t>
            </a:fld>
            <a:endParaRPr lang="es-ES"/>
          </a:p>
        </p:txBody>
      </p:sp>
    </p:spTree>
    <p:extLst>
      <p:ext uri="{BB962C8B-B14F-4D97-AF65-F5344CB8AC3E}">
        <p14:creationId xmlns:p14="http://schemas.microsoft.com/office/powerpoint/2010/main" val="14215367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pPr/>
              <a:t>‹#›</a:t>
            </a:fld>
            <a:endParaRPr lang="es-ES"/>
          </a:p>
        </p:txBody>
      </p:sp>
    </p:spTree>
    <p:extLst>
      <p:ext uri="{BB962C8B-B14F-4D97-AF65-F5344CB8AC3E}">
        <p14:creationId xmlns:p14="http://schemas.microsoft.com/office/powerpoint/2010/main" val="156634984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pPr/>
              <a:t>‹#›</a:t>
            </a:fld>
            <a:endParaRPr lang="es-ES"/>
          </a:p>
        </p:txBody>
      </p:sp>
    </p:spTree>
    <p:extLst>
      <p:ext uri="{BB962C8B-B14F-4D97-AF65-F5344CB8AC3E}">
        <p14:creationId xmlns:p14="http://schemas.microsoft.com/office/powerpoint/2010/main" val="121729716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0044247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3695868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4443283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9612343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5431571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7424869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7096261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3254277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pPr/>
              <a:t>‹#›</a:t>
            </a:fld>
            <a:endParaRPr lang="es-ES"/>
          </a:p>
        </p:txBody>
      </p:sp>
    </p:spTree>
    <p:extLst>
      <p:ext uri="{BB962C8B-B14F-4D97-AF65-F5344CB8AC3E}">
        <p14:creationId xmlns:p14="http://schemas.microsoft.com/office/powerpoint/2010/main" val="69205951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1246119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5488509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44496113"/>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1520002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6702279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8414036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8855061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6890094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8486807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2671500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pPr/>
              <a:t>‹#›</a:t>
            </a:fld>
            <a:endParaRPr lang="es-ES"/>
          </a:p>
        </p:txBody>
      </p:sp>
    </p:spTree>
    <p:extLst>
      <p:ext uri="{BB962C8B-B14F-4D97-AF65-F5344CB8AC3E}">
        <p14:creationId xmlns:p14="http://schemas.microsoft.com/office/powerpoint/2010/main" val="400832005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229803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527056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1109915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2446139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7595D5-BE51-451A-AD61-1F2F0E7D93BE}"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4832409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B6DBA0-7632-43B7-AB92-210711103B4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1198965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0A09B0-37F3-41BA-9160-E3B68879AD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6750324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6100180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5227902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4627662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7D48C506-EA2B-42D4-AB3E-1CCD5E90AD53}" type="slidenum">
              <a:rPr lang="es-ES"/>
              <a:pPr/>
              <a:t>‹#›</a:t>
            </a:fld>
            <a:endParaRPr lang="es-ES"/>
          </a:p>
        </p:txBody>
      </p:sp>
    </p:spTree>
    <p:extLst>
      <p:ext uri="{BB962C8B-B14F-4D97-AF65-F5344CB8AC3E}">
        <p14:creationId xmlns:p14="http://schemas.microsoft.com/office/powerpoint/2010/main" val="115516147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8039215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2184601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4723358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8F18BE-8983-4FA8-853E-4F25898577C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9293482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926D8D-C9D8-41AC-9DF0-828013068F4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34650192"/>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7B3E4FDA-D624-41EC-B8AD-37EEFA1924CC}" type="slidenum">
              <a:rPr lang="es-ES"/>
              <a:pPr/>
              <a:t>‹#›</a:t>
            </a:fld>
            <a:endParaRPr lang="es-ES"/>
          </a:p>
        </p:txBody>
      </p:sp>
    </p:spTree>
    <p:extLst>
      <p:ext uri="{BB962C8B-B14F-4D97-AF65-F5344CB8AC3E}">
        <p14:creationId xmlns:p14="http://schemas.microsoft.com/office/powerpoint/2010/main" val="408848824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1A214ABE-B5B0-48E4-8FC4-999257E35F40}" type="slidenum">
              <a:rPr lang="es-ES"/>
              <a:pPr/>
              <a:t>‹#›</a:t>
            </a:fld>
            <a:endParaRPr lang="es-ES"/>
          </a:p>
        </p:txBody>
      </p:sp>
    </p:spTree>
    <p:extLst>
      <p:ext uri="{BB962C8B-B14F-4D97-AF65-F5344CB8AC3E}">
        <p14:creationId xmlns:p14="http://schemas.microsoft.com/office/powerpoint/2010/main" val="4187001587"/>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6432E41E-898A-4F24-AEF7-91CA3104BCF6}" type="slidenum">
              <a:rPr lang="es-ES"/>
              <a:pPr/>
              <a:t>‹#›</a:t>
            </a:fld>
            <a:endParaRPr lang="es-ES"/>
          </a:p>
        </p:txBody>
      </p:sp>
    </p:spTree>
    <p:extLst>
      <p:ext uri="{BB962C8B-B14F-4D97-AF65-F5344CB8AC3E}">
        <p14:creationId xmlns:p14="http://schemas.microsoft.com/office/powerpoint/2010/main" val="418234035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9E0C18A4-5A5D-4E71-A8EA-3D11FAF0C423}" type="slidenum">
              <a:rPr lang="es-ES"/>
              <a:pPr/>
              <a:t>‹#›</a:t>
            </a:fld>
            <a:endParaRPr lang="es-ES"/>
          </a:p>
        </p:txBody>
      </p:sp>
    </p:spTree>
    <p:extLst>
      <p:ext uri="{BB962C8B-B14F-4D97-AF65-F5344CB8AC3E}">
        <p14:creationId xmlns:p14="http://schemas.microsoft.com/office/powerpoint/2010/main" val="37786171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EBEB03EF-E2F3-4F39-9FC1-5A7BC7662E2D}" type="slidenum">
              <a:rPr lang="es-ES"/>
              <a:pPr/>
              <a:t>‹#›</a:t>
            </a:fld>
            <a:endParaRPr lang="es-ES"/>
          </a:p>
        </p:txBody>
      </p:sp>
    </p:spTree>
    <p:extLst>
      <p:ext uri="{BB962C8B-B14F-4D97-AF65-F5344CB8AC3E}">
        <p14:creationId xmlns:p14="http://schemas.microsoft.com/office/powerpoint/2010/main" val="3760079889"/>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20707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674379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9B73DA-EE0D-456A-BFCF-7797068C471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907883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8.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LGpmVs0_Dbc"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95536" y="620688"/>
            <a:ext cx="8424936" cy="1656184"/>
          </a:xfrm>
        </p:spPr>
        <p:txBody>
          <a:bodyPr/>
          <a:lstStyle/>
          <a:p>
            <a:r>
              <a:rPr lang="es-UY" sz="6000" b="1" dirty="0" err="1" smtClean="0">
                <a:solidFill>
                  <a:schemeClr val="tx1"/>
                </a:solidFill>
                <a:effectLst>
                  <a:outerShdw blurRad="38100" dist="38100" dir="2700000" algn="tl">
                    <a:srgbClr val="000000">
                      <a:alpha val="43137"/>
                    </a:srgbClr>
                  </a:outerShdw>
                </a:effectLst>
              </a:rPr>
              <a:t>How</a:t>
            </a:r>
            <a:r>
              <a:rPr lang="es-UY" sz="6000" b="1" dirty="0" smtClean="0">
                <a:solidFill>
                  <a:schemeClr val="tx1"/>
                </a:solidFill>
                <a:effectLst>
                  <a:outerShdw blurRad="38100" dist="38100" dir="2700000" algn="tl">
                    <a:srgbClr val="000000">
                      <a:alpha val="43137"/>
                    </a:srgbClr>
                  </a:outerShdw>
                </a:effectLst>
              </a:rPr>
              <a:t> </a:t>
            </a:r>
            <a:r>
              <a:rPr lang="es-UY" sz="6000" b="1" dirty="0" err="1" smtClean="0">
                <a:solidFill>
                  <a:schemeClr val="tx1"/>
                </a:solidFill>
                <a:effectLst>
                  <a:outerShdw blurRad="38100" dist="38100" dir="2700000" algn="tl">
                    <a:srgbClr val="000000">
                      <a:alpha val="43137"/>
                    </a:srgbClr>
                  </a:outerShdw>
                </a:effectLst>
              </a:rPr>
              <a:t>did</a:t>
            </a:r>
            <a:r>
              <a:rPr lang="es-UY" sz="6000" b="1" dirty="0" smtClean="0">
                <a:solidFill>
                  <a:schemeClr val="tx1"/>
                </a:solidFill>
                <a:effectLst>
                  <a:outerShdw blurRad="38100" dist="38100" dir="2700000" algn="tl">
                    <a:srgbClr val="000000">
                      <a:alpha val="43137"/>
                    </a:srgbClr>
                  </a:outerShdw>
                </a:effectLst>
              </a:rPr>
              <a:t> </a:t>
            </a:r>
            <a:r>
              <a:rPr lang="es-UY" sz="6000" b="1" dirty="0" err="1" smtClean="0">
                <a:solidFill>
                  <a:schemeClr val="tx1"/>
                </a:solidFill>
                <a:effectLst>
                  <a:outerShdw blurRad="38100" dist="38100" dir="2700000" algn="tl">
                    <a:srgbClr val="000000">
                      <a:alpha val="43137"/>
                    </a:srgbClr>
                  </a:outerShdw>
                </a:effectLst>
              </a:rPr>
              <a:t>Communism</a:t>
            </a:r>
            <a:r>
              <a:rPr lang="es-UY" sz="6000" b="1" dirty="0" smtClean="0">
                <a:solidFill>
                  <a:schemeClr val="tx1"/>
                </a:solidFill>
                <a:effectLst>
                  <a:outerShdw blurRad="38100" dist="38100" dir="2700000" algn="tl">
                    <a:srgbClr val="000000">
                      <a:alpha val="43137"/>
                    </a:srgbClr>
                  </a:outerShdw>
                </a:effectLst>
              </a:rPr>
              <a:t> </a:t>
            </a:r>
            <a:r>
              <a:rPr lang="es-UY" sz="6000" b="1" dirty="0" err="1" smtClean="0">
                <a:solidFill>
                  <a:schemeClr val="tx1"/>
                </a:solidFill>
                <a:effectLst>
                  <a:outerShdw blurRad="38100" dist="38100" dir="2700000" algn="tl">
                    <a:srgbClr val="000000">
                      <a:alpha val="43137"/>
                    </a:srgbClr>
                  </a:outerShdw>
                </a:effectLst>
              </a:rPr>
              <a:t>influence</a:t>
            </a:r>
            <a:r>
              <a:rPr lang="es-UY" sz="6000" b="1" dirty="0" smtClean="0">
                <a:solidFill>
                  <a:schemeClr val="tx1"/>
                </a:solidFill>
                <a:effectLst>
                  <a:outerShdw blurRad="38100" dist="38100" dir="2700000" algn="tl">
                    <a:srgbClr val="000000">
                      <a:alpha val="43137"/>
                    </a:srgbClr>
                  </a:outerShdw>
                </a:effectLst>
              </a:rPr>
              <a:t> </a:t>
            </a:r>
            <a:r>
              <a:rPr lang="es-UY" sz="6000" b="1" dirty="0" smtClean="0">
                <a:solidFill>
                  <a:schemeClr val="tx1"/>
                </a:solidFill>
                <a:effectLst>
                  <a:outerShdw blurRad="38100" dist="38100" dir="2700000" algn="tl">
                    <a:schemeClr val="tx1">
                      <a:alpha val="43000"/>
                    </a:schemeClr>
                  </a:outerShdw>
                </a:effectLst>
              </a:rPr>
              <a:t>China</a:t>
            </a:r>
            <a:r>
              <a:rPr lang="es-UY" sz="6000" b="1" dirty="0" smtClean="0">
                <a:solidFill>
                  <a:schemeClr val="tx1"/>
                </a:solidFill>
                <a:effectLst>
                  <a:outerShdw blurRad="38100" dist="38100" dir="2700000" algn="tl">
                    <a:srgbClr val="000000">
                      <a:alpha val="43137"/>
                    </a:srgbClr>
                  </a:outerShdw>
                </a:effectLst>
              </a:rPr>
              <a:t>?</a:t>
            </a:r>
            <a:endParaRPr lang="es-ES" sz="6000" b="1" dirty="0">
              <a:solidFill>
                <a:schemeClr val="tx1"/>
              </a:solidFill>
              <a:effectLst>
                <a:outerShdw blurRad="38100" dist="38100" dir="2700000" algn="tl">
                  <a:srgbClr val="000000">
                    <a:alpha val="43137"/>
                  </a:srgbClr>
                </a:outerShdw>
              </a:effectLst>
            </a:endParaRPr>
          </a:p>
        </p:txBody>
      </p:sp>
      <p:sp>
        <p:nvSpPr>
          <p:cNvPr id="2217" name="Rectangle 169"/>
          <p:cNvSpPr>
            <a:spLocks noChangeArrowheads="1"/>
          </p:cNvSpPr>
          <p:nvPr/>
        </p:nvSpPr>
        <p:spPr bwMode="auto">
          <a:xfrm>
            <a:off x="1331640" y="3356992"/>
            <a:ext cx="7632848"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500" b="1" dirty="0" smtClean="0">
                <a:effectLst>
                  <a:outerShdw blurRad="38100" dist="38100" dir="2700000" algn="tl">
                    <a:schemeClr val="bg1">
                      <a:alpha val="43000"/>
                    </a:schemeClr>
                  </a:outerShdw>
                </a:effectLst>
              </a:rPr>
              <a:t>SS7H3d. Describe the impact of Communism in China in terms of Mao Zedong, the Great Leap Forward, the Cultural Revolution, and Tiananmen Square.</a:t>
            </a:r>
            <a:endParaRPr lang="es-ES" sz="25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89287930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31142" y="764704"/>
            <a:ext cx="3959122" cy="1512168"/>
          </a:xfrm>
        </p:spPr>
        <p:txBody>
          <a:bodyPr/>
          <a:lstStyle/>
          <a:p>
            <a:r>
              <a:rPr lang="en-US" sz="5400" b="1" dirty="0" smtClean="0"/>
              <a:t>Tiananmen</a:t>
            </a:r>
            <a:br>
              <a:rPr lang="en-US" sz="5400" b="1" dirty="0" smtClean="0"/>
            </a:br>
            <a:r>
              <a:rPr lang="en-US" sz="5400" b="1" dirty="0" smtClean="0"/>
              <a:t>Square</a:t>
            </a:r>
            <a:endParaRPr lang="en-US" sz="5400" b="1" dirty="0"/>
          </a:p>
        </p:txBody>
      </p:sp>
      <p:pic>
        <p:nvPicPr>
          <p:cNvPr id="6146" name="Picture 2" descr="http://images.bwbx.io/cms/2014-06-03/0603_google_tiananmen_970-630x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367" y="3644102"/>
            <a:ext cx="3888432" cy="25922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http://static01.nyt.com/images/2014/06/03/world/04tiananmen-archive-3/04tiananmen-archive-3-article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0648"/>
            <a:ext cx="4024321" cy="27499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50" name="Picture 6" descr="http://www.novinite.com/media/images/2009-06/photo_verybig_1042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482" y="3628396"/>
            <a:ext cx="4024682" cy="26079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54457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static.guim.co.uk/sys-images/Books/Pix/pictures/2014/3/24/1395663177719/Student-Protesters-in-Tia-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279" y="368660"/>
            <a:ext cx="4680520" cy="28083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98819" y="908720"/>
            <a:ext cx="3797117" cy="151216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5400" b="1" dirty="0" smtClean="0"/>
              <a:t>Tiananmen</a:t>
            </a:r>
            <a:br>
              <a:rPr lang="en-US" sz="5400" b="1" dirty="0" smtClean="0"/>
            </a:br>
            <a:r>
              <a:rPr lang="en-US" sz="5400" b="1" dirty="0" smtClean="0"/>
              <a:t>Square</a:t>
            </a:r>
            <a:endParaRPr lang="en-US" sz="5400" b="1" dirty="0"/>
          </a:p>
        </p:txBody>
      </p:sp>
      <p:pic>
        <p:nvPicPr>
          <p:cNvPr id="7172" name="Picture 4" descr="http://i.telegraph.co.uk/multimedia/archive/02880/square03_288055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62" y="3501008"/>
            <a:ext cx="5040560" cy="31462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6571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chemeClr val="bg1">
                      <a:alpha val="43000"/>
                    </a:schemeClr>
                  </a:outerShdw>
                </a:effectLst>
              </a:rPr>
              <a:t>Tiananmen Square</a:t>
            </a:r>
            <a:endParaRPr lang="en-US" sz="66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323528" y="1844824"/>
            <a:ext cx="8568952" cy="4608512"/>
          </a:xfrm>
        </p:spPr>
        <p:txBody>
          <a:bodyPr/>
          <a:lstStyle/>
          <a:p>
            <a:r>
              <a:rPr lang="en-US" sz="3400" b="1" u="sng" dirty="0" smtClean="0">
                <a:solidFill>
                  <a:srgbClr val="FF0000"/>
                </a:solidFill>
              </a:rPr>
              <a:t>Countries </a:t>
            </a:r>
            <a:r>
              <a:rPr lang="en-US" sz="3400" b="1" dirty="0" smtClean="0">
                <a:solidFill>
                  <a:srgbClr val="FF0000"/>
                </a:solidFill>
              </a:rPr>
              <a:t>around the world </a:t>
            </a:r>
            <a:r>
              <a:rPr lang="en-US" sz="3400" b="1" u="sng" dirty="0" smtClean="0">
                <a:solidFill>
                  <a:srgbClr val="FF0000"/>
                </a:solidFill>
              </a:rPr>
              <a:t>condemned the violence against human rights</a:t>
            </a:r>
          </a:p>
          <a:p>
            <a:endParaRPr lang="en-US" sz="1800" b="1" dirty="0" smtClean="0"/>
          </a:p>
          <a:p>
            <a:r>
              <a:rPr lang="en-US" sz="3400" b="1" dirty="0" smtClean="0"/>
              <a:t>The </a:t>
            </a:r>
            <a:r>
              <a:rPr lang="en-US" sz="3400" b="1" u="sng" dirty="0" smtClean="0">
                <a:solidFill>
                  <a:srgbClr val="FF0000"/>
                </a:solidFill>
              </a:rPr>
              <a:t>worldwide disapproval </a:t>
            </a:r>
            <a:r>
              <a:rPr lang="en-US" sz="3400" b="1" dirty="0" smtClean="0"/>
              <a:t>of the events at Tiananmen Square </a:t>
            </a:r>
            <a:r>
              <a:rPr lang="en-US" sz="3400" b="1" dirty="0" smtClean="0">
                <a:solidFill>
                  <a:srgbClr val="FF0000"/>
                </a:solidFill>
              </a:rPr>
              <a:t>convinced the Chinese government </a:t>
            </a:r>
            <a:r>
              <a:rPr lang="en-US" sz="3400" b="1" u="sng" dirty="0" smtClean="0">
                <a:solidFill>
                  <a:srgbClr val="FF0000"/>
                </a:solidFill>
              </a:rPr>
              <a:t>to begin supporting and improving human rights</a:t>
            </a:r>
            <a:endParaRPr lang="en-US" sz="3400" b="1" u="sng" dirty="0">
              <a:solidFill>
                <a:srgbClr val="FF0000"/>
              </a:solidFill>
            </a:endParaRPr>
          </a:p>
        </p:txBody>
      </p:sp>
    </p:spTree>
    <p:extLst>
      <p:ext uri="{BB962C8B-B14F-4D97-AF65-F5344CB8AC3E}">
        <p14:creationId xmlns:p14="http://schemas.microsoft.com/office/powerpoint/2010/main" val="2271858544"/>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lstStyle/>
          <a:p>
            <a:r>
              <a:rPr lang="en-US" sz="6600" b="1" dirty="0" smtClean="0">
                <a:effectLst>
                  <a:outerShdw blurRad="38100" dist="38100" dir="2700000" algn="tl">
                    <a:schemeClr val="bg1">
                      <a:alpha val="43000"/>
                    </a:schemeClr>
                  </a:outerShdw>
                </a:effectLst>
              </a:rPr>
              <a:t>Cultural Revolution</a:t>
            </a:r>
            <a:endParaRPr lang="en-US" sz="66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70876" y="1925885"/>
            <a:ext cx="8928992" cy="4536504"/>
          </a:xfrm>
        </p:spPr>
        <p:txBody>
          <a:bodyPr/>
          <a:lstStyle/>
          <a:p>
            <a:r>
              <a:rPr lang="en-US" sz="3000" b="1" dirty="0" smtClean="0"/>
              <a:t>Mao Zedong </a:t>
            </a:r>
            <a:r>
              <a:rPr lang="en-US" sz="3000" b="1" u="sng" dirty="0" smtClean="0">
                <a:solidFill>
                  <a:srgbClr val="FF0000"/>
                </a:solidFill>
              </a:rPr>
              <a:t>shut down schools </a:t>
            </a:r>
            <a:r>
              <a:rPr lang="en-US" sz="3000" b="1" dirty="0" smtClean="0"/>
              <a:t>and </a:t>
            </a:r>
            <a:r>
              <a:rPr lang="en-US" sz="3000" b="1" u="sng" dirty="0" smtClean="0">
                <a:solidFill>
                  <a:srgbClr val="FF0000"/>
                </a:solidFill>
              </a:rPr>
              <a:t>recruited</a:t>
            </a:r>
            <a:r>
              <a:rPr lang="en-US" sz="3000" b="1" dirty="0" smtClean="0"/>
              <a:t> students into his </a:t>
            </a:r>
            <a:r>
              <a:rPr lang="en-US" sz="3000" b="1" u="sng" dirty="0" smtClean="0">
                <a:solidFill>
                  <a:srgbClr val="FF0000"/>
                </a:solidFill>
              </a:rPr>
              <a:t>Red Guards </a:t>
            </a:r>
            <a:r>
              <a:rPr lang="en-US" sz="3000" b="1" dirty="0" smtClean="0"/>
              <a:t>which </a:t>
            </a:r>
            <a:r>
              <a:rPr lang="en-US" sz="3000" b="1" u="sng" dirty="0" smtClean="0">
                <a:solidFill>
                  <a:srgbClr val="FF0000"/>
                </a:solidFill>
              </a:rPr>
              <a:t>attacked and punished</a:t>
            </a:r>
            <a:r>
              <a:rPr lang="en-US" sz="3000" b="1" dirty="0" smtClean="0"/>
              <a:t> </a:t>
            </a:r>
            <a:r>
              <a:rPr lang="en-US" sz="3000" b="1" u="sng" dirty="0" smtClean="0">
                <a:solidFill>
                  <a:srgbClr val="FF0000"/>
                </a:solidFill>
              </a:rPr>
              <a:t>any person who opposed communism</a:t>
            </a:r>
          </a:p>
          <a:p>
            <a:r>
              <a:rPr lang="en-US" sz="3000" b="1" u="sng" dirty="0" smtClean="0">
                <a:solidFill>
                  <a:srgbClr val="FF0000"/>
                </a:solidFill>
              </a:rPr>
              <a:t>Factories closed </a:t>
            </a:r>
            <a:r>
              <a:rPr lang="en-US" sz="3000" b="1" dirty="0" smtClean="0"/>
              <a:t>and China’s </a:t>
            </a:r>
            <a:r>
              <a:rPr lang="en-US" sz="3000" b="1" u="sng" dirty="0" smtClean="0">
                <a:solidFill>
                  <a:srgbClr val="FF0000"/>
                </a:solidFill>
              </a:rPr>
              <a:t>economy weakened</a:t>
            </a:r>
          </a:p>
          <a:p>
            <a:r>
              <a:rPr lang="en-US" sz="3000" b="1" dirty="0" smtClean="0"/>
              <a:t>The </a:t>
            </a:r>
            <a:r>
              <a:rPr lang="en-US" sz="3000" b="1" u="sng" dirty="0" smtClean="0">
                <a:solidFill>
                  <a:srgbClr val="FF0000"/>
                </a:solidFill>
              </a:rPr>
              <a:t>government denied healthcare and transportation</a:t>
            </a:r>
          </a:p>
          <a:p>
            <a:r>
              <a:rPr lang="en-US" sz="3000" b="1" dirty="0" smtClean="0"/>
              <a:t>It </a:t>
            </a:r>
            <a:r>
              <a:rPr lang="en-US" sz="3000" b="1" u="sng" dirty="0" smtClean="0">
                <a:solidFill>
                  <a:srgbClr val="FF0000"/>
                </a:solidFill>
              </a:rPr>
              <a:t>caused</a:t>
            </a:r>
            <a:r>
              <a:rPr lang="en-US" sz="3000" b="1" dirty="0" smtClean="0"/>
              <a:t> more </a:t>
            </a:r>
            <a:r>
              <a:rPr lang="en-US" sz="3000" b="1" u="sng" dirty="0" smtClean="0">
                <a:solidFill>
                  <a:srgbClr val="FF0000"/>
                </a:solidFill>
              </a:rPr>
              <a:t>distrust of the communists</a:t>
            </a:r>
            <a:endParaRPr lang="en-US" sz="3000" b="1" u="sng" dirty="0">
              <a:solidFill>
                <a:srgbClr val="FF0000"/>
              </a:solidFill>
            </a:endParaRPr>
          </a:p>
        </p:txBody>
      </p:sp>
    </p:spTree>
    <p:extLst>
      <p:ext uri="{BB962C8B-B14F-4D97-AF65-F5344CB8AC3E}">
        <p14:creationId xmlns:p14="http://schemas.microsoft.com/office/powerpoint/2010/main" val="2885670570"/>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t>Cultural Revolution</a:t>
            </a:r>
            <a:endParaRPr lang="en-US" sz="6600" b="1" dirty="0"/>
          </a:p>
        </p:txBody>
      </p:sp>
      <p:pic>
        <p:nvPicPr>
          <p:cNvPr id="2050" name="Picture 2" descr="http://www.china-consult.com.au/wp-content/uploads/2014/01/001372a9ae270f76b0680c-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12876"/>
            <a:ext cx="4475634" cy="32403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http://www.daokedao.ru/blog/wp-content/uploads/2011/04/li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844824"/>
            <a:ext cx="412634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93116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http://news.bbcimg.co.uk/media/images/63290000/jpg/_63290681_glizhenshe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964" y="506186"/>
            <a:ext cx="4560506" cy="25652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http://phillips.blogs.com/.a/6a00d834515c6d69e2017d4000fbd9970c-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989" y="3502165"/>
            <a:ext cx="4104456" cy="31606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54858" y="836712"/>
            <a:ext cx="3959122" cy="1512168"/>
          </a:xfrm>
        </p:spPr>
        <p:txBody>
          <a:bodyPr/>
          <a:lstStyle/>
          <a:p>
            <a:r>
              <a:rPr lang="en-US" sz="5400" b="1" dirty="0" smtClean="0"/>
              <a:t>Cultural Revolution</a:t>
            </a:r>
            <a:endParaRPr lang="en-US" sz="5400" b="1" dirty="0"/>
          </a:p>
        </p:txBody>
      </p:sp>
      <p:pic>
        <p:nvPicPr>
          <p:cNvPr id="7" name="Picture 2" descr="http://graphics8.nytimes.com/images/2012/09/09/blogs/20120909-lens-lipan-slide-9WRH/20120909-lens-lipan-slide-9WRH-custom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356992"/>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076978"/>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7664" y="2564904"/>
            <a:ext cx="5976664" cy="1323439"/>
          </a:xfrm>
          <a:prstGeom prst="rect">
            <a:avLst/>
          </a:prstGeom>
        </p:spPr>
        <p:txBody>
          <a:bodyPr wrap="square">
            <a:spAutoFit/>
          </a:bodyPr>
          <a:lstStyle/>
          <a:p>
            <a:pPr algn="ctr"/>
            <a:r>
              <a:rPr lang="en-US" sz="4000" dirty="0">
                <a:hlinkClick r:id="rId2"/>
              </a:rPr>
              <a:t>https://</a:t>
            </a:r>
            <a:r>
              <a:rPr lang="en-US" sz="4000" dirty="0" smtClean="0">
                <a:hlinkClick r:id="rId2"/>
              </a:rPr>
              <a:t>www.youtube.com/watch?v=LGpmVs0_Dbc</a:t>
            </a:r>
            <a:endParaRPr lang="en-US" sz="4000" dirty="0"/>
          </a:p>
        </p:txBody>
      </p:sp>
      <p:sp>
        <p:nvSpPr>
          <p:cNvPr id="2" name="Title 1"/>
          <p:cNvSpPr>
            <a:spLocks noGrp="1"/>
          </p:cNvSpPr>
          <p:nvPr>
            <p:ph type="title"/>
          </p:nvPr>
        </p:nvSpPr>
        <p:spPr/>
        <p:txBody>
          <a:bodyPr/>
          <a:lstStyle/>
          <a:p>
            <a:r>
              <a:rPr lang="en-US" sz="6000" b="1" dirty="0" smtClean="0">
                <a:effectLst>
                  <a:outerShdw blurRad="38100" dist="38100" dir="2700000" algn="tl">
                    <a:schemeClr val="bg1">
                      <a:alpha val="43000"/>
                    </a:schemeClr>
                  </a:outerShdw>
                </a:effectLst>
              </a:rPr>
              <a:t>Cultural Revolution</a:t>
            </a:r>
            <a:endParaRPr lang="en-US" sz="60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420568788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251520" y="760762"/>
            <a:ext cx="453650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600" dirty="0" smtClean="0">
                <a:solidFill>
                  <a:srgbClr val="000000"/>
                </a:solidFill>
              </a:rPr>
              <a:t>Turn to a seat partner and discuss again: </a:t>
            </a:r>
            <a:r>
              <a:rPr lang="en-US" sz="3600" dirty="0">
                <a:solidFill>
                  <a:srgbClr val="000000"/>
                </a:solidFill>
              </a:rPr>
              <a:t>do you believe Mao Zedong was good for China</a:t>
            </a:r>
            <a:r>
              <a:rPr lang="en-US" sz="3600" dirty="0" smtClean="0">
                <a:solidFill>
                  <a:srgbClr val="000000"/>
                </a:solidFill>
              </a:rPr>
              <a:t>? </a:t>
            </a:r>
            <a:endParaRPr lang="en-US" sz="1800" dirty="0" smtClean="0">
              <a:solidFill>
                <a:srgbClr val="000000"/>
              </a:solidFill>
            </a:endParaRPr>
          </a:p>
          <a:p>
            <a:endParaRPr lang="en-US" sz="1800" dirty="0">
              <a:solidFill>
                <a:srgbClr val="000000"/>
              </a:solidFill>
            </a:endParaRPr>
          </a:p>
          <a:p>
            <a:endParaRPr lang="en-US" sz="1800" dirty="0" smtClean="0">
              <a:solidFill>
                <a:srgbClr val="000000"/>
              </a:solidFill>
            </a:endParaRPr>
          </a:p>
          <a:p>
            <a:r>
              <a:rPr lang="en-US" sz="3600" dirty="0" smtClean="0">
                <a:solidFill>
                  <a:srgbClr val="000000"/>
                </a:solidFill>
              </a:rPr>
              <a:t>Use examples discussed in your reasoning. </a:t>
            </a:r>
            <a:endParaRPr lang="en-US" sz="3600" dirty="0">
              <a:solidFill>
                <a:srgbClr val="000000"/>
              </a:solidFill>
            </a:endParaRPr>
          </a:p>
        </p:txBody>
      </p:sp>
      <p:pic>
        <p:nvPicPr>
          <p:cNvPr id="3074" name="Picture 2" descr="http://img3.wikia.nocookie.net/__cb20070404110904/desencyclopedie/images/f/f1/Mao_zed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078" y="1268760"/>
            <a:ext cx="3562350" cy="4695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42336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1143000"/>
          </a:xfrm>
        </p:spPr>
        <p:txBody>
          <a:bodyPr/>
          <a:lstStyle/>
          <a:p>
            <a:r>
              <a:rPr lang="en-US" sz="3800" b="1" dirty="0" smtClean="0">
                <a:effectLst>
                  <a:outerShdw blurRad="38100" dist="38100" dir="2700000" algn="tl">
                    <a:schemeClr val="bg1">
                      <a:alpha val="43000"/>
                    </a:schemeClr>
                  </a:outerShdw>
                </a:effectLst>
              </a:rPr>
              <a:t>Mao Zedong’s death in </a:t>
            </a:r>
            <a:r>
              <a:rPr lang="en-US" sz="3800" b="1" u="sng" dirty="0" smtClean="0">
                <a:solidFill>
                  <a:srgbClr val="FF0000"/>
                </a:solidFill>
                <a:effectLst>
                  <a:outerShdw blurRad="38100" dist="38100" dir="2700000" algn="tl">
                    <a:schemeClr val="bg1">
                      <a:alpha val="43000"/>
                    </a:schemeClr>
                  </a:outerShdw>
                </a:effectLst>
              </a:rPr>
              <a:t>1976</a:t>
            </a:r>
            <a:r>
              <a:rPr lang="en-US" sz="3800" b="1" dirty="0" smtClean="0">
                <a:effectLst>
                  <a:outerShdw blurRad="38100" dist="38100" dir="2700000" algn="tl">
                    <a:schemeClr val="bg1">
                      <a:alpha val="43000"/>
                    </a:schemeClr>
                  </a:outerShdw>
                </a:effectLst>
              </a:rPr>
              <a:t> brought an </a:t>
            </a:r>
            <a:r>
              <a:rPr lang="en-US" sz="3800" b="1" u="sng" dirty="0" smtClean="0">
                <a:solidFill>
                  <a:srgbClr val="FF0000"/>
                </a:solidFill>
                <a:effectLst>
                  <a:outerShdw blurRad="38100" dist="38100" dir="2700000" algn="tl">
                    <a:schemeClr val="bg1">
                      <a:alpha val="43000"/>
                    </a:schemeClr>
                  </a:outerShdw>
                </a:effectLst>
              </a:rPr>
              <a:t>end to the Cultural Revolution</a:t>
            </a:r>
            <a:endParaRPr lang="en-US" sz="3800" b="1" u="sng" dirty="0">
              <a:solidFill>
                <a:srgbClr val="FF0000"/>
              </a:solidFill>
              <a:effectLst>
                <a:outerShdw blurRad="38100" dist="38100" dir="2700000" algn="tl">
                  <a:schemeClr val="bg1">
                    <a:alpha val="43000"/>
                  </a:schemeClr>
                </a:outerShdw>
              </a:effectLst>
            </a:endParaRPr>
          </a:p>
        </p:txBody>
      </p:sp>
      <p:pic>
        <p:nvPicPr>
          <p:cNvPr id="5122" name="Picture 2" descr="http://www.sacu.org/art/gs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420888"/>
            <a:ext cx="8213175" cy="33181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508745"/>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chemeClr val="bg1">
                      <a:alpha val="43000"/>
                    </a:schemeClr>
                  </a:outerShdw>
                </a:effectLst>
              </a:rPr>
              <a:t>After Mao Zedong</a:t>
            </a:r>
            <a:endParaRPr lang="en-US" sz="66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323528" y="1844824"/>
            <a:ext cx="8568952" cy="4464496"/>
          </a:xfrm>
        </p:spPr>
        <p:txBody>
          <a:bodyPr/>
          <a:lstStyle/>
          <a:p>
            <a:r>
              <a:rPr lang="en-US" b="1" dirty="0" smtClean="0"/>
              <a:t>The new leader Deng Xiaoping became leader and made many reforms to Mao’s policies, but the government still stuck to its communist rules and would not give up control over the people</a:t>
            </a:r>
          </a:p>
          <a:p>
            <a:endParaRPr lang="en-US" sz="2000" b="1" dirty="0" smtClean="0"/>
          </a:p>
          <a:p>
            <a:r>
              <a:rPr lang="en-US" b="1" dirty="0" smtClean="0"/>
              <a:t>The Chinese people were not given basic rights like freedom of speech or the right to a fair trial</a:t>
            </a:r>
            <a:endParaRPr lang="en-US" b="1" dirty="0"/>
          </a:p>
        </p:txBody>
      </p:sp>
    </p:spTree>
    <p:extLst>
      <p:ext uri="{BB962C8B-B14F-4D97-AF65-F5344CB8AC3E}">
        <p14:creationId xmlns:p14="http://schemas.microsoft.com/office/powerpoint/2010/main" val="3247255176"/>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effectLst>
                  <a:outerShdw blurRad="38100" dist="38100" dir="2700000" algn="tl">
                    <a:schemeClr val="bg1">
                      <a:alpha val="43000"/>
                    </a:schemeClr>
                  </a:outerShdw>
                </a:effectLst>
              </a:rPr>
              <a:t>Tiananmen Square</a:t>
            </a:r>
            <a:endParaRPr lang="en-US" sz="6600" b="1" dirty="0">
              <a:effectLst>
                <a:outerShdw blurRad="38100" dist="38100" dir="2700000" algn="tl">
                  <a:schemeClr val="bg1">
                    <a:alpha val="43000"/>
                  </a:schemeClr>
                </a:outerShdw>
              </a:effectLst>
            </a:endParaRPr>
          </a:p>
        </p:txBody>
      </p:sp>
      <p:sp>
        <p:nvSpPr>
          <p:cNvPr id="3" name="Content Placeholder 2"/>
          <p:cNvSpPr>
            <a:spLocks noGrp="1"/>
          </p:cNvSpPr>
          <p:nvPr>
            <p:ph idx="1"/>
          </p:nvPr>
        </p:nvSpPr>
        <p:spPr>
          <a:xfrm>
            <a:off x="323528" y="1844824"/>
            <a:ext cx="8568952" cy="4608512"/>
          </a:xfrm>
        </p:spPr>
        <p:txBody>
          <a:bodyPr/>
          <a:lstStyle/>
          <a:p>
            <a:r>
              <a:rPr lang="en-US" b="1" dirty="0" smtClean="0"/>
              <a:t>In </a:t>
            </a:r>
            <a:r>
              <a:rPr lang="en-US" b="1" u="sng" dirty="0" smtClean="0">
                <a:solidFill>
                  <a:srgbClr val="FF0000"/>
                </a:solidFill>
              </a:rPr>
              <a:t>1989</a:t>
            </a:r>
            <a:r>
              <a:rPr lang="en-US" b="1" dirty="0" smtClean="0"/>
              <a:t>, </a:t>
            </a:r>
            <a:r>
              <a:rPr lang="en-US" b="1" u="sng" dirty="0" smtClean="0">
                <a:solidFill>
                  <a:srgbClr val="FF0000"/>
                </a:solidFill>
              </a:rPr>
              <a:t>protestors </a:t>
            </a:r>
            <a:r>
              <a:rPr lang="en-US" b="1" dirty="0" smtClean="0"/>
              <a:t>filled Tiananmen Square for weeks </a:t>
            </a:r>
            <a:r>
              <a:rPr lang="en-US" b="1" u="sng" dirty="0" smtClean="0">
                <a:solidFill>
                  <a:srgbClr val="FF0000"/>
                </a:solidFill>
              </a:rPr>
              <a:t>peacefully speaking against communism and calling for democracy</a:t>
            </a:r>
          </a:p>
          <a:p>
            <a:r>
              <a:rPr lang="en-US" b="1" u="sng" dirty="0" smtClean="0">
                <a:solidFill>
                  <a:srgbClr val="FF0000"/>
                </a:solidFill>
              </a:rPr>
              <a:t>Protests</a:t>
            </a:r>
            <a:r>
              <a:rPr lang="en-US" b="1" dirty="0" smtClean="0"/>
              <a:t> began to </a:t>
            </a:r>
            <a:r>
              <a:rPr lang="en-US" b="1" dirty="0" smtClean="0">
                <a:solidFill>
                  <a:srgbClr val="FF0000"/>
                </a:solidFill>
              </a:rPr>
              <a:t>spread all over China</a:t>
            </a:r>
          </a:p>
          <a:p>
            <a:r>
              <a:rPr lang="en-US" b="1" dirty="0" smtClean="0"/>
              <a:t>After warning the protestors, </a:t>
            </a:r>
            <a:r>
              <a:rPr lang="en-US" b="1" u="sng" dirty="0" smtClean="0">
                <a:solidFill>
                  <a:srgbClr val="FF0000"/>
                </a:solidFill>
              </a:rPr>
              <a:t>the Chinese government sent tanks into the square </a:t>
            </a:r>
            <a:r>
              <a:rPr lang="en-US" b="1" dirty="0" smtClean="0"/>
              <a:t>and </a:t>
            </a:r>
            <a:r>
              <a:rPr lang="en-US" b="1" u="sng" dirty="0" smtClean="0">
                <a:solidFill>
                  <a:srgbClr val="FF0000"/>
                </a:solidFill>
              </a:rPr>
              <a:t>opened fire killing hundreds of people</a:t>
            </a:r>
            <a:endParaRPr lang="en-US" b="1" u="sng" dirty="0">
              <a:solidFill>
                <a:srgbClr val="FF0000"/>
              </a:solidFill>
            </a:endParaRPr>
          </a:p>
        </p:txBody>
      </p:sp>
    </p:spTree>
    <p:extLst>
      <p:ext uri="{BB962C8B-B14F-4D97-AF65-F5344CB8AC3E}">
        <p14:creationId xmlns:p14="http://schemas.microsoft.com/office/powerpoint/2010/main" val="3366422991"/>
      </p:ext>
    </p:extLst>
  </p:cSld>
  <p:clrMapOvr>
    <a:masterClrMapping/>
  </p:clrMapOvr>
  <mc:AlternateContent xmlns:mc="http://schemas.openxmlformats.org/markup-compatibility/2006" xmlns:p14="http://schemas.microsoft.com/office/powerpoint/2010/main">
    <mc:Choice Requires="p14">
      <p:transition spd="slow" p14:dur="2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10042</TotalTime>
  <Words>258</Words>
  <Application>Microsoft Office PowerPoint</Application>
  <PresentationFormat>On-screen Show (4:3)</PresentationFormat>
  <Paragraphs>30</Paragraphs>
  <Slides>12</Slides>
  <Notes>0</Notes>
  <HiddenSlides>0</HiddenSlides>
  <MMClips>0</MMClips>
  <ScaleCrop>false</ScaleCrop>
  <HeadingPairs>
    <vt:vector size="6" baseType="variant">
      <vt:variant>
        <vt:lpstr>Fonts Used</vt:lpstr>
      </vt:variant>
      <vt:variant>
        <vt:i4>1</vt:i4>
      </vt:variant>
      <vt:variant>
        <vt:lpstr>Theme</vt:lpstr>
      </vt:variant>
      <vt:variant>
        <vt:i4>4</vt:i4>
      </vt:variant>
      <vt:variant>
        <vt:lpstr>Slide Titles</vt:lpstr>
      </vt:variant>
      <vt:variant>
        <vt:i4>12</vt:i4>
      </vt:variant>
    </vt:vector>
  </HeadingPairs>
  <TitlesOfParts>
    <vt:vector size="17" baseType="lpstr">
      <vt:lpstr>Arial</vt:lpstr>
      <vt:lpstr>Diseño predeterminado</vt:lpstr>
      <vt:lpstr>1_Diseño predeterminado</vt:lpstr>
      <vt:lpstr>5_Diseño predeterminado</vt:lpstr>
      <vt:lpstr>6_Diseño predeterminado</vt:lpstr>
      <vt:lpstr>How did Communism influence China?</vt:lpstr>
      <vt:lpstr>Cultural Revolution</vt:lpstr>
      <vt:lpstr>Cultural Revolution</vt:lpstr>
      <vt:lpstr>Cultural Revolution</vt:lpstr>
      <vt:lpstr>Cultural Revolution</vt:lpstr>
      <vt:lpstr>PowerPoint Presentation</vt:lpstr>
      <vt:lpstr>Mao Zedong’s death in 1976 brought an end to the Cultural Revolution</vt:lpstr>
      <vt:lpstr>After Mao Zedong</vt:lpstr>
      <vt:lpstr>Tiananmen Square</vt:lpstr>
      <vt:lpstr>Tiananmen Square</vt:lpstr>
      <vt:lpstr>PowerPoint Presentation</vt:lpstr>
      <vt:lpstr>Tiananmen Square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Patrice Mcbean</cp:lastModifiedBy>
  <cp:revision>917</cp:revision>
  <dcterms:created xsi:type="dcterms:W3CDTF">2010-05-23T14:28:12Z</dcterms:created>
  <dcterms:modified xsi:type="dcterms:W3CDTF">2018-04-10T14:07:56Z</dcterms:modified>
</cp:coreProperties>
</file>