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B33A77-C63F-4915-932F-ADDAB8988F7E}" type="datetimeFigureOut">
              <a:rPr lang="en-US"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C291C3-B0FC-4F67-A5B6-BCF6AB0743AE}" type="slidenum">
              <a:rPr lang="en-US" smtClean="0"/>
              <a:t>‹#›</a:t>
            </a:fld>
            <a:endParaRPr lang="en-US" dirty="0"/>
          </a:p>
        </p:txBody>
      </p:sp>
    </p:spTree>
    <p:extLst>
      <p:ext uri="{BB962C8B-B14F-4D97-AF65-F5344CB8AC3E}">
        <p14:creationId xmlns:p14="http://schemas.microsoft.com/office/powerpoint/2010/main" val="201295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33A77-C63F-4915-932F-ADDAB8988F7E}" type="datetimeFigureOut">
              <a:rPr lang="en-US"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C291C3-B0FC-4F67-A5B6-BCF6AB0743AE}" type="slidenum">
              <a:rPr lang="en-US" smtClean="0"/>
              <a:t>‹#›</a:t>
            </a:fld>
            <a:endParaRPr lang="en-US" dirty="0"/>
          </a:p>
        </p:txBody>
      </p:sp>
    </p:spTree>
    <p:extLst>
      <p:ext uri="{BB962C8B-B14F-4D97-AF65-F5344CB8AC3E}">
        <p14:creationId xmlns:p14="http://schemas.microsoft.com/office/powerpoint/2010/main" val="9104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33A77-C63F-4915-932F-ADDAB8988F7E}" type="datetimeFigureOut">
              <a:rPr lang="en-US"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C291C3-B0FC-4F67-A5B6-BCF6AB0743AE}" type="slidenum">
              <a:rPr lang="en-US" smtClean="0"/>
              <a:t>‹#›</a:t>
            </a:fld>
            <a:endParaRPr lang="en-US" dirty="0"/>
          </a:p>
        </p:txBody>
      </p:sp>
    </p:spTree>
    <p:extLst>
      <p:ext uri="{BB962C8B-B14F-4D97-AF65-F5344CB8AC3E}">
        <p14:creationId xmlns:p14="http://schemas.microsoft.com/office/powerpoint/2010/main" val="55910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33A77-C63F-4915-932F-ADDAB8988F7E}" type="datetimeFigureOut">
              <a:rPr lang="en-US"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C291C3-B0FC-4F67-A5B6-BCF6AB0743AE}" type="slidenum">
              <a:rPr lang="en-US" smtClean="0"/>
              <a:t>‹#›</a:t>
            </a:fld>
            <a:endParaRPr lang="en-US" dirty="0"/>
          </a:p>
        </p:txBody>
      </p:sp>
    </p:spTree>
    <p:extLst>
      <p:ext uri="{BB962C8B-B14F-4D97-AF65-F5344CB8AC3E}">
        <p14:creationId xmlns:p14="http://schemas.microsoft.com/office/powerpoint/2010/main" val="3807518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B33A77-C63F-4915-932F-ADDAB8988F7E}" type="datetimeFigureOut">
              <a:rPr lang="en-US"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C291C3-B0FC-4F67-A5B6-BCF6AB0743AE}" type="slidenum">
              <a:rPr lang="en-US" smtClean="0"/>
              <a:t>‹#›</a:t>
            </a:fld>
            <a:endParaRPr lang="en-US" dirty="0"/>
          </a:p>
        </p:txBody>
      </p:sp>
    </p:spTree>
    <p:extLst>
      <p:ext uri="{BB962C8B-B14F-4D97-AF65-F5344CB8AC3E}">
        <p14:creationId xmlns:p14="http://schemas.microsoft.com/office/powerpoint/2010/main" val="1026938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B33A77-C63F-4915-932F-ADDAB8988F7E}" type="datetimeFigureOut">
              <a:rPr lang="en-US" smtClean="0"/>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C291C3-B0FC-4F67-A5B6-BCF6AB0743AE}" type="slidenum">
              <a:rPr lang="en-US" smtClean="0"/>
              <a:t>‹#›</a:t>
            </a:fld>
            <a:endParaRPr lang="en-US" dirty="0"/>
          </a:p>
        </p:txBody>
      </p:sp>
    </p:spTree>
    <p:extLst>
      <p:ext uri="{BB962C8B-B14F-4D97-AF65-F5344CB8AC3E}">
        <p14:creationId xmlns:p14="http://schemas.microsoft.com/office/powerpoint/2010/main" val="279430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B33A77-C63F-4915-932F-ADDAB8988F7E}" type="datetimeFigureOut">
              <a:rPr lang="en-US" smtClean="0"/>
              <a:t>3/6/2019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C291C3-B0FC-4F67-A5B6-BCF6AB0743AE}" type="slidenum">
              <a:rPr lang="en-US" smtClean="0"/>
              <a:t>‹#›</a:t>
            </a:fld>
            <a:endParaRPr lang="en-US" dirty="0"/>
          </a:p>
        </p:txBody>
      </p:sp>
    </p:spTree>
    <p:extLst>
      <p:ext uri="{BB962C8B-B14F-4D97-AF65-F5344CB8AC3E}">
        <p14:creationId xmlns:p14="http://schemas.microsoft.com/office/powerpoint/2010/main" val="207789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B33A77-C63F-4915-932F-ADDAB8988F7E}" type="datetimeFigureOut">
              <a:rPr lang="en-US" smtClean="0"/>
              <a:t>3/6/2019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C291C3-B0FC-4F67-A5B6-BCF6AB0743AE}" type="slidenum">
              <a:rPr lang="en-US" smtClean="0"/>
              <a:t>‹#›</a:t>
            </a:fld>
            <a:endParaRPr lang="en-US" dirty="0"/>
          </a:p>
        </p:txBody>
      </p:sp>
    </p:spTree>
    <p:extLst>
      <p:ext uri="{BB962C8B-B14F-4D97-AF65-F5344CB8AC3E}">
        <p14:creationId xmlns:p14="http://schemas.microsoft.com/office/powerpoint/2010/main" val="356523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33A77-C63F-4915-932F-ADDAB8988F7E}" type="datetimeFigureOut">
              <a:rPr lang="en-US" smtClean="0"/>
              <a:t>3/6/2019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C291C3-B0FC-4F67-A5B6-BCF6AB0743AE}" type="slidenum">
              <a:rPr lang="en-US" smtClean="0"/>
              <a:t>‹#›</a:t>
            </a:fld>
            <a:endParaRPr lang="en-US" dirty="0"/>
          </a:p>
        </p:txBody>
      </p:sp>
    </p:spTree>
    <p:extLst>
      <p:ext uri="{BB962C8B-B14F-4D97-AF65-F5344CB8AC3E}">
        <p14:creationId xmlns:p14="http://schemas.microsoft.com/office/powerpoint/2010/main" val="323607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B33A77-C63F-4915-932F-ADDAB8988F7E}" type="datetimeFigureOut">
              <a:rPr lang="en-US" smtClean="0"/>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C291C3-B0FC-4F67-A5B6-BCF6AB0743AE}" type="slidenum">
              <a:rPr lang="en-US" smtClean="0"/>
              <a:t>‹#›</a:t>
            </a:fld>
            <a:endParaRPr lang="en-US" dirty="0"/>
          </a:p>
        </p:txBody>
      </p:sp>
    </p:spTree>
    <p:extLst>
      <p:ext uri="{BB962C8B-B14F-4D97-AF65-F5344CB8AC3E}">
        <p14:creationId xmlns:p14="http://schemas.microsoft.com/office/powerpoint/2010/main" val="339511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B33A77-C63F-4915-932F-ADDAB8988F7E}" type="datetimeFigureOut">
              <a:rPr lang="en-US" smtClean="0"/>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C291C3-B0FC-4F67-A5B6-BCF6AB0743AE}" type="slidenum">
              <a:rPr lang="en-US" smtClean="0"/>
              <a:t>‹#›</a:t>
            </a:fld>
            <a:endParaRPr lang="en-US" dirty="0"/>
          </a:p>
        </p:txBody>
      </p:sp>
    </p:spTree>
    <p:extLst>
      <p:ext uri="{BB962C8B-B14F-4D97-AF65-F5344CB8AC3E}">
        <p14:creationId xmlns:p14="http://schemas.microsoft.com/office/powerpoint/2010/main" val="3017015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33A77-C63F-4915-932F-ADDAB8988F7E}" type="datetimeFigureOut">
              <a:rPr lang="en-US" smtClean="0"/>
              <a:t>3/6/2019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291C3-B0FC-4F67-A5B6-BCF6AB0743AE}" type="slidenum">
              <a:rPr lang="en-US" smtClean="0"/>
              <a:t>‹#›</a:t>
            </a:fld>
            <a:endParaRPr lang="en-US" dirty="0"/>
          </a:p>
        </p:txBody>
      </p:sp>
    </p:spTree>
    <p:extLst>
      <p:ext uri="{BB962C8B-B14F-4D97-AF65-F5344CB8AC3E}">
        <p14:creationId xmlns:p14="http://schemas.microsoft.com/office/powerpoint/2010/main" val="1574703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0257"/>
          </a:xfrm>
        </p:spPr>
        <p:txBody>
          <a:bodyPr/>
          <a:lstStyle/>
          <a:p>
            <a:pPr algn="ctr"/>
            <a:r>
              <a:rPr lang="en-US" dirty="0" smtClean="0">
                <a:latin typeface="Arial Black" panose="020B0A04020102020204" pitchFamily="34" charset="0"/>
              </a:rPr>
              <a:t>Unstable Government Terms</a:t>
            </a:r>
            <a:endParaRPr lang="en-US" dirty="0">
              <a:latin typeface="Arial Black" panose="020B0A04020102020204" pitchFamily="34" charset="0"/>
            </a:endParaRPr>
          </a:p>
        </p:txBody>
      </p:sp>
      <p:sp>
        <p:nvSpPr>
          <p:cNvPr id="3" name="Content Placeholder 2"/>
          <p:cNvSpPr>
            <a:spLocks noGrp="1"/>
          </p:cNvSpPr>
          <p:nvPr>
            <p:ph idx="1"/>
          </p:nvPr>
        </p:nvSpPr>
        <p:spPr>
          <a:xfrm>
            <a:off x="838200" y="1265382"/>
            <a:ext cx="10515600" cy="4911581"/>
          </a:xfrm>
        </p:spPr>
        <p:txBody>
          <a:bodyPr>
            <a:normAutofit lnSpcReduction="10000"/>
          </a:bodyPr>
          <a:lstStyle/>
          <a:p>
            <a:r>
              <a:rPr lang="en-US" sz="3600" dirty="0" smtClean="0"/>
              <a:t>Unstable government- A government  that is unable to provide for the medical, social, and infrastructural needs  of the people in that country.</a:t>
            </a:r>
          </a:p>
          <a:p>
            <a:r>
              <a:rPr lang="en-US" sz="3600" dirty="0" smtClean="0"/>
              <a:t>Famine- An extreme scarcity of food causing wide-spread starvation that can lead to death.</a:t>
            </a:r>
          </a:p>
          <a:p>
            <a:r>
              <a:rPr lang="en-US" sz="3600" dirty="0" smtClean="0"/>
              <a:t>Medical epidemic- A severe outbreak of a disease upon a population.</a:t>
            </a:r>
          </a:p>
          <a:p>
            <a:r>
              <a:rPr lang="en-US" sz="3600" dirty="0" smtClean="0"/>
              <a:t>Obstacles to Education- Any barrier(s) that make obtaining an education difficult; near impossible. </a:t>
            </a:r>
          </a:p>
          <a:p>
            <a:endParaRPr lang="en-US" dirty="0" smtClean="0"/>
          </a:p>
          <a:p>
            <a:endParaRPr lang="en-US" dirty="0" smtClean="0"/>
          </a:p>
        </p:txBody>
      </p:sp>
    </p:spTree>
    <p:extLst>
      <p:ext uri="{BB962C8B-B14F-4D97-AF65-F5344CB8AC3E}">
        <p14:creationId xmlns:p14="http://schemas.microsoft.com/office/powerpoint/2010/main" val="3735291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78584"/>
          </a:xfrm>
        </p:spPr>
        <p:txBody>
          <a:bodyPr>
            <a:normAutofit fontScale="90000"/>
          </a:bodyPr>
          <a:lstStyle/>
          <a:p>
            <a:pPr algn="ctr"/>
            <a:r>
              <a:rPr lang="en-US" dirty="0" smtClean="0">
                <a:latin typeface="Arial Black" panose="020B0A04020102020204" pitchFamily="34" charset="0"/>
              </a:rPr>
              <a:t>Causes of Instability</a:t>
            </a:r>
            <a:endParaRPr lang="en-US" dirty="0">
              <a:latin typeface="Arial Black" panose="020B0A04020102020204" pitchFamily="34" charset="0"/>
            </a:endParaRPr>
          </a:p>
        </p:txBody>
      </p:sp>
      <p:sp>
        <p:nvSpPr>
          <p:cNvPr id="5" name="Content Placeholder 4"/>
          <p:cNvSpPr>
            <a:spLocks noGrp="1"/>
          </p:cNvSpPr>
          <p:nvPr>
            <p:ph idx="1"/>
          </p:nvPr>
        </p:nvSpPr>
        <p:spPr>
          <a:xfrm>
            <a:off x="838200" y="1043710"/>
            <a:ext cx="10515600" cy="5133254"/>
          </a:xfrm>
        </p:spPr>
        <p:txBody>
          <a:bodyPr>
            <a:normAutofit/>
          </a:bodyPr>
          <a:lstStyle/>
          <a:p>
            <a:r>
              <a:rPr lang="en-US" b="1" dirty="0" smtClean="0">
                <a:latin typeface="Arial Black" panose="020B0A04020102020204" pitchFamily="34" charset="0"/>
              </a:rPr>
              <a:t> War/ Civil War; Conflict</a:t>
            </a:r>
          </a:p>
          <a:p>
            <a:r>
              <a:rPr lang="en-US" b="1" dirty="0">
                <a:latin typeface="Arial Black" panose="020B0A04020102020204" pitchFamily="34" charset="0"/>
              </a:rPr>
              <a:t> </a:t>
            </a:r>
            <a:r>
              <a:rPr lang="en-US" b="1" dirty="0" smtClean="0">
                <a:latin typeface="Arial Black" panose="020B0A04020102020204" pitchFamily="34" charset="0"/>
              </a:rPr>
              <a:t>Lack of Infrastructure (Transportation)</a:t>
            </a:r>
          </a:p>
          <a:p>
            <a:r>
              <a:rPr lang="en-US" b="1" dirty="0">
                <a:latin typeface="Arial Black" panose="020B0A04020102020204" pitchFamily="34" charset="0"/>
              </a:rPr>
              <a:t> </a:t>
            </a:r>
            <a:r>
              <a:rPr lang="en-US" b="1" dirty="0" smtClean="0">
                <a:latin typeface="Arial Black" panose="020B0A04020102020204" pitchFamily="34" charset="0"/>
              </a:rPr>
              <a:t>Poor or No Healthcare/ Epidemics (HIV/AIDS; Flu)</a:t>
            </a:r>
          </a:p>
          <a:p>
            <a:r>
              <a:rPr lang="en-US" b="1" dirty="0">
                <a:latin typeface="Arial Black" panose="020B0A04020102020204" pitchFamily="34" charset="0"/>
              </a:rPr>
              <a:t> </a:t>
            </a:r>
            <a:r>
              <a:rPr lang="en-US" b="1" dirty="0" smtClean="0">
                <a:latin typeface="Arial Black" panose="020B0A04020102020204" pitchFamily="34" charset="0"/>
              </a:rPr>
              <a:t>Poor Agricultural practices (Famine)</a:t>
            </a:r>
          </a:p>
          <a:p>
            <a:r>
              <a:rPr lang="en-US" b="1" dirty="0">
                <a:latin typeface="Arial Black" panose="020B0A04020102020204" pitchFamily="34" charset="0"/>
              </a:rPr>
              <a:t> </a:t>
            </a:r>
            <a:r>
              <a:rPr lang="en-US" b="1" dirty="0" smtClean="0">
                <a:latin typeface="Arial Black" panose="020B0A04020102020204" pitchFamily="34" charset="0"/>
              </a:rPr>
              <a:t>Lack of Education (Low Literacy Rate= Low GDP;    	Low Standard of Living)</a:t>
            </a:r>
          </a:p>
          <a:p>
            <a:r>
              <a:rPr lang="en-US" b="1" dirty="0" smtClean="0">
                <a:latin typeface="Arial Black" panose="020B0A04020102020204" pitchFamily="34" charset="0"/>
              </a:rPr>
              <a:t>Government Corruption</a:t>
            </a:r>
          </a:p>
          <a:p>
            <a:r>
              <a:rPr lang="en-US" b="1" dirty="0" smtClean="0">
                <a:latin typeface="Arial Black" panose="020B0A04020102020204" pitchFamily="34" charset="0"/>
              </a:rPr>
              <a:t>Overpopulation/ Unemployment (Poverty)</a:t>
            </a:r>
          </a:p>
          <a:p>
            <a:r>
              <a:rPr lang="en-US" b="1" dirty="0" smtClean="0">
                <a:latin typeface="Arial Black" panose="020B0A04020102020204" pitchFamily="34" charset="0"/>
              </a:rPr>
              <a:t>Natural Disaster (Drought, Flooding, </a:t>
            </a:r>
            <a:r>
              <a:rPr lang="en-US" b="1" dirty="0" smtClean="0">
                <a:latin typeface="Arial Black" panose="020B0A04020102020204" pitchFamily="34" charset="0"/>
              </a:rPr>
              <a:t>Hurricane</a:t>
            </a:r>
            <a:r>
              <a:rPr lang="en-US" b="1" dirty="0" smtClean="0">
                <a:latin typeface="Arial Black" panose="020B0A04020102020204" pitchFamily="34" charset="0"/>
              </a:rPr>
              <a:t>)</a:t>
            </a:r>
            <a:endParaRPr lang="en-US" b="1" dirty="0" smtClean="0">
              <a:latin typeface="Arial Black" panose="020B0A04020102020204" pitchFamily="34" charset="0"/>
            </a:endParaRPr>
          </a:p>
          <a:p>
            <a:endParaRPr lang="en-US" b="1" dirty="0" smtClean="0">
              <a:latin typeface="Arial Black" panose="020B0A04020102020204" pitchFamily="34" charset="0"/>
            </a:endParaRPr>
          </a:p>
          <a:p>
            <a:endParaRPr lang="en-US" b="1" dirty="0">
              <a:latin typeface="Arial Black" panose="020B0A04020102020204" pitchFamily="34" charset="0"/>
            </a:endParaRPr>
          </a:p>
        </p:txBody>
      </p:sp>
    </p:spTree>
    <p:extLst>
      <p:ext uri="{BB962C8B-B14F-4D97-AF65-F5344CB8AC3E}">
        <p14:creationId xmlns:p14="http://schemas.microsoft.com/office/powerpoint/2010/main" val="2348125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2620"/>
          </a:xfrm>
        </p:spPr>
        <p:txBody>
          <a:bodyPr>
            <a:normAutofit/>
          </a:bodyPr>
          <a:lstStyle/>
          <a:p>
            <a:pPr algn="ctr"/>
            <a:r>
              <a:rPr lang="en-US" sz="4000" b="1" dirty="0" smtClean="0">
                <a:latin typeface="Arial Black" panose="020B0A04020102020204" pitchFamily="34" charset="0"/>
              </a:rPr>
              <a:t>Causes of Instability and the effects</a:t>
            </a:r>
            <a:endParaRPr lang="en-US" sz="4000" b="1" dirty="0">
              <a:latin typeface="Arial Black" panose="020B0A04020102020204" pitchFamily="34" charset="0"/>
            </a:endParaRPr>
          </a:p>
        </p:txBody>
      </p:sp>
      <p:sp>
        <p:nvSpPr>
          <p:cNvPr id="3" name="Content Placeholder 2"/>
          <p:cNvSpPr>
            <a:spLocks noGrp="1"/>
          </p:cNvSpPr>
          <p:nvPr>
            <p:ph idx="1"/>
          </p:nvPr>
        </p:nvSpPr>
        <p:spPr>
          <a:xfrm>
            <a:off x="838200" y="1357746"/>
            <a:ext cx="10515600" cy="4819217"/>
          </a:xfrm>
        </p:spPr>
        <p:txBody>
          <a:bodyPr>
            <a:normAutofit/>
          </a:bodyPr>
          <a:lstStyle/>
          <a:p>
            <a:pPr marL="514350" indent="-514350">
              <a:buAutoNum type="arabicPeriod"/>
            </a:pPr>
            <a:r>
              <a:rPr lang="en-US" dirty="0" smtClean="0"/>
              <a:t>Lack of Education leads to instability because without access to education the population will have low literacy rates.  This leads to…   </a:t>
            </a:r>
          </a:p>
          <a:p>
            <a:pPr marL="514350" indent="-514350">
              <a:buAutoNum type="arabicPeriod"/>
            </a:pPr>
            <a:r>
              <a:rPr lang="en-US" dirty="0" smtClean="0"/>
              <a:t>Lack of Infrastructure leads to instability because roads, buildings, and especially schools, aren’t created or maintained by the government.  This leads to…</a:t>
            </a:r>
          </a:p>
          <a:p>
            <a:pPr marL="514350" indent="-514350">
              <a:buAutoNum type="arabicPeriod"/>
            </a:pPr>
            <a:r>
              <a:rPr lang="en-US" dirty="0" smtClean="0"/>
              <a:t>Natural Disaster, specifically drought, has led to extreme loss of crop production (agriculture). This leads to…</a:t>
            </a:r>
          </a:p>
          <a:p>
            <a:pPr marL="514350" indent="-514350">
              <a:buAutoNum type="arabicPeriod"/>
            </a:pPr>
            <a:r>
              <a:rPr lang="en-US" dirty="0" smtClean="0"/>
              <a:t>Communication loss leads to instability because governments cannot communicate effectively or access information, to direct security forces to defend themselves.  This leads to…</a:t>
            </a:r>
          </a:p>
          <a:p>
            <a:pPr marL="0" indent="0">
              <a:buNone/>
            </a:pPr>
            <a:endParaRPr lang="en-US" dirty="0"/>
          </a:p>
        </p:txBody>
      </p:sp>
    </p:spTree>
    <p:extLst>
      <p:ext uri="{BB962C8B-B14F-4D97-AF65-F5344CB8AC3E}">
        <p14:creationId xmlns:p14="http://schemas.microsoft.com/office/powerpoint/2010/main" val="4026728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2620"/>
          </a:xfrm>
        </p:spPr>
        <p:txBody>
          <a:bodyPr>
            <a:normAutofit/>
          </a:bodyPr>
          <a:lstStyle/>
          <a:p>
            <a:pPr algn="ctr"/>
            <a:r>
              <a:rPr lang="en-US" sz="4000" b="1" dirty="0" smtClean="0">
                <a:latin typeface="Arial Black" panose="020B0A04020102020204" pitchFamily="34" charset="0"/>
              </a:rPr>
              <a:t>Least Stable to Most Stable</a:t>
            </a:r>
            <a:endParaRPr lang="en-US" sz="4000" b="1" dirty="0">
              <a:latin typeface="Arial Black" panose="020B0A04020102020204" pitchFamily="34" charset="0"/>
            </a:endParaRPr>
          </a:p>
        </p:txBody>
      </p:sp>
      <p:sp>
        <p:nvSpPr>
          <p:cNvPr id="3" name="Content Placeholder 2"/>
          <p:cNvSpPr>
            <a:spLocks noGrp="1"/>
          </p:cNvSpPr>
          <p:nvPr>
            <p:ph idx="1"/>
          </p:nvPr>
        </p:nvSpPr>
        <p:spPr>
          <a:xfrm>
            <a:off x="838200" y="1357746"/>
            <a:ext cx="10515600" cy="4819217"/>
          </a:xfrm>
        </p:spPr>
        <p:txBody>
          <a:bodyPr>
            <a:normAutofit fontScale="92500" lnSpcReduction="10000"/>
          </a:bodyPr>
          <a:lstStyle/>
          <a:p>
            <a:pPr marL="514350" indent="-514350" algn="ctr">
              <a:buFont typeface="+mj-lt"/>
              <a:buAutoNum type="arabicPeriod"/>
            </a:pPr>
            <a:r>
              <a:rPr lang="en-US" b="1" dirty="0" smtClean="0"/>
              <a:t>Sudan</a:t>
            </a:r>
          </a:p>
          <a:p>
            <a:pPr marL="0" indent="0">
              <a:buNone/>
            </a:pPr>
            <a:r>
              <a:rPr lang="en-US" dirty="0" smtClean="0"/>
              <a:t>Has been engaged in civil war for decades. Infrastructure (roads, schools, and other buildings) have been destroyed due to the fighting. </a:t>
            </a:r>
            <a:r>
              <a:rPr lang="en-US" dirty="0"/>
              <a:t>Many children who aren’t able to leave, are taken and used as child </a:t>
            </a:r>
            <a:r>
              <a:rPr lang="en-US" dirty="0" smtClean="0"/>
              <a:t>soldiers in the conflicts. Families who flee conflict areas become refugees.  Most refugees live in refugee camps and do not attend school regularly. Sudan also experienced famine during their 20 years of civil war.  Millions of South Sudanese are now dependent on international aid to prevent starvation, and to receive medical care.</a:t>
            </a:r>
          </a:p>
          <a:p>
            <a:pPr marL="0" indent="0">
              <a:buNone/>
            </a:pPr>
            <a:r>
              <a:rPr lang="en-US" dirty="0" smtClean="0"/>
              <a:t>Citizens of Sudan average about a 3.1 years of schooling, about third grade.   This leads to a population with low literacy rate. Such few years of formal education leads to a no to low-skilled, workforce.  This has a negative impact on the country’s GDP and Standard of living.</a:t>
            </a:r>
          </a:p>
          <a:p>
            <a:pPr marL="0" indent="0">
              <a:buNone/>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347761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2620"/>
          </a:xfrm>
        </p:spPr>
        <p:txBody>
          <a:bodyPr>
            <a:normAutofit/>
          </a:bodyPr>
          <a:lstStyle/>
          <a:p>
            <a:pPr algn="ctr"/>
            <a:r>
              <a:rPr lang="en-US" sz="4000" b="1" dirty="0" smtClean="0">
                <a:latin typeface="Arial Black" panose="020B0A04020102020204" pitchFamily="34" charset="0"/>
              </a:rPr>
              <a:t>Least Stable to Most Stable</a:t>
            </a:r>
            <a:endParaRPr lang="en-US" sz="4000" b="1" dirty="0">
              <a:latin typeface="Arial Black" panose="020B0A04020102020204" pitchFamily="34" charset="0"/>
            </a:endParaRPr>
          </a:p>
        </p:txBody>
      </p:sp>
      <p:sp>
        <p:nvSpPr>
          <p:cNvPr id="3" name="Content Placeholder 2"/>
          <p:cNvSpPr>
            <a:spLocks noGrp="1"/>
          </p:cNvSpPr>
          <p:nvPr>
            <p:ph idx="1"/>
          </p:nvPr>
        </p:nvSpPr>
        <p:spPr>
          <a:xfrm>
            <a:off x="838200" y="1357746"/>
            <a:ext cx="10515600" cy="4819217"/>
          </a:xfrm>
        </p:spPr>
        <p:txBody>
          <a:bodyPr>
            <a:normAutofit fontScale="92500"/>
          </a:bodyPr>
          <a:lstStyle/>
          <a:p>
            <a:pPr marL="0" indent="0" algn="ctr">
              <a:buNone/>
            </a:pPr>
            <a:r>
              <a:rPr lang="en-US" b="1" dirty="0" smtClean="0"/>
              <a:t>2.  Congo</a:t>
            </a:r>
          </a:p>
          <a:p>
            <a:pPr marL="0" indent="0">
              <a:buNone/>
            </a:pPr>
            <a:r>
              <a:rPr lang="en-US" dirty="0" smtClean="0"/>
              <a:t>Constant </a:t>
            </a:r>
            <a:r>
              <a:rPr lang="en-US" dirty="0"/>
              <a:t>fighting in the Congo since its independence </a:t>
            </a:r>
            <a:r>
              <a:rPr lang="en-US" dirty="0" smtClean="0"/>
              <a:t>from Belgium in 1960 </a:t>
            </a:r>
            <a:r>
              <a:rPr lang="en-US" dirty="0"/>
              <a:t>has led to civil </a:t>
            </a:r>
            <a:r>
              <a:rPr lang="en-US" dirty="0" smtClean="0"/>
              <a:t>unrest that still exists today. The fighting has led to the use children in the various conflicts. Child soldiers  are and made to take up arms (weapons) and fight instead of attending school.</a:t>
            </a:r>
          </a:p>
          <a:p>
            <a:pPr marL="0" indent="0">
              <a:buNone/>
            </a:pPr>
            <a:r>
              <a:rPr lang="en-US" dirty="0" smtClean="0"/>
              <a:t>Years of civil unrest (conflict) has had  a negative impact on agriculture production.  Farmers leave their homes and farms to find safety from conflicts.  When this happens there aren’t enough crops to feed the people once the conflicts have ended, and everyone has returned home.</a:t>
            </a:r>
          </a:p>
          <a:p>
            <a:pPr marL="0" indent="0">
              <a:buNone/>
            </a:pPr>
            <a:r>
              <a:rPr lang="en-US" dirty="0" smtClean="0"/>
              <a:t>A lack of government control and corruption continue to plague this mineral rich country. International Aid that has been sent to help the poorest citizens doesn’t reach them.  </a:t>
            </a:r>
          </a:p>
          <a:p>
            <a:pPr marL="0" indent="0">
              <a:buNone/>
            </a:pPr>
            <a:endParaRPr lang="en-US" dirty="0"/>
          </a:p>
        </p:txBody>
      </p:sp>
    </p:spTree>
    <p:extLst>
      <p:ext uri="{BB962C8B-B14F-4D97-AF65-F5344CB8AC3E}">
        <p14:creationId xmlns:p14="http://schemas.microsoft.com/office/powerpoint/2010/main" val="714961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2620"/>
          </a:xfrm>
        </p:spPr>
        <p:txBody>
          <a:bodyPr>
            <a:normAutofit/>
          </a:bodyPr>
          <a:lstStyle/>
          <a:p>
            <a:pPr algn="ctr"/>
            <a:r>
              <a:rPr lang="en-US" sz="4000" b="1" dirty="0" smtClean="0">
                <a:latin typeface="Arial Black" panose="020B0A04020102020204" pitchFamily="34" charset="0"/>
              </a:rPr>
              <a:t>Least Stable to Most Stable</a:t>
            </a:r>
            <a:endParaRPr lang="en-US" sz="4000" b="1" dirty="0">
              <a:latin typeface="Arial Black" panose="020B0A04020102020204" pitchFamily="34" charset="0"/>
            </a:endParaRPr>
          </a:p>
        </p:txBody>
      </p:sp>
      <p:sp>
        <p:nvSpPr>
          <p:cNvPr id="3" name="Content Placeholder 2"/>
          <p:cNvSpPr>
            <a:spLocks noGrp="1"/>
          </p:cNvSpPr>
          <p:nvPr>
            <p:ph idx="1"/>
          </p:nvPr>
        </p:nvSpPr>
        <p:spPr>
          <a:xfrm>
            <a:off x="838200" y="1357746"/>
            <a:ext cx="10515600" cy="4819217"/>
          </a:xfrm>
        </p:spPr>
        <p:txBody>
          <a:bodyPr>
            <a:normAutofit lnSpcReduction="10000"/>
          </a:bodyPr>
          <a:lstStyle/>
          <a:p>
            <a:pPr marL="0" indent="0" algn="ctr">
              <a:buNone/>
            </a:pPr>
            <a:r>
              <a:rPr lang="en-US" b="1" dirty="0"/>
              <a:t>3</a:t>
            </a:r>
            <a:r>
              <a:rPr lang="en-US" b="1" dirty="0" smtClean="0"/>
              <a:t>.  Nigeria</a:t>
            </a:r>
          </a:p>
          <a:p>
            <a:pPr marL="0" indent="0">
              <a:buNone/>
            </a:pPr>
            <a:r>
              <a:rPr lang="en-US" dirty="0" smtClean="0"/>
              <a:t>Nigeria, one of the few African OPEC members, has a great deal of oil-wealth at its disposal. Unfortunately much of the oil profits  (money) go to corrupt government officials, and businessmen. Oil profits (money) are reinvested back into oil companies, instead of investing to maintain infrastructure, and provide free education to students, and preparing for emergencies.  </a:t>
            </a:r>
          </a:p>
          <a:p>
            <a:pPr marL="0" indent="0">
              <a:buNone/>
            </a:pPr>
            <a:r>
              <a:rPr lang="en-US" dirty="0" smtClean="0"/>
              <a:t>Most Nigerians </a:t>
            </a:r>
            <a:r>
              <a:rPr lang="en-US" dirty="0"/>
              <a:t>are relatively poor, and the 3 million people infected with AIDS cannot afford </a:t>
            </a:r>
            <a:r>
              <a:rPr lang="en-US" dirty="0" smtClean="0"/>
              <a:t>treatment. In </a:t>
            </a:r>
            <a:r>
              <a:rPr lang="en-US" dirty="0"/>
              <a:t>the 1990s, Nigeria’s government began to make AIDS a priority and began to focus on prevention, treatment and </a:t>
            </a:r>
            <a:r>
              <a:rPr lang="en-US" dirty="0" smtClean="0"/>
              <a:t>care. The </a:t>
            </a:r>
            <a:r>
              <a:rPr lang="en-US" dirty="0"/>
              <a:t>nation still struggles, but the government is trying to educate its citizens about prevention. </a:t>
            </a:r>
          </a:p>
          <a:p>
            <a:pPr marL="0" indent="0">
              <a:buNone/>
            </a:pPr>
            <a:endParaRPr lang="en-US" dirty="0"/>
          </a:p>
        </p:txBody>
      </p:sp>
    </p:spTree>
    <p:extLst>
      <p:ext uri="{BB962C8B-B14F-4D97-AF65-F5344CB8AC3E}">
        <p14:creationId xmlns:p14="http://schemas.microsoft.com/office/powerpoint/2010/main" val="1819448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2620"/>
          </a:xfrm>
        </p:spPr>
        <p:txBody>
          <a:bodyPr>
            <a:normAutofit/>
          </a:bodyPr>
          <a:lstStyle/>
          <a:p>
            <a:pPr algn="ctr"/>
            <a:r>
              <a:rPr lang="en-US" sz="4000" b="1" dirty="0" smtClean="0">
                <a:latin typeface="Arial Black" panose="020B0A04020102020204" pitchFamily="34" charset="0"/>
              </a:rPr>
              <a:t>Least Stable to Most Stable</a:t>
            </a:r>
            <a:endParaRPr lang="en-US" sz="4000" b="1" dirty="0">
              <a:latin typeface="Arial Black" panose="020B0A04020102020204" pitchFamily="34" charset="0"/>
            </a:endParaRPr>
          </a:p>
        </p:txBody>
      </p:sp>
      <p:sp>
        <p:nvSpPr>
          <p:cNvPr id="3" name="Content Placeholder 2"/>
          <p:cNvSpPr>
            <a:spLocks noGrp="1"/>
          </p:cNvSpPr>
          <p:nvPr>
            <p:ph idx="1"/>
          </p:nvPr>
        </p:nvSpPr>
        <p:spPr>
          <a:xfrm>
            <a:off x="838200" y="1357746"/>
            <a:ext cx="10515600" cy="4819217"/>
          </a:xfrm>
        </p:spPr>
        <p:txBody>
          <a:bodyPr>
            <a:normAutofit lnSpcReduction="10000"/>
          </a:bodyPr>
          <a:lstStyle/>
          <a:p>
            <a:pPr marL="0" indent="0" algn="ctr">
              <a:buNone/>
            </a:pPr>
            <a:r>
              <a:rPr lang="en-US" b="1" dirty="0" smtClean="0"/>
              <a:t>4.  Kenya</a:t>
            </a:r>
          </a:p>
          <a:p>
            <a:pPr marL="0" indent="0">
              <a:buNone/>
            </a:pPr>
            <a:r>
              <a:rPr lang="en-US" dirty="0" smtClean="0"/>
              <a:t>Kenya has been an independent country since 1964. In the last few decades there have been violent clashes between supporters of elected officials, over who should lead the country.  This has led to times of instability while ballots are recounted to determine the winners.</a:t>
            </a:r>
          </a:p>
          <a:p>
            <a:pPr marL="0" indent="0">
              <a:buNone/>
            </a:pPr>
            <a:r>
              <a:rPr lang="en-US" dirty="0" smtClean="0"/>
              <a:t>Kenya has a literacy rate of about 85%.  Unfortunately this number doesn’t highlight the gap that persists between the literacy rate of boys 91%, and that of girls 79%.  Teachers have to work to get many rural families to see the importance of educating girls.</a:t>
            </a:r>
          </a:p>
          <a:p>
            <a:pPr marL="0" indent="0">
              <a:buNone/>
            </a:pPr>
            <a:r>
              <a:rPr lang="en-US" dirty="0" smtClean="0"/>
              <a:t>The traditional view is that boys need education to get better jobs.  Girls only need to prepare for marriage.  Early marriages are common in rural areas in part to the dowry, that the bride’s family will receive.</a:t>
            </a:r>
          </a:p>
        </p:txBody>
      </p:sp>
    </p:spTree>
    <p:extLst>
      <p:ext uri="{BB962C8B-B14F-4D97-AF65-F5344CB8AC3E}">
        <p14:creationId xmlns:p14="http://schemas.microsoft.com/office/powerpoint/2010/main" val="3211927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2620"/>
          </a:xfrm>
        </p:spPr>
        <p:txBody>
          <a:bodyPr>
            <a:normAutofit/>
          </a:bodyPr>
          <a:lstStyle/>
          <a:p>
            <a:pPr algn="ctr"/>
            <a:r>
              <a:rPr lang="en-US" sz="4000" b="1" dirty="0" smtClean="0">
                <a:latin typeface="Arial Black" panose="020B0A04020102020204" pitchFamily="34" charset="0"/>
              </a:rPr>
              <a:t>Least Stable to Most Stable</a:t>
            </a:r>
            <a:endParaRPr lang="en-US" sz="4000" b="1" dirty="0">
              <a:latin typeface="Arial Black" panose="020B0A04020102020204" pitchFamily="34" charset="0"/>
            </a:endParaRPr>
          </a:p>
        </p:txBody>
      </p:sp>
      <p:sp>
        <p:nvSpPr>
          <p:cNvPr id="3" name="Content Placeholder 2"/>
          <p:cNvSpPr>
            <a:spLocks noGrp="1"/>
          </p:cNvSpPr>
          <p:nvPr>
            <p:ph idx="1"/>
          </p:nvPr>
        </p:nvSpPr>
        <p:spPr>
          <a:xfrm>
            <a:off x="838200" y="1357746"/>
            <a:ext cx="10515600" cy="4819217"/>
          </a:xfrm>
        </p:spPr>
        <p:txBody>
          <a:bodyPr>
            <a:normAutofit fontScale="92500" lnSpcReduction="20000"/>
          </a:bodyPr>
          <a:lstStyle/>
          <a:p>
            <a:pPr marL="0" indent="0" algn="ctr">
              <a:buNone/>
            </a:pPr>
            <a:r>
              <a:rPr lang="en-US" b="1" dirty="0" smtClean="0"/>
              <a:t>5.  South Africa</a:t>
            </a:r>
          </a:p>
          <a:p>
            <a:pPr marL="0" indent="0">
              <a:buNone/>
            </a:pPr>
            <a:r>
              <a:rPr lang="en-US" dirty="0" smtClean="0"/>
              <a:t>1 in 5 South Africans may be infected with HIV/AIDS, yet few people can get the drugs, AVT’s,  they need to slow the disease.  AIDS took hold in South Africa  first in the 1990s when the country was trying to end the old apartheid system of racial segregation.  The early days of the HIV epidemic were overshadowed by the nation’s other problems.  </a:t>
            </a:r>
          </a:p>
          <a:p>
            <a:pPr marL="0" indent="0">
              <a:buNone/>
            </a:pPr>
            <a:r>
              <a:rPr lang="en-US" dirty="0" smtClean="0"/>
              <a:t>Some see HIV/AIDS as a disease only of the poor.  Some men blame it on the women. Ignorance has a real impact on how rapidly this disease spreads.  The government is trying hard to educate it’s citizens through HIV/AIDS prevention and education. </a:t>
            </a:r>
          </a:p>
          <a:p>
            <a:pPr marL="0" indent="0">
              <a:buNone/>
            </a:pPr>
            <a:r>
              <a:rPr lang="en-US" dirty="0" smtClean="0"/>
              <a:t>HIV/AIDS is affects both teachers and students.  Students have to stop attending school to help take care of their sick parents, younger siblings, and/or go to work.  HIV/AIDS infections among adults is depleting the already small number of teachers in Africa. </a:t>
            </a:r>
            <a:endParaRPr lang="en-US" dirty="0"/>
          </a:p>
        </p:txBody>
      </p:sp>
    </p:spTree>
    <p:extLst>
      <p:ext uri="{BB962C8B-B14F-4D97-AF65-F5344CB8AC3E}">
        <p14:creationId xmlns:p14="http://schemas.microsoft.com/office/powerpoint/2010/main" val="567361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1802</TotalTime>
  <Words>974</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Unstable Government Terms</vt:lpstr>
      <vt:lpstr>Causes of Instability</vt:lpstr>
      <vt:lpstr>Causes of Instability and the effects</vt:lpstr>
      <vt:lpstr>Least Stable to Most Stable</vt:lpstr>
      <vt:lpstr>Least Stable to Most Stable</vt:lpstr>
      <vt:lpstr>Least Stable to Most Stable</vt:lpstr>
      <vt:lpstr>Least Stable to Most Stable</vt:lpstr>
      <vt:lpstr>Least Stable to Most Stable</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Instability</dc:title>
  <dc:creator>Patrice Mcbean</dc:creator>
  <cp:lastModifiedBy>Patrice Mcbean</cp:lastModifiedBy>
  <cp:revision>39</cp:revision>
  <dcterms:created xsi:type="dcterms:W3CDTF">2019-03-05T19:59:53Z</dcterms:created>
  <dcterms:modified xsi:type="dcterms:W3CDTF">2019-03-07T21:12:47Z</dcterms:modified>
</cp:coreProperties>
</file>