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448" r:id="rId2"/>
    <p:sldId id="864" r:id="rId3"/>
    <p:sldId id="865" r:id="rId4"/>
    <p:sldId id="293" r:id="rId5"/>
    <p:sldId id="845" r:id="rId6"/>
    <p:sldId id="794" r:id="rId7"/>
    <p:sldId id="848" r:id="rId8"/>
    <p:sldId id="863" r:id="rId9"/>
    <p:sldId id="779" r:id="rId10"/>
    <p:sldId id="802" r:id="rId11"/>
    <p:sldId id="780" r:id="rId12"/>
    <p:sldId id="803" r:id="rId13"/>
    <p:sldId id="795" r:id="rId14"/>
    <p:sldId id="781" r:id="rId15"/>
    <p:sldId id="796" r:id="rId16"/>
    <p:sldId id="804" r:id="rId17"/>
    <p:sldId id="850" r:id="rId18"/>
    <p:sldId id="797" r:id="rId19"/>
    <p:sldId id="798" r:id="rId20"/>
    <p:sldId id="799" r:id="rId21"/>
    <p:sldId id="800" r:id="rId22"/>
    <p:sldId id="801" r:id="rId23"/>
    <p:sldId id="813" r:id="rId24"/>
    <p:sldId id="782" r:id="rId25"/>
    <p:sldId id="783" r:id="rId26"/>
    <p:sldId id="811" r:id="rId27"/>
    <p:sldId id="805" r:id="rId28"/>
    <p:sldId id="851" r:id="rId29"/>
    <p:sldId id="806" r:id="rId30"/>
    <p:sldId id="812" r:id="rId31"/>
    <p:sldId id="784" r:id="rId32"/>
    <p:sldId id="807" r:id="rId33"/>
    <p:sldId id="853" r:id="rId34"/>
    <p:sldId id="808" r:id="rId35"/>
    <p:sldId id="786" r:id="rId36"/>
    <p:sldId id="852" r:id="rId37"/>
    <p:sldId id="787" r:id="rId38"/>
    <p:sldId id="309" r:id="rId39"/>
    <p:sldId id="862" r:id="rId4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DBF0"/>
    <a:srgbClr val="F6921E"/>
    <a:srgbClr val="F3A63E"/>
    <a:srgbClr val="4BA7B4"/>
    <a:srgbClr val="BE222F"/>
    <a:srgbClr val="949599"/>
    <a:srgbClr val="FFCA26"/>
    <a:srgbClr val="223E74"/>
    <a:srgbClr val="A5D9C1"/>
    <a:srgbClr val="C2C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59" autoAdjust="0"/>
    <p:restoredTop sz="94434" autoAdjust="0"/>
  </p:normalViewPr>
  <p:slideViewPr>
    <p:cSldViewPr snapToGrid="0">
      <p:cViewPr varScale="1">
        <p:scale>
          <a:sx n="67" d="100"/>
          <a:sy n="67" d="100"/>
        </p:scale>
        <p:origin x="110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B24D126-0FF3-46DB-9D2D-5D64A0B15055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2238806-2B90-4616-947E-3C68E3302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11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2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6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1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5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1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4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5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35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7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5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10352-1206-4AC8-987B-9372C527D03E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6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youtu.be/Uk3RWZ-ufAA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youtu.be/T0AdkSUjiA8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16200000">
            <a:off x="1118327" y="-1150590"/>
            <a:ext cx="6858000" cy="915817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8148" y="623944"/>
            <a:ext cx="7955280" cy="540033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/>
          <p:cNvSpPr/>
          <p:nvPr/>
        </p:nvSpPr>
        <p:spPr>
          <a:xfrm>
            <a:off x="793377" y="766482"/>
            <a:ext cx="7664823" cy="5067043"/>
          </a:xfrm>
          <a:prstGeom prst="ellipse">
            <a:avLst/>
          </a:prstGeom>
          <a:solidFill>
            <a:srgbClr val="B5DBF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-17586" y="6616696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0562" y="2408277"/>
            <a:ext cx="797286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700" dirty="0">
                <a:latin typeface="KG Eyes Wide Open" panose="02000506000000020004" pitchFamily="2" charset="0"/>
              </a:rPr>
              <a:t>Independence Movements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7586" y="150274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 w="38100">
                  <a:solidFill>
                    <a:sysClr val="windowText" lastClr="000000"/>
                  </a:solidFill>
                </a:ln>
                <a:solidFill>
                  <a:srgbClr val="F6921E"/>
                </a:solidFill>
                <a:latin typeface="KG HAPPY Solid" panose="02000000000000000000" pitchFamily="2" charset="0"/>
              </a:rPr>
              <a:t>AFRICA’S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7400" y="4856461"/>
            <a:ext cx="5136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Kenya and Nigeria</a:t>
            </a:r>
          </a:p>
        </p:txBody>
      </p:sp>
    </p:spTree>
    <p:extLst>
      <p:ext uri="{BB962C8B-B14F-4D97-AF65-F5344CB8AC3E}">
        <p14:creationId xmlns:p14="http://schemas.microsoft.com/office/powerpoint/2010/main" val="3019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6921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03" y="40341"/>
            <a:ext cx="6766560" cy="6766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139261" y="5616419"/>
            <a:ext cx="4914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Republic of Kenya</a:t>
            </a:r>
          </a:p>
        </p:txBody>
      </p:sp>
    </p:spTree>
    <p:extLst>
      <p:ext uri="{BB962C8B-B14F-4D97-AF65-F5344CB8AC3E}">
        <p14:creationId xmlns:p14="http://schemas.microsoft.com/office/powerpoint/2010/main" val="1890447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1118327" y="-1150590"/>
            <a:ext cx="6858000" cy="915817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7563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hundreds of years, outsiders did not enter the region now known as Kenya because of the fierce warrior tribes that inhabited the area.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Under British rule, native </a:t>
            </a:r>
            <a:r>
              <a:rPr lang="en-US" sz="32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Kenyans had to pay high taxes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and did not have the same access to </a:t>
            </a:r>
            <a:r>
              <a:rPr lang="en-US" sz="32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education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and jobs that whites did.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</a:t>
            </a:r>
            <a:r>
              <a:rPr lang="en-US" sz="32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government also took land 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gave it to British settlers and war veterans.</a:t>
            </a:r>
          </a:p>
          <a:p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781413" y="61142"/>
            <a:ext cx="7581243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F6921E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Colonization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F6921E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471085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6921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5058"/>
            <a:ext cx="8229600" cy="432054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4197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1118327" y="-1150590"/>
            <a:ext cx="6858000" cy="915817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645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Most Kenyans were upset by their loss of rights as landowners to the British.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believed that their land was taken unfairly and opposition groups began to form.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several decades, small bands of armed resistance forces </a:t>
            </a:r>
            <a:r>
              <a:rPr lang="en-US" sz="32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(guerillas)called the Mau </a:t>
            </a:r>
            <a:r>
              <a:rPr lang="en-US" sz="3200" dirty="0" err="1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Mau</a:t>
            </a:r>
            <a:r>
              <a:rPr lang="en-US" sz="32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 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fought to eliminate white settlers in Kenya.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246641" y="61142"/>
            <a:ext cx="6650796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F6921E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Opposition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F6921E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721287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6921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68" y="522096"/>
            <a:ext cx="8821615" cy="4572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92568" y="5269298"/>
            <a:ext cx="88216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Mau Mau was a secret society that believed force was the only way to win Kenyan rights and independence.</a:t>
            </a:r>
          </a:p>
        </p:txBody>
      </p:sp>
    </p:spTree>
    <p:extLst>
      <p:ext uri="{BB962C8B-B14F-4D97-AF65-F5344CB8AC3E}">
        <p14:creationId xmlns:p14="http://schemas.microsoft.com/office/powerpoint/2010/main" val="2974798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1118327" y="-1150590"/>
            <a:ext cx="6858000" cy="915817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5224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1956, there was a </a:t>
            </a:r>
            <a:r>
              <a:rPr lang="en-US" sz="32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violent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rebellion 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that resulted in the deaths of thousands of Mau Mau fighters.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Although the British army mostly defeated the guerillas, this movement gained a great deal of support among Kenyans.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738859" y="61142"/>
            <a:ext cx="5666359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F6921E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Rebellion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F6921E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629464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6921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79126"/>
            <a:ext cx="8229600" cy="493776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4162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1118327" y="-1150590"/>
            <a:ext cx="6858000" cy="915817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6886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Mau Mau uprising had spread nationalism throughout Kenya.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showed the British that Africans would </a:t>
            </a:r>
            <a:r>
              <a:rPr lang="en-US" sz="32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fight back and raised global awareness 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about the struggle for independence in Kenya.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Great Britain slowly began returning land to Kenya’s African citizens and also granting them improved rights.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176832" y="61142"/>
            <a:ext cx="4790414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F6921E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Change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F6921E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394917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1118327" y="-1150590"/>
            <a:ext cx="6858000" cy="915817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6701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Kenyans were tired of being treated unfairly, and demanded to be free.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On December 12</a:t>
            </a:r>
            <a:r>
              <a:rPr lang="en-US" sz="3200" baseline="30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</a:t>
            </a:r>
            <a:r>
              <a:rPr lang="en-US" sz="32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1963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the British Empire granted Kenya its </a:t>
            </a:r>
            <a:r>
              <a:rPr lang="en-US" sz="32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independence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Jomo Kenyatta 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was the most influential leader of the freedom movement in Kenya, and was appointed as the </a:t>
            </a:r>
            <a:r>
              <a:rPr lang="en-US" sz="32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nation’s first president.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553698" y="61142"/>
            <a:ext cx="8036687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>
                <a:ln w="38100">
                  <a:solidFill>
                    <a:sysClr val="windowText" lastClr="000000"/>
                  </a:solidFill>
                </a:ln>
                <a:solidFill>
                  <a:srgbClr val="F6921E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Independence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4161484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6921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90" y="1167893"/>
            <a:ext cx="8375465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06014" y="54242"/>
            <a:ext cx="88216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Lancaster House Conference for Kenya’s Independence in 1963.</a:t>
            </a:r>
          </a:p>
        </p:txBody>
      </p:sp>
    </p:spTree>
    <p:extLst>
      <p:ext uri="{BB962C8B-B14F-4D97-AF65-F5344CB8AC3E}">
        <p14:creationId xmlns:p14="http://schemas.microsoft.com/office/powerpoint/2010/main" val="395168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DF139-34C3-49C6-A87E-8601424F1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35049"/>
          </a:xfrm>
        </p:spPr>
        <p:txBody>
          <a:bodyPr>
            <a:normAutofit fontScale="90000"/>
          </a:bodyPr>
          <a:lstStyle/>
          <a:p>
            <a:r>
              <a:rPr lang="en-US" dirty="0"/>
              <a:t>Nationalism Reading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0650C-C4A9-4CBE-BCC1-823A684C4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971550"/>
            <a:ext cx="8448675" cy="52054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Highlight the following information:</a:t>
            </a:r>
          </a:p>
          <a:p>
            <a:r>
              <a:rPr lang="en-US" dirty="0"/>
              <a:t>P1 Nationalism &amp; its definition</a:t>
            </a:r>
          </a:p>
          <a:p>
            <a:r>
              <a:rPr lang="en-US" dirty="0"/>
              <a:t>P1 European Partitioning</a:t>
            </a:r>
          </a:p>
          <a:p>
            <a:r>
              <a:rPr lang="en-US" dirty="0"/>
              <a:t>P1 Why there was conflict &amp; tension</a:t>
            </a:r>
          </a:p>
          <a:p>
            <a:r>
              <a:rPr lang="en-US" dirty="0"/>
              <a:t>P3 Pan-African movement &amp; its definition (what did it call on people to do?</a:t>
            </a:r>
          </a:p>
          <a:p>
            <a:r>
              <a:rPr lang="en-US" dirty="0"/>
              <a:t>P4 What was Kenya’s independent movement like?</a:t>
            </a:r>
          </a:p>
          <a:p>
            <a:r>
              <a:rPr lang="en-US" dirty="0"/>
              <a:t>P4 Mau </a:t>
            </a:r>
            <a:r>
              <a:rPr lang="en-US" dirty="0" err="1"/>
              <a:t>Mau</a:t>
            </a:r>
            <a:r>
              <a:rPr lang="en-US" dirty="0"/>
              <a:t> Revolt</a:t>
            </a:r>
          </a:p>
          <a:p>
            <a:r>
              <a:rPr lang="en-US" dirty="0"/>
              <a:t>P5 What was Nigeria’s independent movement like?</a:t>
            </a:r>
          </a:p>
          <a:p>
            <a:r>
              <a:rPr lang="en-US" dirty="0"/>
              <a:t>P5 Jomo Kenyatta</a:t>
            </a:r>
          </a:p>
        </p:txBody>
      </p:sp>
    </p:spTree>
    <p:extLst>
      <p:ext uri="{BB962C8B-B14F-4D97-AF65-F5344CB8AC3E}">
        <p14:creationId xmlns:p14="http://schemas.microsoft.com/office/powerpoint/2010/main" val="379751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1118327" y="-1150590"/>
            <a:ext cx="6858000" cy="915817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6948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Kenyatta was a leader of the Kenyan African National Union, and during his presidency, began a campaign called </a:t>
            </a:r>
            <a:r>
              <a:rPr lang="en-US" sz="2800" i="1" dirty="0" err="1">
                <a:latin typeface="KG First Time In Forever" panose="02000506000000020003" pitchFamily="2" charset="0"/>
                <a:ea typeface="KBScaredStraight" panose="02000603000000000000" pitchFamily="2" charset="0"/>
              </a:rPr>
              <a:t>harambee</a:t>
            </a: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which is Swahili for “let’s pull together.”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Under Kenyatta and his successor, Daniel </a:t>
            </a:r>
            <a:r>
              <a:rPr lang="en-US" sz="2800" dirty="0" err="1">
                <a:latin typeface="KG First Time In Forever" panose="02000506000000020003" pitchFamily="2" charset="0"/>
                <a:ea typeface="KBScaredStraight" panose="02000603000000000000" pitchFamily="2" charset="0"/>
              </a:rPr>
              <a:t>arap</a:t>
            </a: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</a:t>
            </a:r>
            <a:r>
              <a:rPr lang="en-US" sz="2800" dirty="0" err="1">
                <a:latin typeface="KG First Time In Forever" panose="02000506000000020003" pitchFamily="2" charset="0"/>
                <a:ea typeface="KBScaredStraight" panose="02000603000000000000" pitchFamily="2" charset="0"/>
              </a:rPr>
              <a:t>Moi</a:t>
            </a: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the KNAU ran unopposed in elections until the 1990s.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country remains a multi-party state, but the reality is that the KNAU is in control of the government.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031860" y="61142"/>
            <a:ext cx="5080366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>
                <a:ln w="38100">
                  <a:solidFill>
                    <a:sysClr val="windowText" lastClr="000000"/>
                  </a:solidFill>
                </a:ln>
                <a:solidFill>
                  <a:srgbClr val="F6921E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Kenyatta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271703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6921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3689" y="5782870"/>
            <a:ext cx="88216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Jomo Kenyatta -- The first president and “founding father” of Kenya.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251" y="207078"/>
            <a:ext cx="3822492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3802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1118327" y="-1150590"/>
            <a:ext cx="6858000" cy="915817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6701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By the time of his death in 1978, Kenyatta had helped Kenya become one of the most stable and economically dynamic countries in Africa.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Even though there has been improvement in the political rights of Kenya’s people, more is still needed as there is a great deal of corruption within the country’s government.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820090" y="61142"/>
            <a:ext cx="3503908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>
                <a:ln w="38100">
                  <a:solidFill>
                    <a:sysClr val="windowText" lastClr="000000"/>
                  </a:solidFill>
                </a:ln>
                <a:solidFill>
                  <a:srgbClr val="F6921E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Today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539135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6921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75" y="137160"/>
            <a:ext cx="7090116" cy="658368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32885" y="3429000"/>
            <a:ext cx="3430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Federal Republic of Nigeria</a:t>
            </a:r>
          </a:p>
        </p:txBody>
      </p:sp>
    </p:spTree>
    <p:extLst>
      <p:ext uri="{BB962C8B-B14F-4D97-AF65-F5344CB8AC3E}">
        <p14:creationId xmlns:p14="http://schemas.microsoft.com/office/powerpoint/2010/main" val="2080570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16200000">
            <a:off x="1118327" y="-1150590"/>
            <a:ext cx="6858000" cy="915817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8148" y="623944"/>
            <a:ext cx="7955280" cy="540033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/>
          <p:cNvSpPr/>
          <p:nvPr/>
        </p:nvSpPr>
        <p:spPr>
          <a:xfrm>
            <a:off x="793377" y="766482"/>
            <a:ext cx="7664823" cy="5067043"/>
          </a:xfrm>
          <a:prstGeom prst="ellipse">
            <a:avLst/>
          </a:prstGeom>
          <a:solidFill>
            <a:srgbClr val="B5DBF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-17586" y="6616696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7335" y="2320501"/>
            <a:ext cx="751690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 w="38100">
                  <a:solidFill>
                    <a:sysClr val="windowText" lastClr="000000"/>
                  </a:solidFill>
                </a:ln>
                <a:solidFill>
                  <a:srgbClr val="F6921E"/>
                </a:solidFill>
                <a:latin typeface="KG HAPPY Solid" panose="02000000000000000000" pitchFamily="2" charset="0"/>
              </a:rPr>
              <a:t>NIGERIA</a:t>
            </a:r>
          </a:p>
        </p:txBody>
      </p:sp>
    </p:spTree>
    <p:extLst>
      <p:ext uri="{BB962C8B-B14F-4D97-AF65-F5344CB8AC3E}">
        <p14:creationId xmlns:p14="http://schemas.microsoft.com/office/powerpoint/2010/main" val="2242503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1118327" y="-1150590"/>
            <a:ext cx="6858000" cy="915817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5224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country now known as Nigeria was a diverse region with more than 250 ethnic groups.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Nigeria had maintained its independence until 1914 when Great Britain took over the area.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208086" y="61142"/>
            <a:ext cx="4727897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F6921E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Nigeria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F6921E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518206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6921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192" y="6131073"/>
            <a:ext cx="8821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Nigerian Tribal Royalty – late 1800s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" t="4510" r="13167" b="21373"/>
          <a:stretch/>
        </p:blipFill>
        <p:spPr>
          <a:xfrm>
            <a:off x="524436" y="533794"/>
            <a:ext cx="3576917" cy="5082989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283" y="523505"/>
            <a:ext cx="4224786" cy="508406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1409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1118327" y="-1150590"/>
            <a:ext cx="6858000" cy="915817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645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</a:t>
            </a:r>
            <a:r>
              <a:rPr lang="en-US" sz="32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British government took land from the Nigeria’s tribes 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</a:t>
            </a:r>
            <a:r>
              <a:rPr lang="en-US" sz="32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controlled most 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the country’s </a:t>
            </a:r>
            <a:r>
              <a:rPr lang="en-US" sz="32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resources.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angered many </a:t>
            </a:r>
            <a:r>
              <a:rPr lang="en-US" sz="32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Nigerians so they started political parties to work for independence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Most Nigerians believed that the only way to have rights was to be completely free of European rule.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600182" y="61142"/>
            <a:ext cx="3943708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F6921E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Unrest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F6921E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2217750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1118327" y="-1150590"/>
            <a:ext cx="6858000" cy="915817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6209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At first, they </a:t>
            </a:r>
            <a:r>
              <a:rPr lang="en-US" sz="32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protested peacefully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After World War II, more and more Nigerians encouraged nationalism and demanded self-rule.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Nationalism and the cause for independence from the British united the majority of Nigeria’s ethnic groups.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176830" y="61142"/>
            <a:ext cx="4790414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F6921E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Change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F6921E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5003272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1118327" y="-1150590"/>
            <a:ext cx="6858000" cy="915817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6701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After many (mostly) peaceful protests, Great Britain allowed Nigeria to elect its own government.</a:t>
            </a:r>
          </a:p>
          <a:p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On October 1</a:t>
            </a:r>
            <a:r>
              <a:rPr lang="en-US" sz="3200" baseline="30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st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</a:t>
            </a:r>
            <a:r>
              <a:rPr lang="en-US" sz="32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1960, Great Britain granted Nigeria independence and 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 independent government was established.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At first, it was one of the most stable governments of the new African countries.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553697" y="61142"/>
            <a:ext cx="8036687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>
                <a:ln w="38100">
                  <a:solidFill>
                    <a:sysClr val="windowText" lastClr="000000"/>
                  </a:solidFill>
                </a:ln>
                <a:solidFill>
                  <a:srgbClr val="F6921E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Independence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967989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A67F9-9AF2-4EF9-8650-9115A7F4D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06449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In your packet, turn to the last page. Instead of making a poster, you will draw two circle maps as seen below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85231-978E-433A-B5C1-158947085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DB3F51-6196-4FC4-95CE-AE7936778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9"/>
            <a:ext cx="9144000" cy="525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354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6921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192" y="6131073"/>
            <a:ext cx="8821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Nigerian Independence - 1960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858267"/>
            <a:ext cx="8229600" cy="493776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7604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6921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73792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Abubakar Tafawa Balewa – Nigeria’s first prime minister. He was overthrown and murdered in a military coup in 1966.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701" y="154881"/>
            <a:ext cx="3967087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37023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1118327" y="-1150590"/>
            <a:ext cx="6858000" cy="915817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Nigeria did not remain peaceful for long.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Unfortunately, struggles for power between different ethnic groups have resulted in three military coups and a </a:t>
            </a:r>
            <a:r>
              <a:rPr lang="en-US" sz="32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civil war.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616667" y="61142"/>
            <a:ext cx="3910751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F6921E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Power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F6921E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40623344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1118327" y="-1150590"/>
            <a:ext cx="6858000" cy="915817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6147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Nigeria suffered from violence and military rule until 1999, when a democratic government was established.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recent years, political instability, religious competition, ethnic differences and the need to become more modern continue to plague Nigeria.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652285" y="61142"/>
            <a:ext cx="3839513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F6921E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Today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F6921E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834190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6921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6926" y="282388"/>
            <a:ext cx="3430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Nigerian Soldiers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67163"/>
            <a:ext cx="8686800" cy="575500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95152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1118327" y="-1150590"/>
            <a:ext cx="6858000" cy="915817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324502"/>
            <a:ext cx="8050235" cy="627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By 1966, all but six African countries were independent nation-states.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Unfortunately, once the countries were independent of European rule, they still faced many challenges.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Many of the new governments were politically unstable.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893717" y="61142"/>
            <a:ext cx="7356630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>
                <a:ln w="38100">
                  <a:solidFill>
                    <a:sysClr val="windowText" lastClr="000000"/>
                  </a:solidFill>
                </a:ln>
                <a:solidFill>
                  <a:srgbClr val="F6921E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Africa Today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8933436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1118327" y="-1150590"/>
            <a:ext cx="6858000" cy="915817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324502"/>
            <a:ext cx="8050235" cy="5963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European powers did not teach new leaders how to self-govern after granting them independence.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Ethnic groups continue to clash over political power in many African nations.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some African countries, military dictators took over the governments.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893717" y="61142"/>
            <a:ext cx="7356630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>
                <a:ln w="38100">
                  <a:solidFill>
                    <a:sysClr val="windowText" lastClr="000000"/>
                  </a:solidFill>
                </a:ln>
                <a:solidFill>
                  <a:srgbClr val="F6921E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Africa Today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7410635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6921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13" y="137160"/>
            <a:ext cx="7022174" cy="6583680"/>
          </a:xfrm>
          <a:prstGeom prst="rect">
            <a:avLst/>
          </a:prstGeom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3218" y="6266200"/>
            <a:ext cx="8821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African Independence Dates</a:t>
            </a:r>
          </a:p>
        </p:txBody>
      </p:sp>
    </p:spTree>
    <p:extLst>
      <p:ext uri="{BB962C8B-B14F-4D97-AF65-F5344CB8AC3E}">
        <p14:creationId xmlns:p14="http://schemas.microsoft.com/office/powerpoint/2010/main" val="23895540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66"/>
          <p:cNvSpPr txBox="1"/>
          <p:nvPr/>
        </p:nvSpPr>
        <p:spPr>
          <a:xfrm>
            <a:off x="-2748155" y="146603"/>
            <a:ext cx="2686765" cy="818206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80669" bIns="80669" anchor="t" anchorCtr="0">
            <a:noAutofit/>
          </a:bodyPr>
          <a:lstStyle/>
          <a:p>
            <a:r>
              <a:rPr lang="en-US" sz="1412">
                <a:latin typeface="Comfortaa"/>
                <a:ea typeface="Comfortaa"/>
                <a:cs typeface="Comfortaa"/>
                <a:sym typeface="Comfortaa"/>
              </a:rPr>
              <a:t>Drag the facts to the correct location on the Venn diagram.</a:t>
            </a:r>
            <a:endParaRPr sz="1412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60" name="Google Shape;360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0798" y="4818816"/>
            <a:ext cx="1203013" cy="1076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0086" y="5609616"/>
            <a:ext cx="1203013" cy="1126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87655" y="5743597"/>
            <a:ext cx="1018128" cy="992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24271" y="5547408"/>
            <a:ext cx="1203013" cy="12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6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477" y="4282089"/>
            <a:ext cx="1177949" cy="1075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6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83744" y="5589955"/>
            <a:ext cx="1295882" cy="1222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6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16942" y="5647106"/>
            <a:ext cx="1221723" cy="1089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6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865796" y="4027366"/>
            <a:ext cx="1203013" cy="1133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6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8217" y="5647106"/>
            <a:ext cx="1221723" cy="11085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882C486-628F-436C-AA64-2F5D2EDCEECE}"/>
              </a:ext>
            </a:extLst>
          </p:cNvPr>
          <p:cNvSpPr/>
          <p:nvPr/>
        </p:nvSpPr>
        <p:spPr>
          <a:xfrm>
            <a:off x="592948" y="71859"/>
            <a:ext cx="4680116" cy="48841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5F2F200-0068-46E5-8961-A5EF901E91BF}"/>
              </a:ext>
            </a:extLst>
          </p:cNvPr>
          <p:cNvSpPr/>
          <p:nvPr/>
        </p:nvSpPr>
        <p:spPr>
          <a:xfrm>
            <a:off x="3634182" y="0"/>
            <a:ext cx="4747817" cy="48196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33B214-E7E3-454E-BE71-9F13D601618D}"/>
              </a:ext>
            </a:extLst>
          </p:cNvPr>
          <p:cNvSpPr txBox="1"/>
          <p:nvPr/>
        </p:nvSpPr>
        <p:spPr>
          <a:xfrm>
            <a:off x="2124505" y="318478"/>
            <a:ext cx="1407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KENYA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A7F9F0-4873-4794-B1EF-8EE438E44BCD}"/>
              </a:ext>
            </a:extLst>
          </p:cNvPr>
          <p:cNvSpPr txBox="1"/>
          <p:nvPr/>
        </p:nvSpPr>
        <p:spPr>
          <a:xfrm>
            <a:off x="5273064" y="102385"/>
            <a:ext cx="1746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NIGERIA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676435" y="2963488"/>
            <a:ext cx="5670976" cy="93102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Pan-African &amp; Independence</a:t>
            </a:r>
          </a:p>
          <a:p>
            <a:pPr algn="ctr"/>
            <a:r>
              <a:rPr lang="en-US" sz="2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Comprehension Check </a:t>
            </a:r>
            <a:r>
              <a:rPr lang="en-US" sz="2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KEY</a:t>
            </a:r>
            <a:r>
              <a:rPr lang="en-US" sz="2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 </a:t>
            </a:r>
            <a:endParaRPr lang="en-US" sz="28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414784" y="-895261"/>
            <a:ext cx="6318916" cy="864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500" dirty="0">
                <a:latin typeface="KG First Time In Forever" panose="02000506000000020003" pitchFamily="2" charset="0"/>
              </a:rPr>
              <a:t>1. Which African country was founded by former American slaves?</a:t>
            </a:r>
          </a:p>
          <a:p>
            <a:pPr lvl="0"/>
            <a:r>
              <a:rPr lang="en-US" sz="1500" dirty="0">
                <a:solidFill>
                  <a:srgbClr val="FF0000"/>
                </a:solidFill>
                <a:latin typeface="KG First Time In Forever" panose="02000506000000020003" pitchFamily="2" charset="0"/>
              </a:rPr>
              <a:t>Liberia</a:t>
            </a:r>
          </a:p>
          <a:p>
            <a:pPr lvl="0"/>
            <a:r>
              <a:rPr lang="en-US" sz="1500" dirty="0">
                <a:latin typeface="KG First Time In Forever" panose="02000506000000020003" pitchFamily="2" charset="0"/>
              </a:rPr>
              <a:t>2. What is nationalism?</a:t>
            </a:r>
          </a:p>
          <a:p>
            <a:pPr lvl="0"/>
            <a:r>
              <a:rPr lang="en-US" sz="1500" dirty="0">
                <a:solidFill>
                  <a:srgbClr val="FF0000"/>
                </a:solidFill>
                <a:latin typeface="KG First Time In Forever" panose="02000506000000020003" pitchFamily="2" charset="0"/>
              </a:rPr>
              <a:t>A feeling of strong pride for one’s home country</a:t>
            </a:r>
          </a:p>
          <a:p>
            <a:pPr lvl="0"/>
            <a:r>
              <a:rPr lang="en-US" sz="1500" dirty="0">
                <a:latin typeface="KG First Time In Forever" panose="02000506000000020003" pitchFamily="2" charset="0"/>
              </a:rPr>
              <a:t>3. What was the purpose of the Pan-African movement?</a:t>
            </a:r>
          </a:p>
          <a:p>
            <a:pPr lvl="0"/>
            <a:r>
              <a:rPr lang="en-US" sz="1500" dirty="0">
                <a:solidFill>
                  <a:srgbClr val="FF0000"/>
                </a:solidFill>
                <a:latin typeface="KG First Time In Forever" panose="02000506000000020003" pitchFamily="2" charset="0"/>
              </a:rPr>
              <a:t>To support Africa’s common heritage and freedom</a:t>
            </a:r>
          </a:p>
          <a:p>
            <a:pPr lvl="0"/>
            <a:r>
              <a:rPr lang="en-US" sz="1500" dirty="0">
                <a:latin typeface="KG First Time In Forever" panose="02000506000000020003" pitchFamily="2" charset="0"/>
              </a:rPr>
              <a:t>4. After the Pan-African movement pushed the cause of nationalism forward, what did many Africans begin to do?</a:t>
            </a:r>
          </a:p>
          <a:p>
            <a:pPr lvl="0"/>
            <a:r>
              <a:rPr lang="en-US" sz="1500" dirty="0">
                <a:solidFill>
                  <a:srgbClr val="FF0000"/>
                </a:solidFill>
                <a:latin typeface="KG First Time In Forever" panose="02000506000000020003" pitchFamily="2" charset="0"/>
              </a:rPr>
              <a:t>Develop national pride and demand freedom from European rule</a:t>
            </a:r>
          </a:p>
          <a:p>
            <a:pPr lvl="0"/>
            <a:r>
              <a:rPr lang="en-US" sz="1500" dirty="0">
                <a:latin typeface="KG First Time In Forever" panose="02000506000000020003" pitchFamily="2" charset="0"/>
              </a:rPr>
              <a:t>5. Why did it take so long for foreigners to enter the area now known as Kenya?</a:t>
            </a:r>
          </a:p>
          <a:p>
            <a:pPr lvl="0"/>
            <a:r>
              <a:rPr lang="en-US" sz="1500" dirty="0">
                <a:solidFill>
                  <a:srgbClr val="FF0000"/>
                </a:solidFill>
                <a:latin typeface="KG First Time In Forever" panose="02000506000000020003" pitchFamily="2" charset="0"/>
              </a:rPr>
              <a:t>Fierce warrior tribes inhabited the area</a:t>
            </a:r>
          </a:p>
          <a:p>
            <a:pPr lvl="0"/>
            <a:r>
              <a:rPr lang="en-US" sz="1500" dirty="0">
                <a:latin typeface="KG First Time In Forever" panose="02000506000000020003" pitchFamily="2" charset="0"/>
              </a:rPr>
              <a:t>6. What guerilla group staged a huge rebellion in 1956?</a:t>
            </a:r>
          </a:p>
          <a:p>
            <a:pPr lvl="0"/>
            <a:r>
              <a:rPr lang="en-US" sz="1500" dirty="0">
                <a:solidFill>
                  <a:srgbClr val="FF0000"/>
                </a:solidFill>
                <a:latin typeface="KG First Time In Forever" panose="02000506000000020003" pitchFamily="2" charset="0"/>
              </a:rPr>
              <a:t>Mau </a:t>
            </a:r>
            <a:r>
              <a:rPr lang="en-US" sz="1500" dirty="0" err="1">
                <a:solidFill>
                  <a:srgbClr val="FF0000"/>
                </a:solidFill>
                <a:latin typeface="KG First Time In Forever" panose="02000506000000020003" pitchFamily="2" charset="0"/>
              </a:rPr>
              <a:t>Mau</a:t>
            </a:r>
            <a:endParaRPr lang="en-US" sz="1500" dirty="0">
              <a:solidFill>
                <a:srgbClr val="FF0000"/>
              </a:solidFill>
              <a:latin typeface="KG First Time In Forever" panose="02000506000000020003" pitchFamily="2" charset="0"/>
            </a:endParaRPr>
          </a:p>
          <a:p>
            <a:pPr lvl="0"/>
            <a:r>
              <a:rPr lang="en-US" sz="1500" dirty="0">
                <a:latin typeface="KG First Time In Forever" panose="02000506000000020003" pitchFamily="2" charset="0"/>
              </a:rPr>
              <a:t>7. Even though the British army defeated the Mau </a:t>
            </a:r>
            <a:r>
              <a:rPr lang="en-US" sz="1500" dirty="0" err="1">
                <a:latin typeface="KG First Time In Forever" panose="02000506000000020003" pitchFamily="2" charset="0"/>
              </a:rPr>
              <a:t>Mau</a:t>
            </a:r>
            <a:r>
              <a:rPr lang="en-US" sz="1500" dirty="0">
                <a:latin typeface="KG First Time In Forever" panose="02000506000000020003" pitchFamily="2" charset="0"/>
              </a:rPr>
              <a:t>, how could the rebellion be considered a success for Kenyan independence?</a:t>
            </a:r>
          </a:p>
          <a:p>
            <a:pPr lvl="0"/>
            <a:r>
              <a:rPr lang="en-US" sz="1500" dirty="0">
                <a:solidFill>
                  <a:srgbClr val="FF0000"/>
                </a:solidFill>
                <a:latin typeface="KG First Time In Forever" panose="02000506000000020003" pitchFamily="2" charset="0"/>
              </a:rPr>
              <a:t>It showed the British that Kenyans would fight back &amp; raised global awareness </a:t>
            </a:r>
          </a:p>
          <a:p>
            <a:pPr lvl="0"/>
            <a:r>
              <a:rPr lang="en-US" sz="1500" dirty="0">
                <a:latin typeface="KG First Time In Forever" panose="02000506000000020003" pitchFamily="2" charset="0"/>
              </a:rPr>
              <a:t>8. Why were the Nigerian people upset under colonial rule?</a:t>
            </a:r>
          </a:p>
          <a:p>
            <a:pPr lvl="0"/>
            <a:r>
              <a:rPr lang="en-US" sz="1500" dirty="0">
                <a:solidFill>
                  <a:srgbClr val="FF0000"/>
                </a:solidFill>
                <a:latin typeface="KG First Time In Forever" panose="02000506000000020003" pitchFamily="2" charset="0"/>
              </a:rPr>
              <a:t>British government controlled Nigeria’s resources and took land from its tribes</a:t>
            </a:r>
          </a:p>
          <a:p>
            <a:pPr lvl="0"/>
            <a:r>
              <a:rPr lang="en-US" sz="1500" dirty="0">
                <a:latin typeface="KG First Time In Forever" panose="02000506000000020003" pitchFamily="2" charset="0"/>
              </a:rPr>
              <a:t>9. About how many ethnic groups made up the area now known as Nigeria?</a:t>
            </a:r>
          </a:p>
          <a:p>
            <a:pPr lvl="0"/>
            <a:r>
              <a:rPr lang="en-US" sz="1500" dirty="0">
                <a:solidFill>
                  <a:srgbClr val="FF0000"/>
                </a:solidFill>
                <a:latin typeface="KG First Time In Forever" panose="02000506000000020003" pitchFamily="2" charset="0"/>
              </a:rPr>
              <a:t>250</a:t>
            </a:r>
          </a:p>
          <a:p>
            <a:pPr lvl="0"/>
            <a:r>
              <a:rPr lang="en-US" sz="1500" dirty="0">
                <a:latin typeface="KG First Time In Forever" panose="02000506000000020003" pitchFamily="2" charset="0"/>
              </a:rPr>
              <a:t>10. What united all of these ethnic groups?</a:t>
            </a:r>
          </a:p>
          <a:p>
            <a:pPr lvl="0"/>
            <a:r>
              <a:rPr lang="en-US" sz="1500" dirty="0">
                <a:solidFill>
                  <a:srgbClr val="FF0000"/>
                </a:solidFill>
                <a:latin typeface="KG First Time In Forever" panose="02000506000000020003" pitchFamily="2" charset="0"/>
              </a:rPr>
              <a:t>Nationalism and the desire for independence</a:t>
            </a:r>
          </a:p>
          <a:p>
            <a:pPr lvl="0"/>
            <a:r>
              <a:rPr lang="en-US" sz="1500" dirty="0">
                <a:latin typeface="KG First Time In Forever" panose="02000506000000020003" pitchFamily="2" charset="0"/>
              </a:rPr>
              <a:t>11. Which European power granted both Kenya and Nigeria their independence? </a:t>
            </a:r>
          </a:p>
          <a:p>
            <a:pPr lvl="0"/>
            <a:r>
              <a:rPr lang="en-US" sz="1500" dirty="0">
                <a:solidFill>
                  <a:srgbClr val="FF0000"/>
                </a:solidFill>
                <a:latin typeface="KG First Time In Forever" panose="02000506000000020003" pitchFamily="2" charset="0"/>
              </a:rPr>
              <a:t>Great Britain</a:t>
            </a:r>
          </a:p>
          <a:p>
            <a:pPr lvl="0"/>
            <a:r>
              <a:rPr lang="en-US" sz="1500" dirty="0">
                <a:latin typeface="KG First Time In Forever" panose="02000506000000020003" pitchFamily="2" charset="0"/>
              </a:rPr>
              <a:t>12. What was Nigeria’s government like after it gained independence (from 1966 to 1999)?</a:t>
            </a:r>
          </a:p>
          <a:p>
            <a:pPr lvl="0"/>
            <a:r>
              <a:rPr lang="en-US" sz="1500" dirty="0">
                <a:solidFill>
                  <a:srgbClr val="FF0000"/>
                </a:solidFill>
                <a:latin typeface="KG First Time In Forever" panose="02000506000000020003" pitchFamily="2" charset="0"/>
              </a:rPr>
              <a:t>Military rule (opposite of democracy); three military coups and a civil war</a:t>
            </a:r>
          </a:p>
          <a:p>
            <a:endParaRPr lang="en-US" sz="1500" dirty="0">
              <a:latin typeface="KG First Time In Forever" panose="02000506000000020003" pitchFamily="2" charset="0"/>
            </a:endParaRPr>
          </a:p>
          <a:p>
            <a:endParaRPr lang="en-US" sz="1500" dirty="0">
              <a:latin typeface="KG First Time In Forever" panose="02000506000000020003" pitchFamily="2" charset="0"/>
            </a:endParaRPr>
          </a:p>
          <a:p>
            <a:endParaRPr lang="en-US" sz="1600" dirty="0">
              <a:solidFill>
                <a:srgbClr val="FF0000"/>
              </a:solidFill>
              <a:latin typeface="KG First Time In Forever" panose="02000506000000020003" pitchFamily="2" charset="0"/>
            </a:endParaRPr>
          </a:p>
          <a:p>
            <a:endParaRPr lang="en-US" sz="1600" b="1" dirty="0">
              <a:latin typeface="KG First Time In Forever" panose="02000506000000020003" pitchFamily="2" charset="0"/>
            </a:endParaRPr>
          </a:p>
          <a:p>
            <a:endParaRPr lang="en-US" sz="1450" dirty="0">
              <a:latin typeface="KG First Time In Forever" panose="02000506000000020003" pitchFamily="2" charset="0"/>
            </a:endParaRPr>
          </a:p>
          <a:p>
            <a:r>
              <a:rPr lang="en-US" sz="1450" dirty="0">
                <a:latin typeface="KG First Time In Forever" panose="02000506000000020003" pitchFamily="2" charset="0"/>
              </a:rPr>
              <a:t> </a:t>
            </a:r>
            <a:endParaRPr lang="en-US" sz="1600" dirty="0">
              <a:latin typeface="KG First Time In Forever" panose="02000506000000020003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37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21024"/>
            <a:ext cx="8796572" cy="66159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43638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1118327" y="-1150590"/>
            <a:ext cx="6858000" cy="915817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5716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By the 20</a:t>
            </a:r>
            <a:r>
              <a:rPr lang="en-US" sz="3200" baseline="30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century, European powers had colonized the majority of Africa.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only independent countries were Liberia and Ethiopia.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Liberia was founded in 1822 by former American slaves.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781417" y="61142"/>
            <a:ext cx="7581243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F6921E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Colonization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705294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1118327" y="-1150590"/>
            <a:ext cx="6858000" cy="915817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7809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Africans resented their unequal status and lack of political rights under European control.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wanted to take control of their own governments, land, and resources.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Nationalism, a feeling of strong pride in one’s own country, began to sweep across Africa and fed the desire for independence from European rule.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917673" y="61142"/>
            <a:ext cx="7308732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F6921E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Nationalism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307623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1118327" y="-1150590"/>
            <a:ext cx="6858000" cy="915817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6486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Africa began to change by the 1940s.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rule of tribal chiefs had weakened because of their links with colonial governments, thus limiting their ability to control people.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 educated middle class that disliked colonial life began to grow in the cities.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899512" y="61142"/>
            <a:ext cx="5345054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F6921E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Changes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F6921E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056546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1118327" y="-1150590"/>
            <a:ext cx="6858000" cy="915817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5224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cost for European countries to maintain colonies was rising.</a:t>
            </a:r>
          </a:p>
          <a:p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By the second half of the century, unrest arose throughout the continent and African nations fought to free themselves from European control.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600186" y="61142"/>
            <a:ext cx="3943708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F6921E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Unrest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F6921E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376153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6921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71291"/>
            <a:ext cx="8229600" cy="491541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726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16200000">
            <a:off x="1118327" y="-1150590"/>
            <a:ext cx="6858000" cy="915817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8148" y="623944"/>
            <a:ext cx="7955280" cy="540033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/>
          <p:cNvSpPr/>
          <p:nvPr/>
        </p:nvSpPr>
        <p:spPr>
          <a:xfrm>
            <a:off x="793377" y="766482"/>
            <a:ext cx="7664823" cy="5067043"/>
          </a:xfrm>
          <a:prstGeom prst="ellipse">
            <a:avLst/>
          </a:prstGeom>
          <a:solidFill>
            <a:srgbClr val="B5DBF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-17586" y="6616696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7335" y="2320501"/>
            <a:ext cx="751690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n w="38100">
                  <a:solidFill>
                    <a:sysClr val="windowText" lastClr="000000"/>
                  </a:solidFill>
                </a:ln>
                <a:solidFill>
                  <a:srgbClr val="F6921E"/>
                </a:solidFill>
                <a:latin typeface="KG HAPPY Solid" panose="02000000000000000000" pitchFamily="2" charset="0"/>
              </a:rPr>
              <a:t>KENYA</a:t>
            </a:r>
          </a:p>
        </p:txBody>
      </p:sp>
    </p:spTree>
    <p:extLst>
      <p:ext uri="{BB962C8B-B14F-4D97-AF65-F5344CB8AC3E}">
        <p14:creationId xmlns:p14="http://schemas.microsoft.com/office/powerpoint/2010/main" val="4285882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60166</TotalTime>
  <Words>1467</Words>
  <Application>Microsoft Office PowerPoint</Application>
  <PresentationFormat>On-screen Show (4:3)</PresentationFormat>
  <Paragraphs>240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Calibri</vt:lpstr>
      <vt:lpstr>Calibri Light</vt:lpstr>
      <vt:lpstr>Comfortaa</vt:lpstr>
      <vt:lpstr>KBScaredStraight</vt:lpstr>
      <vt:lpstr>KG Eyes Wide Open</vt:lpstr>
      <vt:lpstr>KG First Time In Forever</vt:lpstr>
      <vt:lpstr>KG HAPPY Solid</vt:lpstr>
      <vt:lpstr>KG Second Chances Solid</vt:lpstr>
      <vt:lpstr>Office Theme</vt:lpstr>
      <vt:lpstr>PowerPoint Presentation</vt:lpstr>
      <vt:lpstr>Nationalism Reading </vt:lpstr>
      <vt:lpstr>In your packet, turn to the last page. Instead of making a poster, you will draw two circle maps as seen below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Mary Denney</cp:lastModifiedBy>
  <cp:revision>455</cp:revision>
  <cp:lastPrinted>2021-01-31T15:55:49Z</cp:lastPrinted>
  <dcterms:created xsi:type="dcterms:W3CDTF">2014-12-29T15:18:45Z</dcterms:created>
  <dcterms:modified xsi:type="dcterms:W3CDTF">2022-02-06T16:50:02Z</dcterms:modified>
</cp:coreProperties>
</file>