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9"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03" autoAdjust="0"/>
    <p:restoredTop sz="94660"/>
  </p:normalViewPr>
  <p:slideViewPr>
    <p:cSldViewPr snapToGrid="0">
      <p:cViewPr varScale="1">
        <p:scale>
          <a:sx n="57" d="100"/>
          <a:sy n="57" d="100"/>
        </p:scale>
        <p:origin x="10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77C764-AAC0-418E-9045-1F9A8C088B1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213257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77C764-AAC0-418E-9045-1F9A8C088B1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3157098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77C764-AAC0-418E-9045-1F9A8C088B1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424966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77C764-AAC0-418E-9045-1F9A8C088B1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212472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77C764-AAC0-418E-9045-1F9A8C088B1C}" type="datetimeFigureOut">
              <a:rPr lang="en-US" smtClean="0"/>
              <a:t>10/16/2019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4053021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77C764-AAC0-418E-9045-1F9A8C088B1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110099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77C764-AAC0-418E-9045-1F9A8C088B1C}" type="datetimeFigureOut">
              <a:rPr lang="en-US" smtClean="0"/>
              <a:t>10/16/2019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49734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77C764-AAC0-418E-9045-1F9A8C088B1C}" type="datetimeFigureOut">
              <a:rPr lang="en-US" smtClean="0"/>
              <a:t>10/16/2019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365510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7C764-AAC0-418E-9045-1F9A8C088B1C}" type="datetimeFigureOut">
              <a:rPr lang="en-US" smtClean="0"/>
              <a:t>10/16/2019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284801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77C764-AAC0-418E-9045-1F9A8C088B1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381547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77C764-AAC0-418E-9045-1F9A8C088B1C}" type="datetimeFigureOut">
              <a:rPr lang="en-US" smtClean="0"/>
              <a:t>10/16/2019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D58FD-CBF8-4744-B19B-F46A1D95914C}" type="slidenum">
              <a:rPr lang="en-US" smtClean="0"/>
              <a:t>‹#›</a:t>
            </a:fld>
            <a:endParaRPr lang="en-US"/>
          </a:p>
        </p:txBody>
      </p:sp>
    </p:spTree>
    <p:extLst>
      <p:ext uri="{BB962C8B-B14F-4D97-AF65-F5344CB8AC3E}">
        <p14:creationId xmlns:p14="http://schemas.microsoft.com/office/powerpoint/2010/main" val="1442831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7C764-AAC0-418E-9045-1F9A8C088B1C}" type="datetimeFigureOut">
              <a:rPr lang="en-US" smtClean="0"/>
              <a:t>10/16/2019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3D58FD-CBF8-4744-B19B-F46A1D95914C}" type="slidenum">
              <a:rPr lang="en-US" smtClean="0"/>
              <a:t>‹#›</a:t>
            </a:fld>
            <a:endParaRPr lang="en-US"/>
          </a:p>
        </p:txBody>
      </p:sp>
    </p:spTree>
    <p:extLst>
      <p:ext uri="{BB962C8B-B14F-4D97-AF65-F5344CB8AC3E}">
        <p14:creationId xmlns:p14="http://schemas.microsoft.com/office/powerpoint/2010/main" val="642511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a:t>
            </a:r>
          </a:p>
        </p:txBody>
      </p:sp>
      <p:sp>
        <p:nvSpPr>
          <p:cNvPr id="5" name="Content Placeholder 4"/>
          <p:cNvSpPr>
            <a:spLocks noGrp="1"/>
          </p:cNvSpPr>
          <p:nvPr>
            <p:ph idx="1"/>
          </p:nvPr>
        </p:nvSpPr>
        <p:spPr/>
        <p:txBody>
          <a:bodyPr/>
          <a:lstStyle/>
          <a:p>
            <a:pPr marL="0" indent="0">
              <a:buNone/>
            </a:pPr>
            <a:r>
              <a:rPr lang="en-US" dirty="0"/>
              <a:t>Possible reasons for the creation of a Jewish State were:</a:t>
            </a:r>
          </a:p>
          <a:p>
            <a:pPr marL="0" indent="0">
              <a:buNone/>
            </a:pPr>
            <a:r>
              <a:rPr lang="en-US" dirty="0"/>
              <a:t>A RELIGIOUS CONNECTION to the land (</a:t>
            </a:r>
            <a:r>
              <a:rPr lang="en-US" sz="1600" dirty="0">
                <a:solidFill>
                  <a:srgbClr val="FF0000"/>
                </a:solidFill>
              </a:rPr>
              <a:t>The Jews believed that this land was their promised land, promised to them by their God</a:t>
            </a:r>
            <a:r>
              <a:rPr lang="en-US" dirty="0"/>
              <a:t>)</a:t>
            </a:r>
          </a:p>
          <a:p>
            <a:pPr marL="0" indent="0">
              <a:buNone/>
            </a:pPr>
            <a:r>
              <a:rPr lang="en-US" dirty="0"/>
              <a:t>Anti-Semitism, </a:t>
            </a:r>
            <a:r>
              <a:rPr lang="en-US" sz="1800" dirty="0">
                <a:solidFill>
                  <a:srgbClr val="0070C0"/>
                </a:solidFill>
              </a:rPr>
              <a:t>hatred and discrimination towards Jewish people.</a:t>
            </a:r>
          </a:p>
          <a:p>
            <a:pPr marL="0" indent="0">
              <a:buNone/>
            </a:pPr>
            <a:r>
              <a:rPr lang="en-US" dirty="0"/>
              <a:t>Jewish Persecution, </a:t>
            </a:r>
            <a:r>
              <a:rPr lang="en-US" sz="1800" dirty="0">
                <a:solidFill>
                  <a:srgbClr val="0070C0"/>
                </a:solidFill>
              </a:rPr>
              <a:t>harsh treatment towards the Jewish people; Holocaust</a:t>
            </a:r>
            <a:endParaRPr lang="en-US" sz="1800" dirty="0"/>
          </a:p>
          <a:p>
            <a:pPr marL="0" indent="0">
              <a:buNone/>
            </a:pPr>
            <a:r>
              <a:rPr lang="en-US" dirty="0"/>
              <a:t>International Support (</a:t>
            </a:r>
            <a:r>
              <a:rPr lang="en-US" sz="1800" dirty="0">
                <a:solidFill>
                  <a:schemeClr val="accent6"/>
                </a:solidFill>
              </a:rPr>
              <a:t>Supporters of Jewish people</a:t>
            </a:r>
            <a:r>
              <a:rPr lang="en-US" dirty="0"/>
              <a:t>)</a:t>
            </a:r>
          </a:p>
          <a:p>
            <a:pPr marL="0" indent="0">
              <a:buNone/>
            </a:pPr>
            <a:r>
              <a:rPr lang="en-US" dirty="0"/>
              <a:t>Zionism- movement for Jewish people to return to their homeland (</a:t>
            </a:r>
            <a:r>
              <a:rPr lang="en-US" sz="1600" dirty="0">
                <a:solidFill>
                  <a:srgbClr val="7030A0"/>
                </a:solidFill>
              </a:rPr>
              <a:t>Palestine</a:t>
            </a:r>
            <a:r>
              <a:rPr lang="en-US" dirty="0"/>
              <a:t>)</a:t>
            </a:r>
          </a:p>
          <a:p>
            <a:pPr marL="0" indent="0">
              <a:buNone/>
            </a:pPr>
            <a:endParaRPr lang="en-US" dirty="0"/>
          </a:p>
        </p:txBody>
      </p:sp>
    </p:spTree>
    <p:extLst>
      <p:ext uri="{BB962C8B-B14F-4D97-AF65-F5344CB8AC3E}">
        <p14:creationId xmlns:p14="http://schemas.microsoft.com/office/powerpoint/2010/main" val="21501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a:t>
            </a:r>
          </a:p>
        </p:txBody>
      </p:sp>
      <p:sp>
        <p:nvSpPr>
          <p:cNvPr id="5" name="Content Placeholder 4"/>
          <p:cNvSpPr>
            <a:spLocks noGrp="1"/>
          </p:cNvSpPr>
          <p:nvPr>
            <p:ph idx="1"/>
          </p:nvPr>
        </p:nvSpPr>
        <p:spPr/>
        <p:txBody>
          <a:bodyPr/>
          <a:lstStyle/>
          <a:p>
            <a:pPr marL="0" indent="0">
              <a:buNone/>
            </a:pPr>
            <a:r>
              <a:rPr lang="en-US" dirty="0"/>
              <a:t>Thesis Statement:</a:t>
            </a:r>
          </a:p>
          <a:p>
            <a:pPr marL="0" indent="0">
              <a:buNone/>
            </a:pPr>
            <a:endParaRPr lang="en-US" dirty="0"/>
          </a:p>
          <a:p>
            <a:pPr marL="0" indent="0">
              <a:buNone/>
            </a:pPr>
            <a:r>
              <a:rPr lang="en-US" sz="4000" b="1" dirty="0"/>
              <a:t>Israel was created as a Jewish State in 1948 because of a Religious Connection to the land, Jewish Persecution and International Support.</a:t>
            </a:r>
          </a:p>
        </p:txBody>
      </p:sp>
    </p:spTree>
    <p:extLst>
      <p:ext uri="{BB962C8B-B14F-4D97-AF65-F5344CB8AC3E}">
        <p14:creationId xmlns:p14="http://schemas.microsoft.com/office/powerpoint/2010/main" val="302557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a:t>
            </a:r>
          </a:p>
        </p:txBody>
      </p:sp>
      <p:sp>
        <p:nvSpPr>
          <p:cNvPr id="5" name="Content Placeholder 4"/>
          <p:cNvSpPr>
            <a:spLocks noGrp="1"/>
          </p:cNvSpPr>
          <p:nvPr>
            <p:ph idx="1"/>
          </p:nvPr>
        </p:nvSpPr>
        <p:spPr/>
        <p:txBody>
          <a:bodyPr/>
          <a:lstStyle/>
          <a:p>
            <a:pPr marL="0" indent="0">
              <a:buNone/>
            </a:pPr>
            <a:r>
              <a:rPr lang="en-US" sz="4000" b="1" dirty="0"/>
              <a:t>While you read, please keep in mind:</a:t>
            </a:r>
          </a:p>
          <a:p>
            <a:r>
              <a:rPr lang="en-US" sz="4000" b="1" dirty="0"/>
              <a:t>Read the source (where did it come from?)</a:t>
            </a:r>
          </a:p>
          <a:p>
            <a:r>
              <a:rPr lang="en-US" sz="4000" b="1" dirty="0"/>
              <a:t>Circle any words you do not know</a:t>
            </a:r>
          </a:p>
          <a:p>
            <a:r>
              <a:rPr lang="en-US" sz="4000" b="1" dirty="0"/>
              <a:t>Highlight anything that can be used as evidence   	to support one of the three reasons for the 	creation of Israel as a Jewish State.</a:t>
            </a:r>
          </a:p>
        </p:txBody>
      </p:sp>
    </p:spTree>
    <p:extLst>
      <p:ext uri="{BB962C8B-B14F-4D97-AF65-F5344CB8AC3E}">
        <p14:creationId xmlns:p14="http://schemas.microsoft.com/office/powerpoint/2010/main" val="2706681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 Document D</a:t>
            </a:r>
          </a:p>
        </p:txBody>
      </p:sp>
      <p:sp>
        <p:nvSpPr>
          <p:cNvPr id="5" name="Content Placeholder 4"/>
          <p:cNvSpPr>
            <a:spLocks noGrp="1"/>
          </p:cNvSpPr>
          <p:nvPr>
            <p:ph idx="1"/>
          </p:nvPr>
        </p:nvSpPr>
        <p:spPr>
          <a:xfrm>
            <a:off x="838200" y="1799746"/>
            <a:ext cx="10515600" cy="4351338"/>
          </a:xfrm>
        </p:spPr>
        <p:txBody>
          <a:bodyPr>
            <a:normAutofit fontScale="92500" lnSpcReduction="10000"/>
          </a:bodyPr>
          <a:lstStyle/>
          <a:p>
            <a:pPr marL="0" indent="0" algn="ctr">
              <a:buNone/>
            </a:pPr>
            <a:r>
              <a:rPr lang="en-US" sz="4000" b="1" dirty="0"/>
              <a:t>A View of the Holocaust: The Enemy</a:t>
            </a:r>
          </a:p>
          <a:p>
            <a:pPr marL="0" indent="0">
              <a:buNone/>
            </a:pPr>
            <a:r>
              <a:rPr lang="en-US" sz="2400" b="1" dirty="0"/>
              <a:t> </a:t>
            </a:r>
            <a:r>
              <a:rPr lang="en-US" sz="2400" b="1" dirty="0">
                <a:solidFill>
                  <a:srgbClr val="0070C0"/>
                </a:solidFill>
              </a:rPr>
              <a:t>Quote</a:t>
            </a:r>
            <a:r>
              <a:rPr lang="en-US" sz="2400" b="1" dirty="0"/>
              <a:t>: “The Jews…were targeted…for complete extinction.” (AS or JP)</a:t>
            </a:r>
          </a:p>
          <a:p>
            <a:pPr marL="0" indent="0">
              <a:buNone/>
            </a:pPr>
            <a:r>
              <a:rPr lang="en-US" sz="2400" b="1" dirty="0"/>
              <a:t> </a:t>
            </a:r>
            <a:r>
              <a:rPr lang="en-US" sz="2400" b="1" dirty="0">
                <a:solidFill>
                  <a:srgbClr val="FF0000"/>
                </a:solidFill>
              </a:rPr>
              <a:t>Mean</a:t>
            </a:r>
            <a:r>
              <a:rPr lang="en-US" sz="2400" b="1" dirty="0"/>
              <a:t>: The Nazi’s wanted them [the Jews] all dead.</a:t>
            </a:r>
          </a:p>
          <a:p>
            <a:pPr marL="0" indent="0">
              <a:buNone/>
            </a:pPr>
            <a:r>
              <a:rPr lang="en-US" sz="2400" b="1" dirty="0"/>
              <a:t> </a:t>
            </a:r>
            <a:r>
              <a:rPr lang="en-US" sz="2400" b="1" dirty="0">
                <a:solidFill>
                  <a:srgbClr val="00B050"/>
                </a:solidFill>
              </a:rPr>
              <a:t>Argument</a:t>
            </a:r>
            <a:r>
              <a:rPr lang="en-US" sz="2400" b="1" dirty="0"/>
              <a:t>: Guaranteeing their homeland hopefully means ensuring their survival.</a:t>
            </a:r>
          </a:p>
          <a:p>
            <a:pPr marL="0" indent="0">
              <a:buNone/>
            </a:pPr>
            <a:endParaRPr lang="en-US" sz="2400" b="1" dirty="0"/>
          </a:p>
          <a:p>
            <a:pPr marL="0" indent="0">
              <a:buNone/>
            </a:pPr>
            <a:r>
              <a:rPr lang="en-US" sz="2400" b="1" dirty="0"/>
              <a:t> </a:t>
            </a:r>
            <a:r>
              <a:rPr lang="en-US" sz="2400" b="1" dirty="0">
                <a:solidFill>
                  <a:srgbClr val="0070C0"/>
                </a:solidFill>
              </a:rPr>
              <a:t>Quote</a:t>
            </a:r>
            <a:r>
              <a:rPr lang="en-US" sz="2400" b="1" dirty="0"/>
              <a:t>: “Nazi’s were the heirs of centuries-old tradition of Jew-hatred.” (AS or JP)</a:t>
            </a:r>
          </a:p>
          <a:p>
            <a:pPr marL="0" indent="0">
              <a:buNone/>
            </a:pPr>
            <a:r>
              <a:rPr lang="en-US" sz="2400" b="1" dirty="0">
                <a:solidFill>
                  <a:srgbClr val="FF0000"/>
                </a:solidFill>
              </a:rPr>
              <a:t> Mean</a:t>
            </a:r>
            <a:r>
              <a:rPr lang="en-US" sz="2400" b="1" dirty="0"/>
              <a:t>: The Nazi’s were continuing long-held discrimination towards Jewish people.</a:t>
            </a:r>
          </a:p>
          <a:p>
            <a:pPr marL="0" indent="0">
              <a:buNone/>
            </a:pPr>
            <a:r>
              <a:rPr lang="en-US" sz="2400" b="1" dirty="0">
                <a:solidFill>
                  <a:srgbClr val="00B050"/>
                </a:solidFill>
              </a:rPr>
              <a:t>Argument</a:t>
            </a:r>
            <a:r>
              <a:rPr lang="en-US" sz="2400" b="1" dirty="0"/>
              <a:t>: This quote helps support the establishment of Israel as a Jewish homeland, because of the events of the Holocaust.  The only way to ensure that the events of the Holocaust wouldn’t be repeated is if the Jews had their own homeland.  (Jews need to be safe).</a:t>
            </a:r>
          </a:p>
        </p:txBody>
      </p:sp>
    </p:spTree>
    <p:extLst>
      <p:ext uri="{BB962C8B-B14F-4D97-AF65-F5344CB8AC3E}">
        <p14:creationId xmlns:p14="http://schemas.microsoft.com/office/powerpoint/2010/main" val="401312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 Document E</a:t>
            </a:r>
          </a:p>
        </p:txBody>
      </p:sp>
      <p:sp>
        <p:nvSpPr>
          <p:cNvPr id="5" name="Content Placeholder 4"/>
          <p:cNvSpPr>
            <a:spLocks noGrp="1"/>
          </p:cNvSpPr>
          <p:nvPr>
            <p:ph idx="1"/>
          </p:nvPr>
        </p:nvSpPr>
        <p:spPr/>
        <p:txBody>
          <a:bodyPr>
            <a:normAutofit fontScale="92500" lnSpcReduction="20000"/>
          </a:bodyPr>
          <a:lstStyle/>
          <a:p>
            <a:pPr marL="0" indent="0" algn="ctr">
              <a:buNone/>
            </a:pPr>
            <a:r>
              <a:rPr lang="en-US" sz="4000" b="1" dirty="0"/>
              <a:t>Balfour Declaration</a:t>
            </a:r>
          </a:p>
          <a:p>
            <a:pPr marL="0" indent="0">
              <a:buNone/>
            </a:pPr>
            <a:r>
              <a:rPr lang="en-US" sz="2400" b="1" dirty="0">
                <a:solidFill>
                  <a:srgbClr val="0070C0"/>
                </a:solidFill>
              </a:rPr>
              <a:t>Quote</a:t>
            </a:r>
            <a:r>
              <a:rPr lang="en-US" sz="2400" b="1" dirty="0"/>
              <a:t>: “…declaration [letter] of sympathy with Jewish Zionist aspirations [goals]…” (IS)</a:t>
            </a:r>
          </a:p>
          <a:p>
            <a:pPr marL="0" indent="0">
              <a:buNone/>
            </a:pPr>
            <a:r>
              <a:rPr lang="en-US" sz="2400" b="1" dirty="0">
                <a:solidFill>
                  <a:srgbClr val="FF0000"/>
                </a:solidFill>
              </a:rPr>
              <a:t>Mean</a:t>
            </a:r>
            <a:r>
              <a:rPr lang="en-US" sz="2400" b="1" dirty="0"/>
              <a:t>: The British government is going to support the Jewish people to return to their 	biblical homeland  [Palestine].</a:t>
            </a:r>
          </a:p>
          <a:p>
            <a:pPr marL="0" indent="0">
              <a:buNone/>
            </a:pPr>
            <a:r>
              <a:rPr lang="en-US" sz="2400" b="1" dirty="0">
                <a:solidFill>
                  <a:srgbClr val="00B050"/>
                </a:solidFill>
              </a:rPr>
              <a:t>Argument</a:t>
            </a:r>
            <a:r>
              <a:rPr lang="en-US" sz="2400" b="1" dirty="0"/>
              <a:t>: There is support from a world power for a Jewish state to be created.</a:t>
            </a:r>
          </a:p>
          <a:p>
            <a:pPr marL="0" indent="0">
              <a:buNone/>
            </a:pPr>
            <a:endParaRPr lang="en-US" sz="2400" b="1" dirty="0"/>
          </a:p>
          <a:p>
            <a:pPr marL="0" indent="0">
              <a:buNone/>
            </a:pPr>
            <a:r>
              <a:rPr lang="en-US" sz="2400" b="1" dirty="0">
                <a:solidFill>
                  <a:srgbClr val="0070C0"/>
                </a:solidFill>
              </a:rPr>
              <a:t>Quote</a:t>
            </a:r>
            <a:r>
              <a:rPr lang="en-US" sz="2400" b="1" dirty="0"/>
              <a:t>: “His Majesty’s Government view [looks] with </a:t>
            </a:r>
            <a:r>
              <a:rPr lang="en-US" sz="2400" b="1" dirty="0" err="1"/>
              <a:t>favour</a:t>
            </a:r>
            <a:r>
              <a:rPr lang="en-US" sz="2400" b="1" dirty="0"/>
              <a:t> [good terms] the 	establishment in Palestine of a national home for the Jewish people,…” (IS)</a:t>
            </a:r>
          </a:p>
          <a:p>
            <a:pPr marL="0" indent="0">
              <a:buNone/>
            </a:pPr>
            <a:r>
              <a:rPr lang="en-US" sz="2400" b="1" dirty="0">
                <a:solidFill>
                  <a:srgbClr val="FF0000"/>
                </a:solidFill>
              </a:rPr>
              <a:t>Mean</a:t>
            </a:r>
            <a:r>
              <a:rPr lang="en-US" sz="2400" b="1" dirty="0"/>
              <a:t>: The British government supports and accepts that they [the Jewish people] will 	have a home in Palestine.</a:t>
            </a:r>
          </a:p>
          <a:p>
            <a:pPr marL="0" indent="0">
              <a:buNone/>
            </a:pPr>
            <a:r>
              <a:rPr lang="en-US" sz="2400" b="1" dirty="0">
                <a:solidFill>
                  <a:srgbClr val="00B050"/>
                </a:solidFill>
              </a:rPr>
              <a:t>Argument</a:t>
            </a:r>
            <a:r>
              <a:rPr lang="en-US" sz="2400" b="1" dirty="0"/>
              <a:t>: The  British government offers full support for Israel to be created as a Jewish   	       state.</a:t>
            </a:r>
          </a:p>
          <a:p>
            <a:pPr marL="0" indent="0">
              <a:buNone/>
            </a:pPr>
            <a:endParaRPr lang="en-US" sz="2400" b="1" dirty="0"/>
          </a:p>
        </p:txBody>
      </p:sp>
    </p:spTree>
    <p:extLst>
      <p:ext uri="{BB962C8B-B14F-4D97-AF65-F5344CB8AC3E}">
        <p14:creationId xmlns:p14="http://schemas.microsoft.com/office/powerpoint/2010/main" val="369956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Why was Israel created as a Jewish State in 1948? Document E</a:t>
            </a:r>
          </a:p>
        </p:txBody>
      </p:sp>
      <p:sp>
        <p:nvSpPr>
          <p:cNvPr id="5" name="Content Placeholder 4"/>
          <p:cNvSpPr>
            <a:spLocks noGrp="1"/>
          </p:cNvSpPr>
          <p:nvPr>
            <p:ph idx="1"/>
          </p:nvPr>
        </p:nvSpPr>
        <p:spPr/>
        <p:txBody>
          <a:bodyPr>
            <a:normAutofit/>
          </a:bodyPr>
          <a:lstStyle/>
          <a:p>
            <a:pPr marL="0" indent="0" algn="ctr">
              <a:buNone/>
            </a:pPr>
            <a:r>
              <a:rPr lang="en-US" sz="4000" b="1" dirty="0"/>
              <a:t>Balfour Declaration (Another View)</a:t>
            </a:r>
          </a:p>
          <a:p>
            <a:pPr marL="0" indent="0">
              <a:buNone/>
            </a:pPr>
            <a:r>
              <a:rPr lang="en-US" sz="2400" b="1" dirty="0">
                <a:solidFill>
                  <a:srgbClr val="0070C0"/>
                </a:solidFill>
              </a:rPr>
              <a:t>Quote</a:t>
            </a:r>
            <a:r>
              <a:rPr lang="en-US" sz="2400" b="1" dirty="0"/>
              <a:t>: “…being clearly understood that nothing shall be done which may prejudice the civil and religious rights of existing non-Jewish communities in Palestine…” </a:t>
            </a:r>
          </a:p>
          <a:p>
            <a:pPr marL="0" indent="0">
              <a:buNone/>
            </a:pPr>
            <a:r>
              <a:rPr lang="en-US" sz="2400" b="1" dirty="0">
                <a:solidFill>
                  <a:srgbClr val="FF0000"/>
                </a:solidFill>
              </a:rPr>
              <a:t>Mean</a:t>
            </a:r>
            <a:r>
              <a:rPr lang="en-US" sz="2400" b="1" dirty="0"/>
              <a:t>: The British government was not going to kick out the people [the Palestinians] who already live in Palestine. </a:t>
            </a:r>
          </a:p>
          <a:p>
            <a:pPr marL="0" indent="0">
              <a:buNone/>
            </a:pPr>
            <a:r>
              <a:rPr lang="en-US" sz="2400" b="1" dirty="0">
                <a:solidFill>
                  <a:srgbClr val="00B050"/>
                </a:solidFill>
              </a:rPr>
              <a:t>Argument</a:t>
            </a:r>
            <a:r>
              <a:rPr lang="en-US" sz="2400" b="1" dirty="0"/>
              <a:t>: Creation of a two-state “solution”.  Israel is a state within the country of Palestine.</a:t>
            </a:r>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274685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b="1" dirty="0"/>
              <a:t>Why was Israel created as a Jewish State in 1948? Document F</a:t>
            </a:r>
          </a:p>
        </p:txBody>
      </p:sp>
      <p:sp>
        <p:nvSpPr>
          <p:cNvPr id="5" name="Content Placeholder 4"/>
          <p:cNvSpPr>
            <a:spLocks noGrp="1"/>
          </p:cNvSpPr>
          <p:nvPr>
            <p:ph idx="1"/>
          </p:nvPr>
        </p:nvSpPr>
        <p:spPr/>
        <p:txBody>
          <a:bodyPr>
            <a:normAutofit/>
          </a:bodyPr>
          <a:lstStyle/>
          <a:p>
            <a:pPr marL="0" indent="0">
              <a:buNone/>
            </a:pPr>
            <a:r>
              <a:rPr lang="en-US" sz="2400" b="1" dirty="0">
                <a:solidFill>
                  <a:srgbClr val="0070C0"/>
                </a:solidFill>
              </a:rPr>
              <a:t>Image</a:t>
            </a:r>
            <a:r>
              <a:rPr lang="en-US" sz="2400" b="1" dirty="0"/>
              <a:t>: Cartoon in a children’s school book 1930’s- Image of a Jewish family reading a sign in German that said “Jews are not welcome.” (AS or JP)</a:t>
            </a:r>
          </a:p>
          <a:p>
            <a:pPr marL="0" indent="0">
              <a:buNone/>
            </a:pPr>
            <a:r>
              <a:rPr lang="en-US" sz="2400" b="1" dirty="0">
                <a:solidFill>
                  <a:srgbClr val="FF0000"/>
                </a:solidFill>
              </a:rPr>
              <a:t>Mean</a:t>
            </a:r>
            <a:r>
              <a:rPr lang="en-US" sz="2400" b="1" dirty="0"/>
              <a:t>: Imagery used to teach small children how to hate an ethnic group.  </a:t>
            </a:r>
          </a:p>
          <a:p>
            <a:pPr marL="0" indent="0">
              <a:buNone/>
            </a:pPr>
            <a:r>
              <a:rPr lang="en-US" sz="2400" b="1" dirty="0">
                <a:solidFill>
                  <a:srgbClr val="00B050"/>
                </a:solidFill>
              </a:rPr>
              <a:t>Argument</a:t>
            </a:r>
            <a:r>
              <a:rPr lang="en-US" sz="2400" b="1" dirty="0"/>
              <a:t>: Indoctrination of young German children to teach hatred towards Jewish people.</a:t>
            </a:r>
          </a:p>
          <a:p>
            <a:pPr marL="0" indent="0">
              <a:buNone/>
            </a:pPr>
            <a:endParaRPr lang="en-US" sz="2400" b="1" dirty="0"/>
          </a:p>
          <a:p>
            <a:pPr marL="0" indent="0">
              <a:buNone/>
            </a:pPr>
            <a:endParaRPr lang="en-US" sz="2400" b="1" dirty="0"/>
          </a:p>
        </p:txBody>
      </p:sp>
    </p:spTree>
    <p:extLst>
      <p:ext uri="{BB962C8B-B14F-4D97-AF65-F5344CB8AC3E}">
        <p14:creationId xmlns:p14="http://schemas.microsoft.com/office/powerpoint/2010/main" val="110200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1092</TotalTime>
  <Words>533</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Why was Israel created as a Jewish State in 1948?</vt:lpstr>
      <vt:lpstr>Why was Israel created as a Jewish State in 1948?</vt:lpstr>
      <vt:lpstr>Why was Israel created as a Jewish State in 1948?</vt:lpstr>
      <vt:lpstr>Why was Israel created as a Jewish State in 1948? Document D</vt:lpstr>
      <vt:lpstr>Why was Israel created as a Jewish State in 1948? Document E</vt:lpstr>
      <vt:lpstr>Why was Israel created as a Jewish State in 1948? Document E</vt:lpstr>
      <vt:lpstr>Why was Israel created as a Jewish State in 1948? Document F</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was Israel created as a Jewish State in 1948?</dc:title>
  <dc:creator>Patrice Mcbean</dc:creator>
  <cp:lastModifiedBy>Patrice Mcbean</cp:lastModifiedBy>
  <cp:revision>32</cp:revision>
  <dcterms:created xsi:type="dcterms:W3CDTF">2018-10-04T14:57:43Z</dcterms:created>
  <dcterms:modified xsi:type="dcterms:W3CDTF">2019-10-16T17:22:54Z</dcterms:modified>
</cp:coreProperties>
</file>