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4" r:id="rId4"/>
    <p:sldId id="265" r:id="rId5"/>
    <p:sldId id="266" r:id="rId6"/>
    <p:sldId id="270" r:id="rId7"/>
    <p:sldId id="26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0111-7C06-4CD1-AD06-C2FF2978D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2CA38-3181-406D-A45D-92D577EB0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22F08-3651-4318-AB35-E5748733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22103-4F81-425C-8618-25FF3270E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FC1B2-1F4F-41C5-903A-645F4A1F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33C7-EA1B-4DBD-9CAC-68A946C9F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1BE47-8E73-458A-BC14-A03AF69C2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4E7F0-91F6-4E8B-ADB9-AAEF8883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66123-B259-4F13-BADE-827F32C5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EFD1F-39DC-4305-A97A-834D0D1B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1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5D401-8009-4DA9-945E-712DEE4BD9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09795-6A96-47F3-995F-09FB3505D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A6EE-C0D5-4F0C-B8B7-CF174EFF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D72C9-4CC8-483E-A386-DB87EAFC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6FEA4-5573-4B46-86C1-95C1632AA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534A-6AFB-4E53-A111-A4182FAED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49C7E-AEAE-4226-9086-D70B3C014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6A7F1-CC05-4DA3-9F29-CF0539CC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2FE87-F380-43F8-8266-F32EFA3B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AF8FB-2F42-46AE-BBD5-A799561F5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4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067E-9EBC-4E91-A28C-CB420038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37A84-81F2-4F4E-99AD-FE2CD2714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ACC4-5308-4A3C-B934-2A045698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719DA-CEC3-4E5A-8ADF-CA82BCEC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436E-A401-4324-8866-B413A270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0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912E-44B1-465D-949F-FCE07324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56DB-6421-4D0A-A1E4-23C2046AA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656B6-53EC-48F9-9CD8-90EF19899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5409A-B9B6-41FE-A7B8-23C103E8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B0C5C-1705-4F39-8C69-077E93D4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10F3E-1E52-4018-AC46-AFFEB48E1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DC7E9-75C0-472D-983D-35EC2210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B74CD-1EDB-4641-A1EB-6C376651F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61805-8142-4B5C-8DE9-C21041BEF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98BAAC-2F5A-4E62-B879-59C914173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FECF6E-5B20-425E-B0AF-65C5BC85C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CF6FA8-B41D-4CE8-B048-9760CFE2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274C6A-971A-4CD3-B71B-03E46EC08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C6CF92-B5F7-4D70-8168-923F4BE6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0B74-8E43-41B5-B065-E54F49EC6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5EA57-8EEB-461B-9B65-4E27F634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82E955-35E5-4D53-851A-F34809729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BE6B8-139A-4EBD-ACAD-5F152290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6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89C10-51B8-4A9D-880D-3C90F41B8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F85EBC-97E8-4CD1-85A7-99F5AE0D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759B8-D318-4281-A3D5-E678B113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8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CDF63-9423-49C2-943C-598D87373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A0F9A-BE97-43E4-B5F4-B9CBB5C5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33D14-976C-460D-8E05-1D2938CDC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56F73-4B84-4BB5-B742-6ED7CB058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88E8-40FB-4901-B724-9EEABBEE2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CF907-B7FC-4579-9508-54A831FF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5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7E363-5A8A-43C5-95FA-06D3E67C7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EF87A4-2728-4919-BD09-2503690E7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511E4-224B-45AA-8AAA-7FBCFA1F5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D54DC-E07B-4879-AB54-D1AFC065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7A5E3-663D-46F6-9517-022E469E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7AB58-FB30-43BB-8CE7-F4629F4C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7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83ACDF-8E52-461F-B687-92A4DDF39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CC06E-A9FC-4451-8930-B1FF76890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F84F6-422D-4625-9A31-ED5EE1065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FB12C-7715-4861-B3FF-24D723D975CA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0B625-7C4B-4DA4-8189-8DE1FD057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E6F09-A421-4F0C-B872-C3DA6E2E0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6A8E3-DD95-4BBD-B281-CB872DD0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6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nc-nd/3.0/" TargetMode="External"/><Relationship Id="rId3" Type="http://schemas.openxmlformats.org/officeDocument/2006/relationships/hyperlink" Target="https://thinkingteacher.in/when-teaching-poetry/" TargetMode="External"/><Relationship Id="rId7" Type="http://schemas.openxmlformats.org/officeDocument/2006/relationships/hyperlink" Target="https://marcielewis.wordpress.com/category/assessmen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hyperlink" Target="https://readingafterbedtime.wordpress.com/tag/poems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brainpop.com/english/writing/poetr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allthetropes.org/wiki/Brain_PO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I_wandered_Lonely_as_A_Cloud_-_Rhyme_Scheme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hymes.net/rhyme" TargetMode="External"/><Relationship Id="rId2" Type="http://schemas.openxmlformats.org/officeDocument/2006/relationships/hyperlink" Target="https://www.rhymezon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JEtbfiLATY?feature=oembed" TargetMode="External"/><Relationship Id="rId6" Type="http://schemas.openxmlformats.org/officeDocument/2006/relationships/image" Target="../media/image7.jpeg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How_to_r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A3CC463-F933-4AC4-86E1-5AC14B0C3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25D2DB-A12A-44DB-B00E-F4D62232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rgbClr val="DCA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928961B3-D3AA-4522-BA22-D842D9F94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1412" y="643467"/>
            <a:ext cx="3597219" cy="247565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E7E7877-F64E-4EEA-B778-138031EFF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rgbClr val="DCA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B0B7EAB5-50BC-4FDC-9DC5-EBCA82021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22549" y="3837163"/>
            <a:ext cx="3854945" cy="229369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DD6C4F3-70FD-4F13-919C-702EE4886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0596" y="487090"/>
            <a:ext cx="6741849" cy="5897880"/>
          </a:xfrm>
          <a:prstGeom prst="rect">
            <a:avLst/>
          </a:prstGeom>
          <a:solidFill>
            <a:srgbClr val="FFFF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ext, whiteboard&#10;&#10;Description automatically generated">
            <a:extLst>
              <a:ext uri="{FF2B5EF4-FFF2-40B4-BE49-F238E27FC236}">
                <a16:creationId xmlns:a16="http://schemas.microsoft.com/office/drawing/2014/main" id="{6407E98C-2E3D-4001-BAB6-E7E95C7A07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144764" y="711744"/>
            <a:ext cx="6410084" cy="54485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D057C3-C8E0-45FE-B12B-D44C1CE71EE1}"/>
              </a:ext>
            </a:extLst>
          </p:cNvPr>
          <p:cNvSpPr txBox="1"/>
          <p:nvPr/>
        </p:nvSpPr>
        <p:spPr>
          <a:xfrm>
            <a:off x="1889304" y="291906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thinkingteacher.in/when-teaching-poetry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8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BC84AD-1ACB-4A9A-90A3-AE1ED5A313AA}"/>
              </a:ext>
            </a:extLst>
          </p:cNvPr>
          <p:cNvSpPr txBox="1"/>
          <p:nvPr/>
        </p:nvSpPr>
        <p:spPr>
          <a:xfrm>
            <a:off x="9368032" y="5960260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7" tooltip="https://marcielewis.wordpress.com/category/assessment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9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8DF7A6-97C2-401F-BE2F-06F32C19C8E6}"/>
              </a:ext>
            </a:extLst>
          </p:cNvPr>
          <p:cNvSpPr txBox="1"/>
          <p:nvPr/>
        </p:nvSpPr>
        <p:spPr>
          <a:xfrm>
            <a:off x="2018166" y="593080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s://readingafterbedtime.wordpress.com/tag/poem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8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2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389D3E0-BA02-41D3-B2AC-8FD6AA893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0F40B6-FDBC-45F0-870C-E16B1DE36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966463" cy="55719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dirty="0">
                <a:hlinkClick r:id="rId2"/>
              </a:rPr>
              <a:t>Poetry Video</a:t>
            </a:r>
            <a:endParaRPr lang="en-US" sz="5200" dirty="0"/>
          </a:p>
        </p:txBody>
      </p:sp>
      <p:pic>
        <p:nvPicPr>
          <p:cNvPr id="5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1A6B48-C361-4E1C-9944-055875D65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53" b="1"/>
          <a:stretch/>
        </p:blipFill>
        <p:spPr>
          <a:xfrm>
            <a:off x="5176911" y="720190"/>
            <a:ext cx="6833848" cy="55843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ECFEE1-6D0B-4740-A527-33F8C8CBFE31}"/>
              </a:ext>
            </a:extLst>
          </p:cNvPr>
          <p:cNvSpPr txBox="1"/>
          <p:nvPr/>
        </p:nvSpPr>
        <p:spPr>
          <a:xfrm>
            <a:off x="9703717" y="6104488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allthetropes.org/wiki/Brain_PO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6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4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621CE-0CE2-4609-B92D-EA5BC56A6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What is the rhyme scheme? </a:t>
            </a:r>
          </a:p>
        </p:txBody>
      </p:sp>
      <p:pic>
        <p:nvPicPr>
          <p:cNvPr id="5" name="Content Placeholder 4" descr="Diagram, text&#10;&#10;Description automatically generated">
            <a:extLst>
              <a:ext uri="{FF2B5EF4-FFF2-40B4-BE49-F238E27FC236}">
                <a16:creationId xmlns:a16="http://schemas.microsoft.com/office/drawing/2014/main" id="{97A5365E-92AB-40B2-A225-8E15B18CB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6656" r="-1" b="3125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DBFD4D4-DC2E-4E7D-8364-A6D254FEFF68}"/>
              </a:ext>
            </a:extLst>
          </p:cNvPr>
          <p:cNvSpPr txBox="1"/>
          <p:nvPr/>
        </p:nvSpPr>
        <p:spPr>
          <a:xfrm>
            <a:off x="9561870" y="4582257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commons.wikimedia.org/wiki/File:I_wandered_Lonely_as_A_Cloud_-_Rhyme_Scheme.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1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0C01-6F8F-4BCA-8F8B-3FCA45C78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Now, you try.  Identify the rhyme scheme of the Fresh Prince of Bel-Air’s Theme Song.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33361-5B7D-4D2B-93F0-6EDF02AAF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Now, this is a story all about how,</a:t>
            </a:r>
            <a:br>
              <a:rPr lang="en-US" sz="3200" b="1" dirty="0"/>
            </a:br>
            <a:r>
              <a:rPr lang="en-US" sz="3200" b="1" dirty="0"/>
              <a:t>my life got twisted upside down.</a:t>
            </a:r>
            <a:br>
              <a:rPr lang="en-US" sz="3200" b="1" dirty="0"/>
            </a:br>
            <a:r>
              <a:rPr lang="en-US" sz="3200" b="1" dirty="0"/>
              <a:t>And I'd like to take a minute just sit right there,</a:t>
            </a:r>
            <a:br>
              <a:rPr lang="en-US" sz="3200" b="1" dirty="0"/>
            </a:br>
            <a:r>
              <a:rPr lang="en-US" sz="3200" b="1" dirty="0"/>
              <a:t>I'll tell you how I became the prince of a town called Bel-Air.</a:t>
            </a:r>
          </a:p>
          <a:p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In west Philadelphia, born and raised,</a:t>
            </a:r>
            <a:br>
              <a:rPr lang="en-US" sz="3200" b="1" dirty="0"/>
            </a:br>
            <a:r>
              <a:rPr lang="en-US" sz="3200" b="1" dirty="0"/>
              <a:t>on the playground is where I spent most of my days.</a:t>
            </a:r>
            <a:br>
              <a:rPr lang="en-US" sz="3200" b="1" dirty="0"/>
            </a:br>
            <a:r>
              <a:rPr lang="en-US" sz="3200" b="1" dirty="0" err="1"/>
              <a:t>Chillin</a:t>
            </a:r>
            <a:r>
              <a:rPr lang="en-US" sz="3200" b="1" dirty="0"/>
              <a:t>' out </a:t>
            </a:r>
            <a:r>
              <a:rPr lang="en-US" sz="3200" b="1" dirty="0" err="1"/>
              <a:t>maxin</a:t>
            </a:r>
            <a:r>
              <a:rPr lang="en-US" sz="3200" b="1" dirty="0"/>
              <a:t>', </a:t>
            </a:r>
            <a:r>
              <a:rPr lang="en-US" sz="3200" b="1" dirty="0" err="1"/>
              <a:t>relaxin</a:t>
            </a:r>
            <a:r>
              <a:rPr lang="en-US" sz="3200" b="1" dirty="0"/>
              <a:t>' all cool,</a:t>
            </a:r>
            <a:br>
              <a:rPr lang="en-US" sz="3200" b="1" dirty="0"/>
            </a:br>
            <a:r>
              <a:rPr lang="en-US" sz="3200" b="1" dirty="0"/>
              <a:t>and all </a:t>
            </a:r>
            <a:r>
              <a:rPr lang="en-US" sz="3200" b="1" dirty="0" err="1"/>
              <a:t>shootin</a:t>
            </a:r>
            <a:r>
              <a:rPr lang="en-US" sz="3200" b="1" dirty="0"/>
              <a:t>' some b-ball outside of the school.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2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6B6AC-1AD2-4C68-920D-C3F3F0790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575024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I whistled for a cab and when it came near,</a:t>
            </a:r>
            <a:br>
              <a:rPr lang="en-US" sz="3200" b="1" dirty="0"/>
            </a:br>
            <a:r>
              <a:rPr lang="en-US" sz="3200" b="1" dirty="0"/>
              <a:t>the license plate said "Fresh" and had dice in the mirror!</a:t>
            </a:r>
            <a:br>
              <a:rPr lang="en-US" sz="3200" b="1" dirty="0"/>
            </a:br>
            <a:r>
              <a:rPr lang="en-US" sz="3200" b="1" dirty="0"/>
              <a:t>If anything, I could say that this cab was rare,</a:t>
            </a:r>
            <a:br>
              <a:rPr lang="en-US" sz="3200" b="1" dirty="0"/>
            </a:br>
            <a:r>
              <a:rPr lang="en-US" sz="3200" b="1" dirty="0"/>
              <a:t>But I said, "</a:t>
            </a:r>
            <a:r>
              <a:rPr lang="en-US" sz="3200" b="1" dirty="0" err="1"/>
              <a:t>Naw</a:t>
            </a:r>
            <a:r>
              <a:rPr lang="en-US" sz="3200" b="1" dirty="0"/>
              <a:t> forget it. </a:t>
            </a:r>
            <a:r>
              <a:rPr lang="en-US" sz="3200" b="1" dirty="0" err="1"/>
              <a:t>Yo</a:t>
            </a:r>
            <a:r>
              <a:rPr lang="en-US" sz="3200" b="1" dirty="0"/>
              <a:t> homes to Bel-Air!"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I pulled up to a house about seven or eight,</a:t>
            </a:r>
            <a:br>
              <a:rPr lang="en-US" sz="3200" b="1" dirty="0"/>
            </a:br>
            <a:r>
              <a:rPr lang="en-US" sz="3200" b="1" dirty="0"/>
              <a:t>and I yelled to the cabby, "</a:t>
            </a:r>
            <a:r>
              <a:rPr lang="en-US" sz="3200" b="1" dirty="0" err="1"/>
              <a:t>Yo</a:t>
            </a:r>
            <a:r>
              <a:rPr lang="en-US" sz="3200" b="1" dirty="0"/>
              <a:t> homes, smell </a:t>
            </a:r>
            <a:r>
              <a:rPr lang="en-US" sz="3200" b="1" dirty="0" err="1"/>
              <a:t>ya</a:t>
            </a:r>
            <a:r>
              <a:rPr lang="en-US" sz="3200" b="1" dirty="0"/>
              <a:t> later!"</a:t>
            </a:r>
            <a:br>
              <a:rPr lang="en-US" sz="3200" b="1" dirty="0"/>
            </a:br>
            <a:r>
              <a:rPr lang="en-US" sz="3200" b="1" dirty="0"/>
              <a:t>Looked at my kingdom, I was finally there.</a:t>
            </a:r>
            <a:br>
              <a:rPr lang="en-US" sz="3200" b="1" dirty="0"/>
            </a:br>
            <a:r>
              <a:rPr lang="en-US" sz="3200" b="1" dirty="0"/>
              <a:t>To sit on my throne as the Prince of Bel-Air.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9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6033-864B-431B-BB4D-92FC3A016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195"/>
          </a:xfrm>
        </p:spPr>
        <p:txBody>
          <a:bodyPr/>
          <a:lstStyle/>
          <a:p>
            <a:pPr algn="ctr"/>
            <a:r>
              <a:rPr lang="en-US" b="1" dirty="0"/>
              <a:t>What is Rhyme Scheme?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5DF45-50A5-4651-9709-CABEFE2EA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880"/>
            <a:ext cx="10515600" cy="5293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A consistent pattern of end rhyme throughout a poem.</a:t>
            </a:r>
          </a:p>
          <a:p>
            <a:pPr marL="0" indent="0">
              <a:buNone/>
            </a:pPr>
            <a:r>
              <a:rPr lang="en-US" sz="11200" dirty="0"/>
              <a:t>A rhyme scheme is designated by which last word in its lines rhyme with each other. </a:t>
            </a:r>
          </a:p>
          <a:p>
            <a:pPr marL="0" indent="0">
              <a:buNone/>
            </a:pPr>
            <a:r>
              <a:rPr lang="en-US" sz="11200" dirty="0"/>
              <a:t>For instance, the following lines have an </a:t>
            </a:r>
            <a:r>
              <a:rPr lang="en-US" sz="11200" b="1" dirty="0"/>
              <a:t>AABB</a:t>
            </a:r>
            <a:r>
              <a:rPr lang="en-US" sz="11200" dirty="0"/>
              <a:t> rhyme scheme:</a:t>
            </a:r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r>
              <a:rPr lang="en-US" sz="11200" dirty="0"/>
              <a:t>Now, this is a story all about </a:t>
            </a:r>
            <a:r>
              <a:rPr lang="en-US" sz="11200" b="1" dirty="0">
                <a:solidFill>
                  <a:srgbClr val="C00000"/>
                </a:solidFill>
              </a:rPr>
              <a:t>how</a:t>
            </a:r>
            <a:r>
              <a:rPr lang="en-US" sz="11200" dirty="0"/>
              <a:t>,</a:t>
            </a:r>
            <a:br>
              <a:rPr lang="en-US" sz="11200" dirty="0"/>
            </a:br>
            <a:r>
              <a:rPr lang="en-US" sz="11200" dirty="0"/>
              <a:t>my life got twisted upside </a:t>
            </a:r>
            <a:r>
              <a:rPr lang="en-US" sz="11200" b="1" dirty="0">
                <a:solidFill>
                  <a:srgbClr val="C00000"/>
                </a:solidFill>
              </a:rPr>
              <a:t>down</a:t>
            </a:r>
            <a:r>
              <a:rPr lang="en-US" sz="11200" dirty="0"/>
              <a:t>.</a:t>
            </a:r>
            <a:br>
              <a:rPr lang="en-US" sz="11200" dirty="0"/>
            </a:br>
            <a:r>
              <a:rPr lang="en-US" sz="11200" dirty="0"/>
              <a:t>And I'd like to take a minute just sit right </a:t>
            </a:r>
            <a:r>
              <a:rPr lang="en-US" sz="11200" b="1" dirty="0">
                <a:solidFill>
                  <a:srgbClr val="0070C0"/>
                </a:solidFill>
              </a:rPr>
              <a:t>there</a:t>
            </a:r>
            <a:r>
              <a:rPr lang="en-US" sz="11200" dirty="0"/>
              <a:t>,</a:t>
            </a:r>
            <a:br>
              <a:rPr lang="en-US" sz="11200" dirty="0"/>
            </a:br>
            <a:r>
              <a:rPr lang="en-US" sz="11200" dirty="0"/>
              <a:t>I'll tell you how I became the prince of a town called Bel-</a:t>
            </a:r>
            <a:r>
              <a:rPr lang="en-US" sz="11200" b="1" dirty="0">
                <a:solidFill>
                  <a:srgbClr val="0070C0"/>
                </a:solidFill>
              </a:rPr>
              <a:t>Air</a:t>
            </a:r>
            <a:r>
              <a:rPr lang="en-US" sz="11200" dirty="0"/>
              <a:t>.</a:t>
            </a:r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r>
              <a:rPr lang="en-US" sz="11200" dirty="0"/>
              <a:t>Most raps rhyme in ‘</a:t>
            </a:r>
            <a:r>
              <a:rPr lang="en-US" sz="11200" b="1" dirty="0"/>
              <a:t>couplets</a:t>
            </a:r>
            <a:r>
              <a:rPr lang="en-US" sz="11200" dirty="0"/>
              <a:t>. That means lines rhyme </a:t>
            </a:r>
            <a:r>
              <a:rPr lang="en-US" sz="11200" b="1" dirty="0"/>
              <a:t>two</a:t>
            </a:r>
            <a:r>
              <a:rPr lang="en-US" sz="11200" dirty="0"/>
              <a:t> at a time. Lines one and two rhyme with each other, but not with the other lines. Lines 3 and 4 rhyme with each other, but not with the other lines. And so on. The two lines that rhyme together are a “couplet.”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6746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0CE8-F134-4193-B98B-035A62DD3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Slant Rhyme?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70E5B-1E09-4992-A7DD-ED9064115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Many times poets will create a rhythm with their writing by using words that sound similar but do not rhyme perfectly.</a:t>
            </a:r>
          </a:p>
          <a:p>
            <a:r>
              <a:rPr lang="en-US" dirty="0"/>
              <a:t>Here are some examples of words that sound similar but do not rhyme exactly:</a:t>
            </a:r>
          </a:p>
          <a:p>
            <a:pPr marL="0" indent="0">
              <a:buNone/>
            </a:pPr>
            <a:r>
              <a:rPr lang="en-US" dirty="0"/>
              <a:t>	Now, this is a story all about </a:t>
            </a:r>
            <a:r>
              <a:rPr lang="en-US" b="1" dirty="0">
                <a:solidFill>
                  <a:srgbClr val="C00000"/>
                </a:solidFill>
              </a:rPr>
              <a:t>how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my life got twisted upside </a:t>
            </a:r>
            <a:r>
              <a:rPr lang="en-US" b="1" dirty="0">
                <a:solidFill>
                  <a:srgbClr val="C00000"/>
                </a:solidFill>
              </a:rPr>
              <a:t>down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In west Philadelphia, born and </a:t>
            </a:r>
            <a:r>
              <a:rPr lang="en-US" b="1" dirty="0">
                <a:solidFill>
                  <a:srgbClr val="C00000"/>
                </a:solidFill>
              </a:rPr>
              <a:t>raised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on the playground is where I spent most of my </a:t>
            </a:r>
            <a:r>
              <a:rPr lang="en-US" b="1" dirty="0">
                <a:solidFill>
                  <a:srgbClr val="C00000"/>
                </a:solidFill>
              </a:rPr>
              <a:t>days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Check out </a:t>
            </a:r>
            <a:r>
              <a:rPr lang="en-US" b="1" dirty="0">
                <a:hlinkClick r:id="rId2"/>
              </a:rPr>
              <a:t>Rhymezone.com </a:t>
            </a:r>
            <a:r>
              <a:rPr lang="en-US" b="1" dirty="0"/>
              <a:t>or </a:t>
            </a:r>
            <a:r>
              <a:rPr lang="en-US" b="1" dirty="0">
                <a:hlinkClick r:id="rId3"/>
              </a:rPr>
              <a:t>Rhymes.net</a:t>
            </a:r>
            <a:r>
              <a:rPr lang="en-US" b="1" dirty="0"/>
              <a:t> to help find words that rhyme.</a:t>
            </a:r>
            <a:br>
              <a:rPr lang="en-US" b="1" dirty="0"/>
            </a:b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9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F9BB45BB-875C-46C4-8EB3-116E69547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8" y="643464"/>
            <a:ext cx="3969458" cy="5571072"/>
          </a:xfrm>
          <a:prstGeom prst="rect">
            <a:avLst/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3694B1-1312-4B28-814F-D678F40EC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883" y="806751"/>
            <a:ext cx="3616369" cy="5244498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B828BC4-390E-4F51-BC19-1F91F3644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152" r="3" b="376"/>
          <a:stretch/>
        </p:blipFill>
        <p:spPr>
          <a:xfrm>
            <a:off x="997061" y="973685"/>
            <a:ext cx="3262013" cy="491063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D129406-7638-4F06-A449-C61BF912F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58000" y="253548"/>
            <a:ext cx="6693368" cy="6102802"/>
          </a:xfrm>
          <a:prstGeom prst="rect">
            <a:avLst/>
          </a:prstGeom>
          <a:solidFill>
            <a:srgbClr val="AFABA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5135D1-A582-4BFC-8463-93D6E918F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632" y="749412"/>
            <a:ext cx="5712872" cy="51349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6000" b="1" dirty="0"/>
            </a:br>
            <a:br>
              <a:rPr lang="en-US" sz="6000" b="1" dirty="0"/>
            </a:b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C8EF1D-9D5D-4EE4-9CCD-552EBDB85F45}"/>
              </a:ext>
            </a:extLst>
          </p:cNvPr>
          <p:cNvSpPr txBox="1"/>
          <p:nvPr/>
        </p:nvSpPr>
        <p:spPr>
          <a:xfrm>
            <a:off x="1952032" y="5684261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en.wikipedia.org/wiki/How_to_ra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  <p:pic>
        <p:nvPicPr>
          <p:cNvPr id="7" name="Online Media 6" title="How To Use Rap In Your Classroom">
            <a:hlinkClick r:id="" action="ppaction://media"/>
            <a:extLst>
              <a:ext uri="{FF2B5EF4-FFF2-40B4-BE49-F238E27FC236}">
                <a16:creationId xmlns:a16="http://schemas.microsoft.com/office/drawing/2014/main" id="{9967F4C1-ED18-4DD7-ACC2-25EA1AE2115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551068" y="17145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9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203</Words>
  <Application>Microsoft Office PowerPoint</Application>
  <PresentationFormat>Widescreen</PresentationFormat>
  <Paragraphs>36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Poetry Video</vt:lpstr>
      <vt:lpstr>What is the rhyme scheme? </vt:lpstr>
      <vt:lpstr>Now, you try.  Identify the rhyme scheme of the Fresh Prince of Bel-Air’s Theme Song.</vt:lpstr>
      <vt:lpstr>PowerPoint Presentation</vt:lpstr>
      <vt:lpstr>What is Rhyme Scheme?</vt:lpstr>
      <vt:lpstr>What is Slant Rhyme?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12</cp:revision>
  <dcterms:created xsi:type="dcterms:W3CDTF">2020-12-13T15:27:53Z</dcterms:created>
  <dcterms:modified xsi:type="dcterms:W3CDTF">2020-12-13T18:32:39Z</dcterms:modified>
</cp:coreProperties>
</file>