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79" r:id="rId5"/>
    <p:sldId id="278" r:id="rId6"/>
    <p:sldId id="281" r:id="rId7"/>
    <p:sldId id="280" r:id="rId8"/>
    <p:sldId id="283" r:id="rId9"/>
    <p:sldId id="271" r:id="rId10"/>
    <p:sldId id="263" r:id="rId11"/>
    <p:sldId id="284" r:id="rId12"/>
    <p:sldId id="264" r:id="rId13"/>
    <p:sldId id="268" r:id="rId14"/>
    <p:sldId id="267" r:id="rId15"/>
    <p:sldId id="266" r:id="rId16"/>
    <p:sldId id="265" r:id="rId17"/>
    <p:sldId id="274" r:id="rId18"/>
    <p:sldId id="257" r:id="rId19"/>
    <p:sldId id="258" r:id="rId20"/>
    <p:sldId id="259" r:id="rId21"/>
    <p:sldId id="26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hyperlink" Target="https://www.google.com/imgres?imgurl=https%3A%2F%2Fpbs.twimg.com%2Fmedia%2FCtSWO-bWAAANoh3.jpg&amp;imgrefurl=https%3A%2F%2Ftwitter.com%2Fburgerbusiness%2Fstatus%2F780413859769245697&amp;docid=p7-s3rVc29Bk7M&amp;tbnid=VcMArpSEiBRI_M%3A&amp;vet=10ahUKEwjo0OOzzcfkAhVLHqwKHRqOAK8QMwhLKAMwAw..i&amp;w=960&amp;h=960&amp;safe=active&amp;bih=607&amp;biw=1280&amp;q=middle%20east%20burger%20king&amp;ved=0ahUKEwjo0OOzzcfkAhVLHqwKHRqOAK8QMwhLKAMwAw&amp;iact=mrc&amp;uact=8" TargetMode="External"/><Relationship Id="rId2" Type="http://schemas.openxmlformats.org/officeDocument/2006/relationships/slideLayout" Target="../slideLayouts/slideLayout2.xml"/><Relationship Id="rId1" Type="http://schemas.openxmlformats.org/officeDocument/2006/relationships/video" Target="https://www.youtube.com/embed/WyMTSvVAtWM?feature=oembed" TargetMode="External"/><Relationship Id="rId6" Type="http://schemas.openxmlformats.org/officeDocument/2006/relationships/image" Target="../media/image16.jpeg"/><Relationship Id="rId5" Type="http://schemas.openxmlformats.org/officeDocument/2006/relationships/hyperlink" Target="https://www.google.com/imgres?imgurl=https%3A%2F%2Fwww.middleeasteye.net%2Fsites%2Fdefault%2Ffiles%2Fstyles%2Farticle_page%2Fpublic%2Fmain-images%2FSaudi%2520McDonald%2527s.jpg%3Fitok%3DpEUMZEd6&amp;imgrefurl=https%3A%2F%2Fwww.middleeasteye.net%2Fnews%2Fsaudi-mcdonalds-burger-king-pledge-allegiance-bin-salman&amp;docid=hIJVPJoGhRHPqM&amp;tbnid=LWHtxFndQBLYaM%3A&amp;vet=10ahUKEwjo0OOzzcfkAhVLHqwKHRqOAK8QMwhOKAYwBg..i&amp;w=1400&amp;h=893&amp;safe=active&amp;bih=607&amp;biw=1280&amp;q=middle%20east%20burger%20king&amp;ved=0ahUKEwjo0OOzzcfkAhVLHqwKHRqOAK8QMwhOKAYwBg&amp;iact=mrc&amp;uact=8" TargetMode="External"/><Relationship Id="rId4" Type="http://schemas.openxmlformats.org/officeDocument/2006/relationships/image" Target="../media/image15.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dejM6wCkxA" TargetMode="External"/><Relationship Id="rId2" Type="http://schemas.openxmlformats.org/officeDocument/2006/relationships/slideLayout" Target="../slideLayouts/slideLayout2.xml"/><Relationship Id="rId1" Type="http://schemas.openxmlformats.org/officeDocument/2006/relationships/video" Target="https://www.youtube.com/embed/IdejM6wCkxA?feature=oembed" TargetMode="Externa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LqdkqCj5xf8?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BBD8-84B5-4F81-9EE3-A39302BBB444}"/>
              </a:ext>
            </a:extLst>
          </p:cNvPr>
          <p:cNvSpPr>
            <a:spLocks noGrp="1"/>
          </p:cNvSpPr>
          <p:nvPr>
            <p:ph type="ctrTitle"/>
          </p:nvPr>
        </p:nvSpPr>
        <p:spPr>
          <a:xfrm>
            <a:off x="1893904" y="545123"/>
            <a:ext cx="8637073" cy="2541431"/>
          </a:xfrm>
        </p:spPr>
        <p:txBody>
          <a:bodyPr/>
          <a:lstStyle/>
          <a:p>
            <a:pPr algn="ctr"/>
            <a:r>
              <a:rPr lang="en-US" dirty="0"/>
              <a:t>Oil wealth and the middle east </a:t>
            </a:r>
          </a:p>
        </p:txBody>
      </p:sp>
      <p:sp>
        <p:nvSpPr>
          <p:cNvPr id="4" name="TextBox 3">
            <a:extLst>
              <a:ext uri="{FF2B5EF4-FFF2-40B4-BE49-F238E27FC236}">
                <a16:creationId xmlns:a16="http://schemas.microsoft.com/office/drawing/2014/main" id="{ABD665AE-3042-4A85-A4AD-3810AB13175D}"/>
              </a:ext>
            </a:extLst>
          </p:cNvPr>
          <p:cNvSpPr txBox="1"/>
          <p:nvPr/>
        </p:nvSpPr>
        <p:spPr>
          <a:xfrm>
            <a:off x="971550" y="3638550"/>
            <a:ext cx="10601325" cy="1200329"/>
          </a:xfrm>
          <a:prstGeom prst="rect">
            <a:avLst/>
          </a:prstGeom>
          <a:noFill/>
        </p:spPr>
        <p:txBody>
          <a:bodyPr wrap="square" rtlCol="0">
            <a:spAutoFit/>
          </a:bodyPr>
          <a:lstStyle/>
          <a:p>
            <a:pPr algn="ctr"/>
            <a:r>
              <a:rPr lang="en-US" sz="3600" dirty="0"/>
              <a:t>A look into how </a:t>
            </a:r>
            <a:r>
              <a:rPr lang="en-US" sz="3600" b="1" dirty="0"/>
              <a:t>oil</a:t>
            </a:r>
            <a:r>
              <a:rPr lang="en-US" sz="3600" dirty="0"/>
              <a:t> money has transformed the Middle East </a:t>
            </a:r>
            <a:endParaRPr lang="en-US" sz="3600" b="1" dirty="0"/>
          </a:p>
        </p:txBody>
      </p:sp>
    </p:spTree>
    <p:extLst>
      <p:ext uri="{BB962C8B-B14F-4D97-AF65-F5344CB8AC3E}">
        <p14:creationId xmlns:p14="http://schemas.microsoft.com/office/powerpoint/2010/main" val="205707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B111-29E9-4C20-9C1C-C1954293C50E}"/>
              </a:ext>
            </a:extLst>
          </p:cNvPr>
          <p:cNvSpPr>
            <a:spLocks noGrp="1"/>
          </p:cNvSpPr>
          <p:nvPr>
            <p:ph type="title"/>
          </p:nvPr>
        </p:nvSpPr>
        <p:spPr>
          <a:xfrm>
            <a:off x="394304" y="175330"/>
            <a:ext cx="9603275" cy="653346"/>
          </a:xfrm>
        </p:spPr>
        <p:txBody>
          <a:bodyPr vert="horz" lIns="91440" tIns="45720" rIns="91440" bIns="45720" rtlCol="0" anchor="t">
            <a:normAutofit fontScale="90000"/>
          </a:bodyPr>
          <a:lstStyle/>
          <a:p>
            <a:r>
              <a:rPr lang="en-US" dirty="0"/>
              <a:t>Western influence on Food</a:t>
            </a:r>
            <a:br>
              <a:rPr lang="en-US" dirty="0"/>
            </a:br>
            <a:endParaRPr lang="en-US" dirty="0"/>
          </a:p>
        </p:txBody>
      </p:sp>
      <p:pic>
        <p:nvPicPr>
          <p:cNvPr id="6" name="Picture 5">
            <a:extLst>
              <a:ext uri="{FF2B5EF4-FFF2-40B4-BE49-F238E27FC236}">
                <a16:creationId xmlns:a16="http://schemas.microsoft.com/office/drawing/2014/main" id="{89513409-BA7E-4105-A0E5-FB5CE2D7D5B3}"/>
              </a:ext>
            </a:extLst>
          </p:cNvPr>
          <p:cNvPicPr>
            <a:picLocks noChangeAspect="1"/>
          </p:cNvPicPr>
          <p:nvPr/>
        </p:nvPicPr>
        <p:blipFill>
          <a:blip r:embed="rId3"/>
          <a:stretch>
            <a:fillRect/>
          </a:stretch>
        </p:blipFill>
        <p:spPr>
          <a:xfrm>
            <a:off x="9144068" y="2015733"/>
            <a:ext cx="2041006" cy="1643010"/>
          </a:xfrm>
          <a:prstGeom prst="rect">
            <a:avLst/>
          </a:prstGeom>
        </p:spPr>
      </p:pic>
      <p:pic>
        <p:nvPicPr>
          <p:cNvPr id="1026" name="Picture 2" descr="Register Your Interest | SUBWAY.com - U.A.E. (English)">
            <a:extLst>
              <a:ext uri="{FF2B5EF4-FFF2-40B4-BE49-F238E27FC236}">
                <a16:creationId xmlns:a16="http://schemas.microsoft.com/office/drawing/2014/main" id="{4896C63A-22A6-4729-AA30-801201ECA1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68" y="208132"/>
            <a:ext cx="2041006" cy="16430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middle east burger king">
            <a:hlinkClick r:id="rId5"/>
            <a:extLst>
              <a:ext uri="{FF2B5EF4-FFF2-40B4-BE49-F238E27FC236}">
                <a16:creationId xmlns:a16="http://schemas.microsoft.com/office/drawing/2014/main" id="{AD9C4C2C-72FF-4169-934E-3668660BF25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08443" y="3883185"/>
            <a:ext cx="2391342" cy="15233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middle east burger king">
            <a:hlinkClick r:id="rId7"/>
            <a:extLst>
              <a:ext uri="{FF2B5EF4-FFF2-40B4-BE49-F238E27FC236}">
                <a16:creationId xmlns:a16="http://schemas.microsoft.com/office/drawing/2014/main" id="{7BC995FD-270D-4710-9C40-8206B18E6F52}"/>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bwMode="auto">
          <a:xfrm>
            <a:off x="9037978" y="3823334"/>
            <a:ext cx="2219302" cy="164301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American Fast Food Took Over Kuwait And Made Its People Obese | VICE on HBO">
            <a:hlinkClick r:id="" action="ppaction://media"/>
            <a:extLst>
              <a:ext uri="{FF2B5EF4-FFF2-40B4-BE49-F238E27FC236}">
                <a16:creationId xmlns:a16="http://schemas.microsoft.com/office/drawing/2014/main" id="{10692020-0AD1-4BB8-A643-C30C4C31F96A}"/>
              </a:ext>
            </a:extLst>
          </p:cNvPr>
          <p:cNvPicPr>
            <a:picLocks noRot="1" noChangeAspect="1"/>
          </p:cNvPicPr>
          <p:nvPr>
            <a:videoFile r:link="rId1"/>
          </p:nvPr>
        </p:nvPicPr>
        <p:blipFill>
          <a:blip r:embed="rId9"/>
          <a:stretch>
            <a:fillRect/>
          </a:stretch>
        </p:blipFill>
        <p:spPr>
          <a:xfrm>
            <a:off x="461811" y="1944243"/>
            <a:ext cx="5552704" cy="3429000"/>
          </a:xfrm>
          <a:prstGeom prst="rect">
            <a:avLst/>
          </a:prstGeom>
        </p:spPr>
      </p:pic>
      <p:sp>
        <p:nvSpPr>
          <p:cNvPr id="4" name="TextBox 3">
            <a:extLst>
              <a:ext uri="{FF2B5EF4-FFF2-40B4-BE49-F238E27FC236}">
                <a16:creationId xmlns:a16="http://schemas.microsoft.com/office/drawing/2014/main" id="{76B093C4-C00E-41ED-8933-1D51A72041A6}"/>
              </a:ext>
            </a:extLst>
          </p:cNvPr>
          <p:cNvSpPr txBox="1"/>
          <p:nvPr/>
        </p:nvSpPr>
        <p:spPr>
          <a:xfrm>
            <a:off x="6083558" y="1825223"/>
            <a:ext cx="3035625" cy="1815882"/>
          </a:xfrm>
          <a:prstGeom prst="rect">
            <a:avLst/>
          </a:prstGeom>
          <a:noFill/>
        </p:spPr>
        <p:txBody>
          <a:bodyPr wrap="square" rtlCol="0">
            <a:spAutoFit/>
          </a:bodyPr>
          <a:lstStyle/>
          <a:p>
            <a:r>
              <a:rPr lang="en-US" sz="1600" dirty="0"/>
              <a:t>If there is time, feel free to check out the video </a:t>
            </a:r>
            <a:br>
              <a:rPr lang="en-US" sz="1600" dirty="0"/>
            </a:br>
            <a:br>
              <a:rPr lang="en-US" sz="1600" dirty="0"/>
            </a:br>
            <a:r>
              <a:rPr lang="en-US" sz="1600" dirty="0"/>
              <a:t>As you watch, note how similar some of these places look like in the US and how it is changing the Middle Eastern population </a:t>
            </a:r>
          </a:p>
        </p:txBody>
      </p:sp>
      <p:sp>
        <p:nvSpPr>
          <p:cNvPr id="8" name="TextBox 7">
            <a:extLst>
              <a:ext uri="{FF2B5EF4-FFF2-40B4-BE49-F238E27FC236}">
                <a16:creationId xmlns:a16="http://schemas.microsoft.com/office/drawing/2014/main" id="{34CB2022-2554-42E3-912B-9F853E0EE776}"/>
              </a:ext>
            </a:extLst>
          </p:cNvPr>
          <p:cNvSpPr txBox="1"/>
          <p:nvPr/>
        </p:nvSpPr>
        <p:spPr>
          <a:xfrm>
            <a:off x="266700" y="828676"/>
            <a:ext cx="8353425" cy="369332"/>
          </a:xfrm>
          <a:prstGeom prst="rect">
            <a:avLst/>
          </a:prstGeom>
          <a:noFill/>
        </p:spPr>
        <p:txBody>
          <a:bodyPr wrap="square" rtlCol="0">
            <a:spAutoFit/>
          </a:bodyPr>
          <a:lstStyle/>
          <a:p>
            <a:r>
              <a:rPr lang="en-US" dirty="0"/>
              <a:t>Western fast-food restaurants have created an obesity epidemic in the Middle East!</a:t>
            </a:r>
          </a:p>
        </p:txBody>
      </p:sp>
    </p:spTree>
    <p:extLst>
      <p:ext uri="{BB962C8B-B14F-4D97-AF65-F5344CB8AC3E}">
        <p14:creationId xmlns:p14="http://schemas.microsoft.com/office/powerpoint/2010/main" val="23968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24E6DD8-33E7-4E19-B77B-24271BF1220B}"/>
              </a:ext>
            </a:extLst>
          </p:cNvPr>
          <p:cNvSpPr>
            <a:spLocks noGrp="1"/>
          </p:cNvSpPr>
          <p:nvPr>
            <p:ph type="title"/>
          </p:nvPr>
        </p:nvSpPr>
        <p:spPr>
          <a:xfrm>
            <a:off x="1451579" y="804519"/>
            <a:ext cx="5550357" cy="1049235"/>
          </a:xfrm>
        </p:spPr>
        <p:txBody>
          <a:bodyPr>
            <a:normAutofit/>
          </a:bodyPr>
          <a:lstStyle/>
          <a:p>
            <a:r>
              <a:rPr lang="en-US" dirty="0"/>
              <a:t>materialism</a:t>
            </a:r>
          </a:p>
        </p:txBody>
      </p:sp>
      <p:sp>
        <p:nvSpPr>
          <p:cNvPr id="20" name="Rectangle 19">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7BB572B9-0FF8-487B-804A-A795099BEA2C}"/>
              </a:ext>
            </a:extLst>
          </p:cNvPr>
          <p:cNvSpPr>
            <a:spLocks noGrp="1"/>
          </p:cNvSpPr>
          <p:nvPr>
            <p:ph idx="1"/>
          </p:nvPr>
        </p:nvSpPr>
        <p:spPr>
          <a:xfrm>
            <a:off x="330367" y="1975032"/>
            <a:ext cx="5550357" cy="3450613"/>
          </a:xfrm>
        </p:spPr>
        <p:txBody>
          <a:bodyPr>
            <a:normAutofit/>
          </a:bodyPr>
          <a:lstStyle/>
          <a:p>
            <a:r>
              <a:rPr lang="en-US" sz="3600" dirty="0"/>
              <a:t>the belief that having money and possessions is the most important thing in life</a:t>
            </a:r>
            <a:endParaRPr lang="en-US" sz="3600" b="1" dirty="0"/>
          </a:p>
          <a:p>
            <a:endParaRPr lang="en-US" dirty="0"/>
          </a:p>
        </p:txBody>
      </p:sp>
      <p:pic>
        <p:nvPicPr>
          <p:cNvPr id="10" name="Picture 2" descr="Be wary of materialism — it doesn't provide happiness | The Aragon Outlook">
            <a:extLst>
              <a:ext uri="{FF2B5EF4-FFF2-40B4-BE49-F238E27FC236}">
                <a16:creationId xmlns:a16="http://schemas.microsoft.com/office/drawing/2014/main" id="{E4A8DB4B-34EA-4F5D-A219-5A9FBF08BF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7240" y="217220"/>
            <a:ext cx="2367697" cy="2935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re Americans Too Materialistic? — Her Culture">
            <a:extLst>
              <a:ext uri="{FF2B5EF4-FFF2-40B4-BE49-F238E27FC236}">
                <a16:creationId xmlns:a16="http://schemas.microsoft.com/office/drawing/2014/main" id="{BC0C968F-3F5A-499A-B937-63A9504A5F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3084" y="30026"/>
            <a:ext cx="4460465" cy="25982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erson standing in a room&#10;&#10;Description automatically generated">
            <a:extLst>
              <a:ext uri="{FF2B5EF4-FFF2-40B4-BE49-F238E27FC236}">
                <a16:creationId xmlns:a16="http://schemas.microsoft.com/office/drawing/2014/main" id="{2716C4C0-0EB0-4C2F-82E5-060B46EA6EBA}"/>
              </a:ext>
            </a:extLst>
          </p:cNvPr>
          <p:cNvPicPr>
            <a:picLocks noChangeAspect="1"/>
          </p:cNvPicPr>
          <p:nvPr/>
        </p:nvPicPr>
        <p:blipFill>
          <a:blip r:embed="rId5"/>
          <a:stretch>
            <a:fillRect/>
          </a:stretch>
        </p:blipFill>
        <p:spPr>
          <a:xfrm>
            <a:off x="7521520" y="2672690"/>
            <a:ext cx="4460465" cy="2217180"/>
          </a:xfrm>
          <a:prstGeom prst="rect">
            <a:avLst/>
          </a:prstGeom>
        </p:spPr>
      </p:pic>
      <p:sp>
        <p:nvSpPr>
          <p:cNvPr id="12" name="TextBox 11">
            <a:extLst>
              <a:ext uri="{FF2B5EF4-FFF2-40B4-BE49-F238E27FC236}">
                <a16:creationId xmlns:a16="http://schemas.microsoft.com/office/drawing/2014/main" id="{C38C3DB6-1D80-4CB0-95CC-66763D67BC0F}"/>
              </a:ext>
            </a:extLst>
          </p:cNvPr>
          <p:cNvSpPr txBox="1"/>
          <p:nvPr/>
        </p:nvSpPr>
        <p:spPr>
          <a:xfrm>
            <a:off x="6593840" y="4935229"/>
            <a:ext cx="5712944" cy="830997"/>
          </a:xfrm>
          <a:prstGeom prst="rect">
            <a:avLst/>
          </a:prstGeom>
          <a:noFill/>
        </p:spPr>
        <p:txBody>
          <a:bodyPr wrap="square" rtlCol="0">
            <a:spAutoFit/>
          </a:bodyPr>
          <a:lstStyle/>
          <a:p>
            <a:r>
              <a:rPr lang="en-US" sz="1600" dirty="0"/>
              <a:t>In her music video “Material Girl” as seen above, Madonna throws around cash, wears diamonds, and declares that she is “living in a material world” and is a material girl. </a:t>
            </a:r>
          </a:p>
        </p:txBody>
      </p:sp>
    </p:spTree>
    <p:extLst>
      <p:ext uri="{BB962C8B-B14F-4D97-AF65-F5344CB8AC3E}">
        <p14:creationId xmlns:p14="http://schemas.microsoft.com/office/powerpoint/2010/main" val="421398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C193-9D36-4379-8B3C-DD5EA5F69313}"/>
              </a:ext>
            </a:extLst>
          </p:cNvPr>
          <p:cNvSpPr>
            <a:spLocks noGrp="1"/>
          </p:cNvSpPr>
          <p:nvPr>
            <p:ph type="title"/>
          </p:nvPr>
        </p:nvSpPr>
        <p:spPr>
          <a:xfrm>
            <a:off x="885825" y="304801"/>
            <a:ext cx="10658475" cy="933449"/>
          </a:xfrm>
        </p:spPr>
        <p:txBody>
          <a:bodyPr>
            <a:normAutofit fontScale="90000"/>
          </a:bodyPr>
          <a:lstStyle/>
          <a:p>
            <a:pPr algn="ctr"/>
            <a:r>
              <a:rPr lang="en-US" b="1" dirty="0"/>
              <a:t>Dubai</a:t>
            </a:r>
            <a:br>
              <a:rPr lang="en-US" b="1" dirty="0"/>
            </a:br>
            <a:r>
              <a:rPr lang="en-US" b="1" dirty="0"/>
              <a:t>Then and now</a:t>
            </a:r>
            <a:br>
              <a:rPr lang="en-US" b="1" dirty="0"/>
            </a:br>
            <a:endParaRPr lang="en-US" b="1" dirty="0"/>
          </a:p>
        </p:txBody>
      </p:sp>
      <p:pic>
        <p:nvPicPr>
          <p:cNvPr id="5" name="Content Placeholder 4" descr="A boat is docked next to a body of water&#10;&#10;Description automatically generated">
            <a:extLst>
              <a:ext uri="{FF2B5EF4-FFF2-40B4-BE49-F238E27FC236}">
                <a16:creationId xmlns:a16="http://schemas.microsoft.com/office/drawing/2014/main" id="{BE17F730-0AF9-4A9A-A020-36899A323583}"/>
              </a:ext>
            </a:extLst>
          </p:cNvPr>
          <p:cNvPicPr>
            <a:picLocks noGrp="1" noChangeAspect="1"/>
          </p:cNvPicPr>
          <p:nvPr>
            <p:ph idx="1"/>
          </p:nvPr>
        </p:nvPicPr>
        <p:blipFill>
          <a:blip r:embed="rId2"/>
          <a:stretch>
            <a:fillRect/>
          </a:stretch>
        </p:blipFill>
        <p:spPr>
          <a:xfrm>
            <a:off x="313386" y="1731799"/>
            <a:ext cx="5193003" cy="4821399"/>
          </a:xfrm>
        </p:spPr>
      </p:pic>
      <p:pic>
        <p:nvPicPr>
          <p:cNvPr id="7" name="Picture 6" descr="A harbor filled with water&#10;&#10;Description automatically generated">
            <a:extLst>
              <a:ext uri="{FF2B5EF4-FFF2-40B4-BE49-F238E27FC236}">
                <a16:creationId xmlns:a16="http://schemas.microsoft.com/office/drawing/2014/main" id="{A82179DB-C8FF-4831-9C50-CBA7BB53566D}"/>
              </a:ext>
            </a:extLst>
          </p:cNvPr>
          <p:cNvPicPr>
            <a:picLocks noChangeAspect="1"/>
          </p:cNvPicPr>
          <p:nvPr/>
        </p:nvPicPr>
        <p:blipFill>
          <a:blip r:embed="rId3"/>
          <a:stretch>
            <a:fillRect/>
          </a:stretch>
        </p:blipFill>
        <p:spPr>
          <a:xfrm>
            <a:off x="5750559" y="1731800"/>
            <a:ext cx="6441441" cy="4821399"/>
          </a:xfrm>
          <a:prstGeom prst="rect">
            <a:avLst/>
          </a:prstGeom>
        </p:spPr>
      </p:pic>
      <p:sp>
        <p:nvSpPr>
          <p:cNvPr id="3" name="TextBox 2">
            <a:extLst>
              <a:ext uri="{FF2B5EF4-FFF2-40B4-BE49-F238E27FC236}">
                <a16:creationId xmlns:a16="http://schemas.microsoft.com/office/drawing/2014/main" id="{11BF2CA5-D3F8-4F13-93C1-1AF05EF1AB0F}"/>
              </a:ext>
            </a:extLst>
          </p:cNvPr>
          <p:cNvSpPr txBox="1"/>
          <p:nvPr/>
        </p:nvSpPr>
        <p:spPr>
          <a:xfrm>
            <a:off x="1057275" y="1209675"/>
            <a:ext cx="10839450" cy="369332"/>
          </a:xfrm>
          <a:prstGeom prst="rect">
            <a:avLst/>
          </a:prstGeom>
          <a:noFill/>
        </p:spPr>
        <p:txBody>
          <a:bodyPr wrap="square" rtlCol="0">
            <a:spAutoFit/>
          </a:bodyPr>
          <a:lstStyle/>
          <a:p>
            <a:pPr algn="ctr"/>
            <a:r>
              <a:rPr lang="en-US" dirty="0"/>
              <a:t>As your scroll through the next few slides, note how Dubai has changed in just the past 30 years </a:t>
            </a:r>
          </a:p>
        </p:txBody>
      </p:sp>
    </p:spTree>
    <p:extLst>
      <p:ext uri="{BB962C8B-B14F-4D97-AF65-F5344CB8AC3E}">
        <p14:creationId xmlns:p14="http://schemas.microsoft.com/office/powerpoint/2010/main" val="392825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7B8A-FAB7-4E41-9BFB-79CAFAC1E6DE}"/>
              </a:ext>
            </a:extLst>
          </p:cNvPr>
          <p:cNvSpPr>
            <a:spLocks noGrp="1"/>
          </p:cNvSpPr>
          <p:nvPr>
            <p:ph type="title"/>
          </p:nvPr>
        </p:nvSpPr>
        <p:spPr/>
        <p:txBody>
          <a:bodyPr/>
          <a:lstStyle/>
          <a:p>
            <a:endParaRPr lang="en-US"/>
          </a:p>
        </p:txBody>
      </p:sp>
      <p:pic>
        <p:nvPicPr>
          <p:cNvPr id="5" name="Content Placeholder 4" descr="A view of a city&#10;&#10;Description automatically generated">
            <a:extLst>
              <a:ext uri="{FF2B5EF4-FFF2-40B4-BE49-F238E27FC236}">
                <a16:creationId xmlns:a16="http://schemas.microsoft.com/office/drawing/2014/main" id="{29F65603-4342-4475-A9FB-2BDEBAB2884B}"/>
              </a:ext>
            </a:extLst>
          </p:cNvPr>
          <p:cNvPicPr>
            <a:picLocks noGrp="1" noChangeAspect="1"/>
          </p:cNvPicPr>
          <p:nvPr>
            <p:ph idx="1"/>
          </p:nvPr>
        </p:nvPicPr>
        <p:blipFill>
          <a:blip r:embed="rId2"/>
          <a:stretch>
            <a:fillRect/>
          </a:stretch>
        </p:blipFill>
        <p:spPr>
          <a:xfrm>
            <a:off x="0" y="80383"/>
            <a:ext cx="12192000" cy="6777618"/>
          </a:xfrm>
        </p:spPr>
      </p:pic>
    </p:spTree>
    <p:extLst>
      <p:ext uri="{BB962C8B-B14F-4D97-AF65-F5344CB8AC3E}">
        <p14:creationId xmlns:p14="http://schemas.microsoft.com/office/powerpoint/2010/main" val="46304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2B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1AEE383-DECC-4AF7-B035-655BB42410F6}"/>
              </a:ext>
            </a:extLst>
          </p:cNvPr>
          <p:cNvPicPr>
            <a:picLocks noGrp="1" noChangeAspect="1"/>
          </p:cNvPicPr>
          <p:nvPr>
            <p:ph idx="1"/>
          </p:nvPr>
        </p:nvPicPr>
        <p:blipFill>
          <a:blip r:embed="rId3"/>
          <a:stretch>
            <a:fillRect/>
          </a:stretch>
        </p:blipFill>
        <p:spPr>
          <a:xfrm>
            <a:off x="132080" y="95462"/>
            <a:ext cx="11582908" cy="6402493"/>
          </a:xfrm>
          <a:prstGeom prst="rect">
            <a:avLst/>
          </a:prstGeom>
        </p:spPr>
      </p:pic>
      <p:sp>
        <p:nvSpPr>
          <p:cNvPr id="2" name="TextBox 1">
            <a:extLst>
              <a:ext uri="{FF2B5EF4-FFF2-40B4-BE49-F238E27FC236}">
                <a16:creationId xmlns:a16="http://schemas.microsoft.com/office/drawing/2014/main" id="{BB927043-2CC2-4FC0-8B3B-7CDDDC72D071}"/>
              </a:ext>
            </a:extLst>
          </p:cNvPr>
          <p:cNvSpPr txBox="1"/>
          <p:nvPr/>
        </p:nvSpPr>
        <p:spPr>
          <a:xfrm>
            <a:off x="1200150" y="6513221"/>
            <a:ext cx="9982200" cy="369332"/>
          </a:xfrm>
          <a:prstGeom prst="rect">
            <a:avLst/>
          </a:prstGeom>
          <a:noFill/>
        </p:spPr>
        <p:txBody>
          <a:bodyPr wrap="square" rtlCol="0">
            <a:spAutoFit/>
          </a:bodyPr>
          <a:lstStyle/>
          <a:p>
            <a:r>
              <a:rPr lang="en-US" dirty="0"/>
              <a:t>Those are man-made islands below! People can purchase property and access them by private boat</a:t>
            </a:r>
          </a:p>
        </p:txBody>
      </p:sp>
    </p:spTree>
    <p:extLst>
      <p:ext uri="{BB962C8B-B14F-4D97-AF65-F5344CB8AC3E}">
        <p14:creationId xmlns:p14="http://schemas.microsoft.com/office/powerpoint/2010/main" val="304202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23C9-6019-4B95-8FFD-59E6CA144F4E}"/>
              </a:ext>
            </a:extLst>
          </p:cNvPr>
          <p:cNvSpPr>
            <a:spLocks noGrp="1"/>
          </p:cNvSpPr>
          <p:nvPr>
            <p:ph type="title"/>
          </p:nvPr>
        </p:nvSpPr>
        <p:spPr/>
        <p:txBody>
          <a:bodyPr/>
          <a:lstStyle/>
          <a:p>
            <a:endParaRPr lang="en-US"/>
          </a:p>
        </p:txBody>
      </p:sp>
      <p:pic>
        <p:nvPicPr>
          <p:cNvPr id="5" name="Content Placeholder 4" descr="A group of people on a beach&#10;&#10;Description automatically generated">
            <a:extLst>
              <a:ext uri="{FF2B5EF4-FFF2-40B4-BE49-F238E27FC236}">
                <a16:creationId xmlns:a16="http://schemas.microsoft.com/office/drawing/2014/main" id="{61B681E4-DB06-4F85-95C4-43EDD6C96474}"/>
              </a:ext>
            </a:extLst>
          </p:cNvPr>
          <p:cNvPicPr>
            <a:picLocks noGrp="1" noChangeAspect="1"/>
          </p:cNvPicPr>
          <p:nvPr>
            <p:ph idx="1"/>
          </p:nvPr>
        </p:nvPicPr>
        <p:blipFill>
          <a:blip r:embed="rId2"/>
          <a:stretch>
            <a:fillRect/>
          </a:stretch>
        </p:blipFill>
        <p:spPr>
          <a:xfrm>
            <a:off x="0" y="0"/>
            <a:ext cx="5628640" cy="6858000"/>
          </a:xfrm>
        </p:spPr>
      </p:pic>
      <p:pic>
        <p:nvPicPr>
          <p:cNvPr id="7" name="Picture 6" descr="A picture containing transport, outdoor, building, ground&#10;&#10;Description automatically generated">
            <a:extLst>
              <a:ext uri="{FF2B5EF4-FFF2-40B4-BE49-F238E27FC236}">
                <a16:creationId xmlns:a16="http://schemas.microsoft.com/office/drawing/2014/main" id="{F8C5842B-B15F-4C5B-8AEE-2B131255B123}"/>
              </a:ext>
            </a:extLst>
          </p:cNvPr>
          <p:cNvPicPr>
            <a:picLocks noChangeAspect="1"/>
          </p:cNvPicPr>
          <p:nvPr/>
        </p:nvPicPr>
        <p:blipFill>
          <a:blip r:embed="rId3"/>
          <a:stretch>
            <a:fillRect/>
          </a:stretch>
        </p:blipFill>
        <p:spPr>
          <a:xfrm>
            <a:off x="5542177" y="0"/>
            <a:ext cx="6649823" cy="6858000"/>
          </a:xfrm>
          <a:prstGeom prst="rect">
            <a:avLst/>
          </a:prstGeom>
        </p:spPr>
      </p:pic>
    </p:spTree>
    <p:extLst>
      <p:ext uri="{BB962C8B-B14F-4D97-AF65-F5344CB8AC3E}">
        <p14:creationId xmlns:p14="http://schemas.microsoft.com/office/powerpoint/2010/main" val="362122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F247-18DA-4B33-ABA8-9199B22E615A}"/>
              </a:ext>
            </a:extLst>
          </p:cNvPr>
          <p:cNvSpPr>
            <a:spLocks noGrp="1"/>
          </p:cNvSpPr>
          <p:nvPr>
            <p:ph type="title"/>
          </p:nvPr>
        </p:nvSpPr>
        <p:spPr/>
        <p:txBody>
          <a:bodyPr/>
          <a:lstStyle/>
          <a:p>
            <a:endParaRPr lang="en-US"/>
          </a:p>
        </p:txBody>
      </p:sp>
      <p:pic>
        <p:nvPicPr>
          <p:cNvPr id="5" name="Content Placeholder 4" descr="A bridge over a body of water&#10;&#10;Description automatically generated">
            <a:extLst>
              <a:ext uri="{FF2B5EF4-FFF2-40B4-BE49-F238E27FC236}">
                <a16:creationId xmlns:a16="http://schemas.microsoft.com/office/drawing/2014/main" id="{7A9DAE4B-8D4E-4664-A754-58E2A4DDDB73}"/>
              </a:ext>
            </a:extLst>
          </p:cNvPr>
          <p:cNvPicPr>
            <a:picLocks noGrp="1" noChangeAspect="1"/>
          </p:cNvPicPr>
          <p:nvPr>
            <p:ph idx="1"/>
          </p:nvPr>
        </p:nvPicPr>
        <p:blipFill>
          <a:blip r:embed="rId2"/>
          <a:stretch>
            <a:fillRect/>
          </a:stretch>
        </p:blipFill>
        <p:spPr>
          <a:xfrm>
            <a:off x="0" y="128934"/>
            <a:ext cx="6400800" cy="6596985"/>
          </a:xfrm>
        </p:spPr>
      </p:pic>
      <p:pic>
        <p:nvPicPr>
          <p:cNvPr id="7" name="Picture 6" descr="A large city with tall buildings in the background&#10;&#10;Description automatically generated">
            <a:extLst>
              <a:ext uri="{FF2B5EF4-FFF2-40B4-BE49-F238E27FC236}">
                <a16:creationId xmlns:a16="http://schemas.microsoft.com/office/drawing/2014/main" id="{860AFF26-FF42-4643-B174-2320613609B6}"/>
              </a:ext>
            </a:extLst>
          </p:cNvPr>
          <p:cNvPicPr>
            <a:picLocks noChangeAspect="1"/>
          </p:cNvPicPr>
          <p:nvPr/>
        </p:nvPicPr>
        <p:blipFill>
          <a:blip r:embed="rId3"/>
          <a:stretch>
            <a:fillRect/>
          </a:stretch>
        </p:blipFill>
        <p:spPr>
          <a:xfrm>
            <a:off x="5709920" y="-1574"/>
            <a:ext cx="6482080" cy="6858000"/>
          </a:xfrm>
          <a:prstGeom prst="rect">
            <a:avLst/>
          </a:prstGeom>
        </p:spPr>
      </p:pic>
    </p:spTree>
    <p:extLst>
      <p:ext uri="{BB962C8B-B14F-4D97-AF65-F5344CB8AC3E}">
        <p14:creationId xmlns:p14="http://schemas.microsoft.com/office/powerpoint/2010/main" val="252404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C803-4A7A-4F7C-BC5E-D0D2C7D8193D}"/>
              </a:ext>
            </a:extLst>
          </p:cNvPr>
          <p:cNvSpPr>
            <a:spLocks noGrp="1"/>
          </p:cNvSpPr>
          <p:nvPr>
            <p:ph type="title"/>
          </p:nvPr>
        </p:nvSpPr>
        <p:spPr/>
        <p:txBody>
          <a:bodyPr>
            <a:normAutofit fontScale="90000"/>
          </a:bodyPr>
          <a:lstStyle/>
          <a:p>
            <a:r>
              <a:rPr lang="en-US" dirty="0"/>
              <a:t>WATCH THE FOLLOWING VIDEO AND WRITE DOWN AT LEAST FIVE OBSERVATIONS ABOUT THE CITY OF DUBAI</a:t>
            </a:r>
          </a:p>
        </p:txBody>
      </p:sp>
      <p:sp>
        <p:nvSpPr>
          <p:cNvPr id="3" name="Content Placeholder 2">
            <a:extLst>
              <a:ext uri="{FF2B5EF4-FFF2-40B4-BE49-F238E27FC236}">
                <a16:creationId xmlns:a16="http://schemas.microsoft.com/office/drawing/2014/main" id="{4DC6A030-EEB3-4324-B128-A1FB7E20B164}"/>
              </a:ext>
            </a:extLst>
          </p:cNvPr>
          <p:cNvSpPr>
            <a:spLocks noGrp="1"/>
          </p:cNvSpPr>
          <p:nvPr>
            <p:ph idx="1"/>
          </p:nvPr>
        </p:nvSpPr>
        <p:spPr/>
        <p:txBody>
          <a:bodyPr/>
          <a:lstStyle/>
          <a:p>
            <a:r>
              <a:rPr lang="en-US" dirty="0">
                <a:hlinkClick r:id="rId3"/>
              </a:rPr>
              <a:t>https://www.youtube.com/watch?v=IdejM6wCkxA</a:t>
            </a:r>
            <a:endParaRPr lang="en-US" dirty="0"/>
          </a:p>
        </p:txBody>
      </p:sp>
      <p:pic>
        <p:nvPicPr>
          <p:cNvPr id="4" name="Online Media 3" title="Dubai, United Arab Emirates ￰ﾟﾇﾦ￰ﾟﾇﾪ - by drone [4K]">
            <a:hlinkClick r:id="" action="ppaction://media"/>
            <a:extLst>
              <a:ext uri="{FF2B5EF4-FFF2-40B4-BE49-F238E27FC236}">
                <a16:creationId xmlns:a16="http://schemas.microsoft.com/office/drawing/2014/main" id="{E9DCE8E8-5B22-4323-A14F-CD24D513DDC7}"/>
              </a:ext>
            </a:extLst>
          </p:cNvPr>
          <p:cNvPicPr>
            <a:picLocks noRot="1" noChangeAspect="1"/>
          </p:cNvPicPr>
          <p:nvPr>
            <a:videoFile r:link="rId1"/>
          </p:nvPr>
        </p:nvPicPr>
        <p:blipFill>
          <a:blip r:embed="rId4"/>
          <a:stretch>
            <a:fillRect/>
          </a:stretch>
        </p:blipFill>
        <p:spPr>
          <a:xfrm>
            <a:off x="2981325" y="2447925"/>
            <a:ext cx="6096000" cy="3429000"/>
          </a:xfrm>
          <a:prstGeom prst="rect">
            <a:avLst/>
          </a:prstGeom>
        </p:spPr>
      </p:pic>
    </p:spTree>
    <p:extLst>
      <p:ext uri="{BB962C8B-B14F-4D97-AF65-F5344CB8AC3E}">
        <p14:creationId xmlns:p14="http://schemas.microsoft.com/office/powerpoint/2010/main" val="12892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13B5-3B14-4911-9C10-76B0C60348B1}"/>
              </a:ext>
            </a:extLst>
          </p:cNvPr>
          <p:cNvSpPr>
            <a:spLocks noGrp="1"/>
          </p:cNvSpPr>
          <p:nvPr>
            <p:ph type="title"/>
          </p:nvPr>
        </p:nvSpPr>
        <p:spPr>
          <a:xfrm>
            <a:off x="3698833" y="6355"/>
            <a:ext cx="9603275" cy="528336"/>
          </a:xfrm>
        </p:spPr>
        <p:txBody>
          <a:bodyPr>
            <a:normAutofit fontScale="90000"/>
          </a:bodyPr>
          <a:lstStyle/>
          <a:p>
            <a:r>
              <a:rPr lang="en-US" dirty="0"/>
              <a:t>Rich Kids of </a:t>
            </a:r>
            <a:r>
              <a:rPr lang="en-US" dirty="0" err="1"/>
              <a:t>dubai</a:t>
            </a:r>
            <a:endParaRPr lang="en-US" dirty="0"/>
          </a:p>
        </p:txBody>
      </p:sp>
      <p:pic>
        <p:nvPicPr>
          <p:cNvPr id="5" name="Content Placeholder 4" descr="A picture containing outdoor, sky, tree, car&#10;&#10;Description automatically generated">
            <a:extLst>
              <a:ext uri="{FF2B5EF4-FFF2-40B4-BE49-F238E27FC236}">
                <a16:creationId xmlns:a16="http://schemas.microsoft.com/office/drawing/2014/main" id="{2AAECB3F-9351-46D1-AC0A-65E0B2AB1449}"/>
              </a:ext>
            </a:extLst>
          </p:cNvPr>
          <p:cNvPicPr>
            <a:picLocks noGrp="1" noChangeAspect="1"/>
          </p:cNvPicPr>
          <p:nvPr>
            <p:ph idx="1"/>
          </p:nvPr>
        </p:nvPicPr>
        <p:blipFill>
          <a:blip r:embed="rId2"/>
          <a:stretch>
            <a:fillRect/>
          </a:stretch>
        </p:blipFill>
        <p:spPr>
          <a:xfrm>
            <a:off x="0" y="1276349"/>
            <a:ext cx="6096000" cy="4891975"/>
          </a:xfrm>
        </p:spPr>
      </p:pic>
      <p:pic>
        <p:nvPicPr>
          <p:cNvPr id="8" name="Picture 7">
            <a:extLst>
              <a:ext uri="{FF2B5EF4-FFF2-40B4-BE49-F238E27FC236}">
                <a16:creationId xmlns:a16="http://schemas.microsoft.com/office/drawing/2014/main" id="{44C21420-8B28-437E-92A3-63927ED3F9FE}"/>
              </a:ext>
            </a:extLst>
          </p:cNvPr>
          <p:cNvPicPr>
            <a:picLocks noChangeAspect="1"/>
          </p:cNvPicPr>
          <p:nvPr/>
        </p:nvPicPr>
        <p:blipFill>
          <a:blip r:embed="rId3"/>
          <a:stretch>
            <a:fillRect/>
          </a:stretch>
        </p:blipFill>
        <p:spPr>
          <a:xfrm>
            <a:off x="5950902" y="1276349"/>
            <a:ext cx="5933715" cy="5079662"/>
          </a:xfrm>
          <a:prstGeom prst="rect">
            <a:avLst/>
          </a:prstGeom>
        </p:spPr>
      </p:pic>
      <p:sp>
        <p:nvSpPr>
          <p:cNvPr id="9" name="TextBox 8">
            <a:extLst>
              <a:ext uri="{FF2B5EF4-FFF2-40B4-BE49-F238E27FC236}">
                <a16:creationId xmlns:a16="http://schemas.microsoft.com/office/drawing/2014/main" id="{94436C47-6355-462D-A1B2-23DE2E3A2FC3}"/>
              </a:ext>
            </a:extLst>
          </p:cNvPr>
          <p:cNvSpPr txBox="1"/>
          <p:nvPr/>
        </p:nvSpPr>
        <p:spPr>
          <a:xfrm>
            <a:off x="571500" y="534691"/>
            <a:ext cx="11144250" cy="461665"/>
          </a:xfrm>
          <a:prstGeom prst="rect">
            <a:avLst/>
          </a:prstGeom>
          <a:noFill/>
        </p:spPr>
        <p:txBody>
          <a:bodyPr wrap="square" rtlCol="0">
            <a:spAutoFit/>
          </a:bodyPr>
          <a:lstStyle/>
          <a:p>
            <a:r>
              <a:rPr lang="en-US" sz="2400" dirty="0"/>
              <a:t>Western influence on cars, appearances, clothes, buildings, pets, and other material goods</a:t>
            </a:r>
          </a:p>
        </p:txBody>
      </p:sp>
    </p:spTree>
    <p:extLst>
      <p:ext uri="{BB962C8B-B14F-4D97-AF65-F5344CB8AC3E}">
        <p14:creationId xmlns:p14="http://schemas.microsoft.com/office/powerpoint/2010/main" val="307846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A002-7F61-4781-91EC-9178B5499118}"/>
              </a:ext>
            </a:extLst>
          </p:cNvPr>
          <p:cNvSpPr>
            <a:spLocks noGrp="1"/>
          </p:cNvSpPr>
          <p:nvPr>
            <p:ph type="title"/>
          </p:nvPr>
        </p:nvSpPr>
        <p:spPr/>
        <p:txBody>
          <a:bodyPr/>
          <a:lstStyle/>
          <a:p>
            <a:endParaRPr lang="en-US"/>
          </a:p>
        </p:txBody>
      </p:sp>
      <p:pic>
        <p:nvPicPr>
          <p:cNvPr id="5" name="Content Placeholder 4" descr="A group of people in a car&#10;&#10;Description automatically generated">
            <a:extLst>
              <a:ext uri="{FF2B5EF4-FFF2-40B4-BE49-F238E27FC236}">
                <a16:creationId xmlns:a16="http://schemas.microsoft.com/office/drawing/2014/main" id="{77B5895D-1D87-4F71-B03A-4C27563BA1E2}"/>
              </a:ext>
            </a:extLst>
          </p:cNvPr>
          <p:cNvPicPr>
            <a:picLocks noGrp="1" noChangeAspect="1"/>
          </p:cNvPicPr>
          <p:nvPr>
            <p:ph idx="1"/>
          </p:nvPr>
        </p:nvPicPr>
        <p:blipFill>
          <a:blip r:embed="rId2"/>
          <a:stretch>
            <a:fillRect/>
          </a:stretch>
        </p:blipFill>
        <p:spPr>
          <a:xfrm>
            <a:off x="-1" y="-1"/>
            <a:ext cx="6230320" cy="6230320"/>
          </a:xfrm>
        </p:spPr>
      </p:pic>
      <p:pic>
        <p:nvPicPr>
          <p:cNvPr id="7" name="Picture 6" descr="A picture containing man, floor, person, standing&#10;&#10;Description automatically generated">
            <a:extLst>
              <a:ext uri="{FF2B5EF4-FFF2-40B4-BE49-F238E27FC236}">
                <a16:creationId xmlns:a16="http://schemas.microsoft.com/office/drawing/2014/main" id="{6623AFE3-B98B-43A1-B253-523BAE2D7D0B}"/>
              </a:ext>
            </a:extLst>
          </p:cNvPr>
          <p:cNvPicPr>
            <a:picLocks noChangeAspect="1"/>
          </p:cNvPicPr>
          <p:nvPr/>
        </p:nvPicPr>
        <p:blipFill>
          <a:blip r:embed="rId3"/>
          <a:stretch>
            <a:fillRect/>
          </a:stretch>
        </p:blipFill>
        <p:spPr>
          <a:xfrm>
            <a:off x="6096000" y="-1"/>
            <a:ext cx="6096000" cy="6230319"/>
          </a:xfrm>
          <a:prstGeom prst="rect">
            <a:avLst/>
          </a:prstGeom>
        </p:spPr>
      </p:pic>
    </p:spTree>
    <p:extLst>
      <p:ext uri="{BB962C8B-B14F-4D97-AF65-F5344CB8AC3E}">
        <p14:creationId xmlns:p14="http://schemas.microsoft.com/office/powerpoint/2010/main" val="410504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44D2-07D0-4CB8-AB5F-182949212EB6}"/>
              </a:ext>
            </a:extLst>
          </p:cNvPr>
          <p:cNvSpPr>
            <a:spLocks noGrp="1"/>
          </p:cNvSpPr>
          <p:nvPr>
            <p:ph type="title"/>
          </p:nvPr>
        </p:nvSpPr>
        <p:spPr/>
        <p:txBody>
          <a:bodyPr/>
          <a:lstStyle/>
          <a:p>
            <a:r>
              <a:rPr lang="en-US" dirty="0"/>
              <a:t>Vocabulary to know: </a:t>
            </a:r>
          </a:p>
        </p:txBody>
      </p:sp>
      <p:sp>
        <p:nvSpPr>
          <p:cNvPr id="3" name="Content Placeholder 2">
            <a:extLst>
              <a:ext uri="{FF2B5EF4-FFF2-40B4-BE49-F238E27FC236}">
                <a16:creationId xmlns:a16="http://schemas.microsoft.com/office/drawing/2014/main" id="{2776A668-A812-435F-A9CB-17EF50921A2C}"/>
              </a:ext>
            </a:extLst>
          </p:cNvPr>
          <p:cNvSpPr>
            <a:spLocks noGrp="1"/>
          </p:cNvSpPr>
          <p:nvPr>
            <p:ph idx="1"/>
          </p:nvPr>
        </p:nvSpPr>
        <p:spPr>
          <a:xfrm>
            <a:off x="152400" y="1457325"/>
            <a:ext cx="11772900" cy="4667249"/>
          </a:xfrm>
        </p:spPr>
        <p:txBody>
          <a:bodyPr>
            <a:normAutofit/>
          </a:bodyPr>
          <a:lstStyle/>
          <a:p>
            <a:r>
              <a:rPr lang="en-US" b="1" dirty="0"/>
              <a:t>Oil / Petroleum- </a:t>
            </a:r>
            <a:r>
              <a:rPr lang="en-US" dirty="0"/>
              <a:t>fuels including gasoline and diesel oil;  Most valuable natural resource in the Middle East</a:t>
            </a:r>
          </a:p>
          <a:p>
            <a:r>
              <a:rPr lang="en-US" b="1" dirty="0"/>
              <a:t>Specialization-</a:t>
            </a:r>
            <a:r>
              <a:rPr lang="en-US" dirty="0"/>
              <a:t>  a nation concentrates its productive efforts on producing a certain variety of goods (like oil)</a:t>
            </a:r>
          </a:p>
          <a:p>
            <a:r>
              <a:rPr lang="en-US" b="1" dirty="0"/>
              <a:t>OPEC</a:t>
            </a:r>
            <a:r>
              <a:rPr lang="en-US" dirty="0"/>
              <a:t> (Organization of Petroleum Exporting Countries) organization that controls the world’s oil market</a:t>
            </a:r>
          </a:p>
          <a:p>
            <a:r>
              <a:rPr lang="en-US" b="1" dirty="0"/>
              <a:t>Export </a:t>
            </a:r>
            <a:r>
              <a:rPr lang="en-US" dirty="0"/>
              <a:t>- send (goods or services) to another country for sale.</a:t>
            </a:r>
            <a:endParaRPr lang="en-US" b="1" dirty="0"/>
          </a:p>
          <a:p>
            <a:r>
              <a:rPr lang="en-US" b="1" dirty="0"/>
              <a:t>Import- </a:t>
            </a:r>
            <a:r>
              <a:rPr lang="en-US" dirty="0"/>
              <a:t>bring (goods or services) into a country from abroad for sale</a:t>
            </a:r>
            <a:endParaRPr lang="en-US" b="1" dirty="0"/>
          </a:p>
          <a:p>
            <a:r>
              <a:rPr lang="en-US" b="1" dirty="0"/>
              <a:t>Standard of Living- </a:t>
            </a:r>
            <a:r>
              <a:rPr lang="en-US" dirty="0"/>
              <a:t>the degree of wealth and material comfort available to a person or community.</a:t>
            </a:r>
            <a:endParaRPr lang="en-US" b="1" dirty="0"/>
          </a:p>
          <a:p>
            <a:r>
              <a:rPr lang="en-US" b="1" dirty="0"/>
              <a:t>Population Density- </a:t>
            </a:r>
            <a:r>
              <a:rPr lang="en-US" dirty="0"/>
              <a:t>statistic that tells you how many people live in a certain area.</a:t>
            </a:r>
          </a:p>
          <a:p>
            <a:r>
              <a:rPr lang="en-US" b="1" dirty="0"/>
              <a:t>Westernization</a:t>
            </a:r>
            <a:r>
              <a:rPr lang="en-US" dirty="0"/>
              <a:t>- when a place becomes materialistic like western countries (such as the United States)</a:t>
            </a:r>
          </a:p>
          <a:p>
            <a:r>
              <a:rPr lang="en-US" b="1" dirty="0"/>
              <a:t>Materialism- </a:t>
            </a:r>
            <a:r>
              <a:rPr lang="en-US" dirty="0"/>
              <a:t>the belief that having money and possessions is the most important thing in life</a:t>
            </a:r>
            <a:endParaRPr lang="en-US" b="1" dirty="0"/>
          </a:p>
          <a:p>
            <a:endParaRPr lang="en-US" dirty="0"/>
          </a:p>
        </p:txBody>
      </p:sp>
    </p:spTree>
    <p:extLst>
      <p:ext uri="{BB962C8B-B14F-4D97-AF65-F5344CB8AC3E}">
        <p14:creationId xmlns:p14="http://schemas.microsoft.com/office/powerpoint/2010/main" val="348653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7A0D-E4AF-4BDA-B3DB-E97DE64093FB}"/>
              </a:ext>
            </a:extLst>
          </p:cNvPr>
          <p:cNvSpPr>
            <a:spLocks noGrp="1"/>
          </p:cNvSpPr>
          <p:nvPr>
            <p:ph type="title"/>
          </p:nvPr>
        </p:nvSpPr>
        <p:spPr>
          <a:xfrm>
            <a:off x="1451579" y="804519"/>
            <a:ext cx="9603275" cy="1049235"/>
          </a:xfrm>
        </p:spPr>
        <p:txBody>
          <a:bodyPr/>
          <a:lstStyle/>
          <a:p>
            <a:endParaRPr lang="en-US"/>
          </a:p>
        </p:txBody>
      </p:sp>
      <p:pic>
        <p:nvPicPr>
          <p:cNvPr id="5" name="Content Placeholder 4" descr="A picture containing floor, building, indoor, red&#10;&#10;Description automatically generated">
            <a:extLst>
              <a:ext uri="{FF2B5EF4-FFF2-40B4-BE49-F238E27FC236}">
                <a16:creationId xmlns:a16="http://schemas.microsoft.com/office/drawing/2014/main" id="{C6D900EC-BF77-4156-B7B1-B78526C35DD4}"/>
              </a:ext>
            </a:extLst>
          </p:cNvPr>
          <p:cNvPicPr>
            <a:picLocks noGrp="1" noChangeAspect="1"/>
          </p:cNvPicPr>
          <p:nvPr>
            <p:ph idx="1"/>
          </p:nvPr>
        </p:nvPicPr>
        <p:blipFill>
          <a:blip r:embed="rId2"/>
          <a:stretch>
            <a:fillRect/>
          </a:stretch>
        </p:blipFill>
        <p:spPr>
          <a:xfrm>
            <a:off x="1137146" y="362272"/>
            <a:ext cx="9917708" cy="5261789"/>
          </a:xfrm>
        </p:spPr>
      </p:pic>
    </p:spTree>
    <p:extLst>
      <p:ext uri="{BB962C8B-B14F-4D97-AF65-F5344CB8AC3E}">
        <p14:creationId xmlns:p14="http://schemas.microsoft.com/office/powerpoint/2010/main" val="352610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836E-9DC5-4F52-A60F-EEE2FBB68E4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2E198A9-8A11-42A2-AD1C-81CFB069BCDB}"/>
              </a:ext>
            </a:extLst>
          </p:cNvPr>
          <p:cNvPicPr>
            <a:picLocks noGrp="1" noChangeAspect="1"/>
          </p:cNvPicPr>
          <p:nvPr>
            <p:ph idx="1"/>
          </p:nvPr>
        </p:nvPicPr>
        <p:blipFill>
          <a:blip r:embed="rId2"/>
          <a:stretch>
            <a:fillRect/>
          </a:stretch>
        </p:blipFill>
        <p:spPr>
          <a:xfrm>
            <a:off x="305642" y="91440"/>
            <a:ext cx="5477952" cy="5962041"/>
          </a:xfrm>
          <a:prstGeom prst="rect">
            <a:avLst/>
          </a:prstGeom>
        </p:spPr>
      </p:pic>
      <p:pic>
        <p:nvPicPr>
          <p:cNvPr id="10" name="Picture 9" descr="A person walking on a beach&#10;&#10;Description automatically generated">
            <a:extLst>
              <a:ext uri="{FF2B5EF4-FFF2-40B4-BE49-F238E27FC236}">
                <a16:creationId xmlns:a16="http://schemas.microsoft.com/office/drawing/2014/main" id="{F4A4FC0D-AC2F-49AD-B0F5-307F0431CF2C}"/>
              </a:ext>
            </a:extLst>
          </p:cNvPr>
          <p:cNvPicPr>
            <a:picLocks noChangeAspect="1"/>
          </p:cNvPicPr>
          <p:nvPr/>
        </p:nvPicPr>
        <p:blipFill>
          <a:blip r:embed="rId3"/>
          <a:stretch>
            <a:fillRect/>
          </a:stretch>
        </p:blipFill>
        <p:spPr>
          <a:xfrm>
            <a:off x="5783594" y="91440"/>
            <a:ext cx="5962041" cy="5962041"/>
          </a:xfrm>
          <a:prstGeom prst="rect">
            <a:avLst/>
          </a:prstGeom>
        </p:spPr>
      </p:pic>
    </p:spTree>
    <p:extLst>
      <p:ext uri="{BB962C8B-B14F-4D97-AF65-F5344CB8AC3E}">
        <p14:creationId xmlns:p14="http://schemas.microsoft.com/office/powerpoint/2010/main" val="50839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AB39-CFBB-430B-B545-E9D2BC1DB305}"/>
              </a:ext>
            </a:extLst>
          </p:cNvPr>
          <p:cNvSpPr>
            <a:spLocks noGrp="1"/>
          </p:cNvSpPr>
          <p:nvPr>
            <p:ph type="title"/>
          </p:nvPr>
        </p:nvSpPr>
        <p:spPr/>
        <p:txBody>
          <a:bodyPr/>
          <a:lstStyle/>
          <a:p>
            <a:pPr algn="ctr"/>
            <a:r>
              <a:rPr lang="en-US" dirty="0"/>
              <a:t>Tying the vocabulary all together….</a:t>
            </a:r>
          </a:p>
        </p:txBody>
      </p:sp>
      <p:sp>
        <p:nvSpPr>
          <p:cNvPr id="4" name="Content Placeholder 3">
            <a:extLst>
              <a:ext uri="{FF2B5EF4-FFF2-40B4-BE49-F238E27FC236}">
                <a16:creationId xmlns:a16="http://schemas.microsoft.com/office/drawing/2014/main" id="{FB1543B9-E866-4449-87D6-04D75A681481}"/>
              </a:ext>
            </a:extLst>
          </p:cNvPr>
          <p:cNvSpPr>
            <a:spLocks noGrp="1"/>
          </p:cNvSpPr>
          <p:nvPr>
            <p:ph idx="1"/>
          </p:nvPr>
        </p:nvSpPr>
        <p:spPr>
          <a:xfrm>
            <a:off x="390525" y="2015732"/>
            <a:ext cx="11315700" cy="3918343"/>
          </a:xfrm>
        </p:spPr>
        <p:txBody>
          <a:bodyPr>
            <a:normAutofit fontScale="77500" lnSpcReduction="20000"/>
          </a:bodyPr>
          <a:lstStyle/>
          <a:p>
            <a:pPr marL="0" indent="0" algn="ctr">
              <a:buNone/>
            </a:pPr>
            <a:r>
              <a:rPr lang="en-US" dirty="0"/>
              <a:t>Read the paragraph below to check and see if you fully understand the vocabulary in its context.</a:t>
            </a:r>
          </a:p>
          <a:p>
            <a:endParaRPr lang="en-US" dirty="0"/>
          </a:p>
          <a:p>
            <a:r>
              <a:rPr lang="en-US" sz="2900" dirty="0"/>
              <a:t>The most valuable natural resource in the Middle East is </a:t>
            </a:r>
            <a:r>
              <a:rPr lang="en-US" sz="2900" b="1" dirty="0"/>
              <a:t>oil.  </a:t>
            </a:r>
            <a:r>
              <a:rPr lang="en-US" sz="2900" dirty="0"/>
              <a:t>Several countries in the Middle East founded </a:t>
            </a:r>
            <a:r>
              <a:rPr lang="en-US" sz="2900" b="1" dirty="0"/>
              <a:t>OPEC </a:t>
            </a:r>
            <a:r>
              <a:rPr lang="en-US" sz="2900" dirty="0"/>
              <a:t>(Organization of Petroleum Exporting Countries) in order to control the supply and price of oil. Countries such as Saudi Arabia </a:t>
            </a:r>
            <a:r>
              <a:rPr lang="en-US" sz="2900" b="1" dirty="0"/>
              <a:t>specialize</a:t>
            </a:r>
            <a:r>
              <a:rPr lang="en-US" sz="2900" dirty="0"/>
              <a:t> in oil and </a:t>
            </a:r>
            <a:r>
              <a:rPr lang="en-US" sz="2900" b="1" dirty="0"/>
              <a:t>export</a:t>
            </a:r>
            <a:r>
              <a:rPr lang="en-US" sz="2900" dirty="0"/>
              <a:t> their goods to other countries. Countries that do not naturally have oil must </a:t>
            </a:r>
            <a:r>
              <a:rPr lang="en-US" sz="2900" b="1" dirty="0"/>
              <a:t>import</a:t>
            </a:r>
            <a:r>
              <a:rPr lang="en-US" sz="2900" dirty="0"/>
              <a:t> it. Oil has increased the </a:t>
            </a:r>
            <a:r>
              <a:rPr lang="en-US" sz="2900" b="1" dirty="0"/>
              <a:t>standard of living </a:t>
            </a:r>
            <a:r>
              <a:rPr lang="en-US" sz="2900" dirty="0"/>
              <a:t>for many countries so their citizens live very well.  Other results from increased standard of living include a higher</a:t>
            </a:r>
            <a:r>
              <a:rPr lang="en-US" sz="2900" b="1" dirty="0"/>
              <a:t> population density, westernization and materialism</a:t>
            </a:r>
            <a:r>
              <a:rPr lang="en-US" sz="2900" dirty="0"/>
              <a:t>. More and more younger generations in the Middle East like to live like people in the United States and show off their immense wealth/material goods as seen in the city of </a:t>
            </a:r>
            <a:r>
              <a:rPr lang="en-US" sz="2900" b="1" dirty="0"/>
              <a:t>Dubai. </a:t>
            </a:r>
          </a:p>
        </p:txBody>
      </p:sp>
    </p:spTree>
    <p:extLst>
      <p:ext uri="{BB962C8B-B14F-4D97-AF65-F5344CB8AC3E}">
        <p14:creationId xmlns:p14="http://schemas.microsoft.com/office/powerpoint/2010/main" val="110044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4763-2067-47A7-8ECC-CFBAF0BB3966}"/>
              </a:ext>
            </a:extLst>
          </p:cNvPr>
          <p:cNvSpPr>
            <a:spLocks noGrp="1"/>
          </p:cNvSpPr>
          <p:nvPr>
            <p:ph type="title"/>
          </p:nvPr>
        </p:nvSpPr>
        <p:spPr>
          <a:xfrm>
            <a:off x="1451580" y="804519"/>
            <a:ext cx="3140740" cy="1049235"/>
          </a:xfrm>
        </p:spPr>
        <p:txBody>
          <a:bodyPr>
            <a:normAutofit/>
          </a:bodyPr>
          <a:lstStyle/>
          <a:p>
            <a:r>
              <a:rPr lang="en-US" sz="4800" b="1" dirty="0"/>
              <a:t>OPEC</a:t>
            </a:r>
          </a:p>
        </p:txBody>
      </p:sp>
      <p:sp>
        <p:nvSpPr>
          <p:cNvPr id="3" name="Content Placeholder 2">
            <a:extLst>
              <a:ext uri="{FF2B5EF4-FFF2-40B4-BE49-F238E27FC236}">
                <a16:creationId xmlns:a16="http://schemas.microsoft.com/office/drawing/2014/main" id="{6985AEF7-AF0E-4E5F-97FA-E2761DFA643B}"/>
              </a:ext>
            </a:extLst>
          </p:cNvPr>
          <p:cNvSpPr>
            <a:spLocks noGrp="1"/>
          </p:cNvSpPr>
          <p:nvPr>
            <p:ph idx="1"/>
          </p:nvPr>
        </p:nvSpPr>
        <p:spPr>
          <a:xfrm>
            <a:off x="365761" y="2015732"/>
            <a:ext cx="10689094" cy="3450613"/>
          </a:xfrm>
        </p:spPr>
        <p:txBody>
          <a:bodyPr>
            <a:normAutofit/>
          </a:bodyPr>
          <a:lstStyle/>
          <a:p>
            <a:r>
              <a:rPr lang="en-US" sz="2400" dirty="0"/>
              <a:t>Organization of Petroleum Exporting Countries</a:t>
            </a:r>
          </a:p>
          <a:p>
            <a:r>
              <a:rPr lang="en-US" sz="2400" dirty="0"/>
              <a:t>Founded in 1960, the goal was to regulate the price</a:t>
            </a:r>
            <a:br>
              <a:rPr lang="en-US" sz="2400" dirty="0"/>
            </a:br>
            <a:r>
              <a:rPr lang="en-US" sz="2400" dirty="0"/>
              <a:t>and supply of oil around the world</a:t>
            </a:r>
          </a:p>
          <a:p>
            <a:r>
              <a:rPr lang="en-US" sz="2400" dirty="0"/>
              <a:t>Includes Middle Eastern countries such as:</a:t>
            </a:r>
            <a:br>
              <a:rPr lang="en-US" sz="2400" dirty="0"/>
            </a:br>
            <a:r>
              <a:rPr lang="en-US" sz="2400" dirty="0"/>
              <a:t>Iran, Iraq, Kuwait, Libya, Saudi Arabia, United Arab</a:t>
            </a:r>
            <a:br>
              <a:rPr lang="en-US" sz="2400" dirty="0"/>
            </a:br>
            <a:r>
              <a:rPr lang="en-US" sz="2400" dirty="0"/>
              <a:t>Emirates, and Qatar</a:t>
            </a:r>
          </a:p>
          <a:p>
            <a:endParaRPr lang="en-US" sz="2400" dirty="0"/>
          </a:p>
        </p:txBody>
      </p:sp>
      <p:pic>
        <p:nvPicPr>
          <p:cNvPr id="2050" name="Picture 2" descr="OPEC Countries and Their Daily Oil Production - YouTube">
            <a:extLst>
              <a:ext uri="{FF2B5EF4-FFF2-40B4-BE49-F238E27FC236}">
                <a16:creationId xmlns:a16="http://schemas.microsoft.com/office/drawing/2014/main" id="{D8CC1F1D-63D6-47E2-8906-A9D6322EA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369" y="0"/>
            <a:ext cx="5135632" cy="2854960"/>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Explained: OPEC">
            <a:hlinkClick r:id="" action="ppaction://media"/>
            <a:extLst>
              <a:ext uri="{FF2B5EF4-FFF2-40B4-BE49-F238E27FC236}">
                <a16:creationId xmlns:a16="http://schemas.microsoft.com/office/drawing/2014/main" id="{CED83792-EB6E-494B-8317-0C4CFA491EDB}"/>
              </a:ext>
            </a:extLst>
          </p:cNvPr>
          <p:cNvPicPr>
            <a:picLocks noRot="1" noChangeAspect="1"/>
          </p:cNvPicPr>
          <p:nvPr>
            <a:videoFile r:link="rId1"/>
          </p:nvPr>
        </p:nvPicPr>
        <p:blipFill>
          <a:blip r:embed="rId4"/>
          <a:stretch>
            <a:fillRect/>
          </a:stretch>
        </p:blipFill>
        <p:spPr>
          <a:xfrm>
            <a:off x="7056369" y="2854960"/>
            <a:ext cx="5248275" cy="2952155"/>
          </a:xfrm>
          <a:prstGeom prst="rect">
            <a:avLst/>
          </a:prstGeom>
        </p:spPr>
      </p:pic>
      <p:sp>
        <p:nvSpPr>
          <p:cNvPr id="5" name="TextBox 4">
            <a:extLst>
              <a:ext uri="{FF2B5EF4-FFF2-40B4-BE49-F238E27FC236}">
                <a16:creationId xmlns:a16="http://schemas.microsoft.com/office/drawing/2014/main" id="{4FFAA0C7-A1B9-4585-9139-78D4BA1E53F0}"/>
              </a:ext>
            </a:extLst>
          </p:cNvPr>
          <p:cNvSpPr txBox="1"/>
          <p:nvPr/>
        </p:nvSpPr>
        <p:spPr>
          <a:xfrm>
            <a:off x="7391399" y="5807115"/>
            <a:ext cx="5667375" cy="307777"/>
          </a:xfrm>
          <a:prstGeom prst="rect">
            <a:avLst/>
          </a:prstGeom>
          <a:noFill/>
        </p:spPr>
        <p:txBody>
          <a:bodyPr wrap="square" rtlCol="0">
            <a:spAutoFit/>
          </a:bodyPr>
          <a:lstStyle/>
          <a:p>
            <a:r>
              <a:rPr lang="en-US" sz="1400" dirty="0"/>
              <a:t>Watch the video above to learn more about OPEC</a:t>
            </a:r>
          </a:p>
        </p:txBody>
      </p:sp>
    </p:spTree>
    <p:extLst>
      <p:ext uri="{BB962C8B-B14F-4D97-AF65-F5344CB8AC3E}">
        <p14:creationId xmlns:p14="http://schemas.microsoft.com/office/powerpoint/2010/main" val="3914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12AE-5F65-4472-954A-5AD78DDD106C}"/>
              </a:ext>
            </a:extLst>
          </p:cNvPr>
          <p:cNvSpPr>
            <a:spLocks noGrp="1"/>
          </p:cNvSpPr>
          <p:nvPr>
            <p:ph type="title"/>
          </p:nvPr>
        </p:nvSpPr>
        <p:spPr/>
        <p:txBody>
          <a:bodyPr/>
          <a:lstStyle/>
          <a:p>
            <a:r>
              <a:rPr lang="en-US" sz="4400" b="1" dirty="0"/>
              <a:t>Import</a:t>
            </a:r>
            <a:r>
              <a:rPr lang="en-US" dirty="0"/>
              <a:t> </a:t>
            </a:r>
          </a:p>
        </p:txBody>
      </p:sp>
      <p:sp>
        <p:nvSpPr>
          <p:cNvPr id="3" name="Content Placeholder 2">
            <a:extLst>
              <a:ext uri="{FF2B5EF4-FFF2-40B4-BE49-F238E27FC236}">
                <a16:creationId xmlns:a16="http://schemas.microsoft.com/office/drawing/2014/main" id="{AE2E0656-17B4-4255-A76C-A412A8F0C4DE}"/>
              </a:ext>
            </a:extLst>
          </p:cNvPr>
          <p:cNvSpPr>
            <a:spLocks noGrp="1"/>
          </p:cNvSpPr>
          <p:nvPr>
            <p:ph idx="1"/>
          </p:nvPr>
        </p:nvSpPr>
        <p:spPr>
          <a:xfrm>
            <a:off x="335281" y="2015732"/>
            <a:ext cx="7020560" cy="3450613"/>
          </a:xfrm>
        </p:spPr>
        <p:txBody>
          <a:bodyPr>
            <a:normAutofit/>
          </a:bodyPr>
          <a:lstStyle/>
          <a:p>
            <a:pPr marL="0" indent="0">
              <a:buNone/>
            </a:pPr>
            <a:r>
              <a:rPr lang="en-US" sz="2800" b="1" dirty="0"/>
              <a:t>Import</a:t>
            </a:r>
            <a:r>
              <a:rPr lang="en-US" sz="2800" dirty="0"/>
              <a:t>- Many countries around the world must </a:t>
            </a:r>
            <a:r>
              <a:rPr lang="en-US" sz="2800" u="sng" dirty="0"/>
              <a:t>import</a:t>
            </a:r>
            <a:r>
              <a:rPr lang="en-US" sz="2800" dirty="0"/>
              <a:t> their oil, meaning they purchase it from other countries</a:t>
            </a:r>
            <a:br>
              <a:rPr lang="en-US" sz="2800" dirty="0"/>
            </a:br>
            <a:br>
              <a:rPr lang="en-US" sz="2800" dirty="0"/>
            </a:br>
            <a:r>
              <a:rPr lang="en-US" sz="2800" dirty="0"/>
              <a:t>*hint: if it’s </a:t>
            </a:r>
            <a:r>
              <a:rPr lang="en-US" sz="2800" u="sng" dirty="0"/>
              <a:t>import</a:t>
            </a:r>
            <a:r>
              <a:rPr lang="en-US" sz="2800" dirty="0"/>
              <a:t>ant to you, you import it from another country</a:t>
            </a:r>
          </a:p>
          <a:p>
            <a:pPr marL="0" indent="0">
              <a:buNone/>
            </a:pPr>
            <a:endParaRPr lang="en-US" sz="2800" dirty="0"/>
          </a:p>
        </p:txBody>
      </p:sp>
      <p:pic>
        <p:nvPicPr>
          <p:cNvPr id="6" name="Picture 2" descr="What are imports? Definition, meaning and examples - Market Business News">
            <a:extLst>
              <a:ext uri="{FF2B5EF4-FFF2-40B4-BE49-F238E27FC236}">
                <a16:creationId xmlns:a16="http://schemas.microsoft.com/office/drawing/2014/main" id="{5CAA3739-4006-40AA-A862-9785A2683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003" y="511316"/>
            <a:ext cx="3825277" cy="2353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hat is Importer of Record and Why is it Important">
            <a:extLst>
              <a:ext uri="{FF2B5EF4-FFF2-40B4-BE49-F238E27FC236}">
                <a16:creationId xmlns:a16="http://schemas.microsoft.com/office/drawing/2014/main" id="{0F604A0A-B13E-4501-9E14-A21A9B0D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1" y="3107239"/>
            <a:ext cx="5831839" cy="302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6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92212AE-5F65-4472-954A-5AD78DDD106C}"/>
              </a:ext>
            </a:extLst>
          </p:cNvPr>
          <p:cNvSpPr>
            <a:spLocks noGrp="1"/>
          </p:cNvSpPr>
          <p:nvPr>
            <p:ph type="title"/>
          </p:nvPr>
        </p:nvSpPr>
        <p:spPr>
          <a:xfrm>
            <a:off x="1451580" y="804520"/>
            <a:ext cx="4176511" cy="1049235"/>
          </a:xfrm>
        </p:spPr>
        <p:txBody>
          <a:bodyPr>
            <a:normAutofit/>
          </a:bodyPr>
          <a:lstStyle/>
          <a:p>
            <a:r>
              <a:rPr lang="en-US" sz="4800" b="1" dirty="0"/>
              <a:t>EXPORT</a:t>
            </a:r>
            <a:r>
              <a:rPr lang="en-US" dirty="0"/>
              <a:t> </a:t>
            </a:r>
          </a:p>
        </p:txBody>
      </p:sp>
      <p:sp>
        <p:nvSpPr>
          <p:cNvPr id="75" name="Rectangle 7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2E0656-17B4-4255-A76C-A412A8F0C4DE}"/>
              </a:ext>
            </a:extLst>
          </p:cNvPr>
          <p:cNvSpPr>
            <a:spLocks noGrp="1"/>
          </p:cNvSpPr>
          <p:nvPr>
            <p:ph idx="1"/>
          </p:nvPr>
        </p:nvSpPr>
        <p:spPr>
          <a:xfrm>
            <a:off x="374620" y="1861551"/>
            <a:ext cx="4847619" cy="3929644"/>
          </a:xfrm>
        </p:spPr>
        <p:txBody>
          <a:bodyPr>
            <a:normAutofit fontScale="92500" lnSpcReduction="10000"/>
          </a:bodyPr>
          <a:lstStyle/>
          <a:p>
            <a:pPr marL="0" indent="0">
              <a:buNone/>
            </a:pPr>
            <a:endParaRPr lang="en-US" sz="2800" dirty="0"/>
          </a:p>
          <a:p>
            <a:pPr marL="0" indent="0">
              <a:buNone/>
            </a:pPr>
            <a:r>
              <a:rPr lang="en-US" sz="2800" b="1" dirty="0"/>
              <a:t>Export-</a:t>
            </a:r>
            <a:r>
              <a:rPr lang="en-US" sz="2800" dirty="0"/>
              <a:t> Oil-rich countries such as Saudi Arabia </a:t>
            </a:r>
            <a:r>
              <a:rPr lang="en-US" sz="2800" u="sng" dirty="0"/>
              <a:t>export</a:t>
            </a:r>
            <a:r>
              <a:rPr lang="en-US" sz="2800" dirty="0"/>
              <a:t> their oil, meaning they sell it to other countries for money. </a:t>
            </a:r>
          </a:p>
          <a:p>
            <a:pPr marL="0" indent="0">
              <a:buNone/>
            </a:pPr>
            <a:br>
              <a:rPr lang="en-US" sz="2800" dirty="0"/>
            </a:br>
            <a:r>
              <a:rPr lang="en-US" sz="2800" dirty="0"/>
              <a:t>*hint:  </a:t>
            </a:r>
            <a:r>
              <a:rPr lang="en-US" sz="2800" u="sng" dirty="0"/>
              <a:t>ex</a:t>
            </a:r>
            <a:r>
              <a:rPr lang="en-US" sz="2800" dirty="0"/>
              <a:t>ports- goods </a:t>
            </a:r>
            <a:r>
              <a:rPr lang="en-US" sz="2800" u="sng" dirty="0"/>
              <a:t>ex</a:t>
            </a:r>
            <a:r>
              <a:rPr lang="en-US" sz="2800" dirty="0"/>
              <a:t>it a country. </a:t>
            </a:r>
          </a:p>
        </p:txBody>
      </p:sp>
      <p:pic>
        <p:nvPicPr>
          <p:cNvPr id="4098" name="Picture 2" descr="What Is an Export - Shipping Solutions">
            <a:extLst>
              <a:ext uri="{FF2B5EF4-FFF2-40B4-BE49-F238E27FC236}">
                <a16:creationId xmlns:a16="http://schemas.microsoft.com/office/drawing/2014/main" id="{49A14511-8DAE-4F1C-8E1D-879AAAF451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28092" y="1883452"/>
            <a:ext cx="5873028" cy="36639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24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C9E6-77FC-4CCD-8BFE-BBB22E090581}"/>
              </a:ext>
            </a:extLst>
          </p:cNvPr>
          <p:cNvSpPr>
            <a:spLocks noGrp="1"/>
          </p:cNvSpPr>
          <p:nvPr>
            <p:ph type="title"/>
          </p:nvPr>
        </p:nvSpPr>
        <p:spPr>
          <a:xfrm>
            <a:off x="394305" y="441771"/>
            <a:ext cx="9603275" cy="1049235"/>
          </a:xfrm>
        </p:spPr>
        <p:txBody>
          <a:bodyPr>
            <a:normAutofit/>
          </a:bodyPr>
          <a:lstStyle/>
          <a:p>
            <a:r>
              <a:rPr lang="en-US" sz="4400" b="1" dirty="0"/>
              <a:t>Population density</a:t>
            </a:r>
          </a:p>
        </p:txBody>
      </p:sp>
      <p:sp>
        <p:nvSpPr>
          <p:cNvPr id="3" name="Content Placeholder 2">
            <a:extLst>
              <a:ext uri="{FF2B5EF4-FFF2-40B4-BE49-F238E27FC236}">
                <a16:creationId xmlns:a16="http://schemas.microsoft.com/office/drawing/2014/main" id="{4C9E7062-42EA-43FC-AB1D-9087FCA9F452}"/>
              </a:ext>
            </a:extLst>
          </p:cNvPr>
          <p:cNvSpPr>
            <a:spLocks noGrp="1"/>
          </p:cNvSpPr>
          <p:nvPr>
            <p:ph idx="1"/>
          </p:nvPr>
        </p:nvSpPr>
        <p:spPr>
          <a:xfrm>
            <a:off x="394305" y="1853754"/>
            <a:ext cx="5587395" cy="3967926"/>
          </a:xfrm>
        </p:spPr>
        <p:txBody>
          <a:bodyPr/>
          <a:lstStyle/>
          <a:p>
            <a:r>
              <a:rPr lang="en-US" sz="2400" dirty="0"/>
              <a:t>how many people live in a certain area</a:t>
            </a:r>
          </a:p>
          <a:p>
            <a:r>
              <a:rPr lang="en-US" sz="2400" dirty="0"/>
              <a:t>Note that the darker the area is, more people live there</a:t>
            </a:r>
          </a:p>
          <a:p>
            <a:r>
              <a:rPr lang="en-US" sz="2400" dirty="0"/>
              <a:t>People live near sources of water such as rivers and shorelines</a:t>
            </a:r>
          </a:p>
          <a:p>
            <a:r>
              <a:rPr lang="en-US" sz="2400" dirty="0"/>
              <a:t>People also tend to live in cities because there are more job opportunities there</a:t>
            </a:r>
          </a:p>
          <a:p>
            <a:endParaRPr lang="en-US" dirty="0"/>
          </a:p>
        </p:txBody>
      </p:sp>
      <p:pic>
        <p:nvPicPr>
          <p:cNvPr id="6146" name="Picture 2" descr="CP - Geography of the Middle East">
            <a:extLst>
              <a:ext uri="{FF2B5EF4-FFF2-40B4-BE49-F238E27FC236}">
                <a16:creationId xmlns:a16="http://schemas.microsoft.com/office/drawing/2014/main" id="{ECE25C54-8300-466C-9F64-F69EE985A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491006"/>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04A-1758-4254-81B6-186EF4009A07}"/>
              </a:ext>
            </a:extLst>
          </p:cNvPr>
          <p:cNvSpPr>
            <a:spLocks noGrp="1"/>
          </p:cNvSpPr>
          <p:nvPr>
            <p:ph type="title"/>
          </p:nvPr>
        </p:nvSpPr>
        <p:spPr>
          <a:xfrm>
            <a:off x="180975" y="820757"/>
            <a:ext cx="9603275" cy="1049235"/>
          </a:xfrm>
        </p:spPr>
        <p:txBody>
          <a:bodyPr>
            <a:normAutofit/>
          </a:bodyPr>
          <a:lstStyle/>
          <a:p>
            <a:r>
              <a:rPr lang="en-US" sz="4000" b="1" dirty="0"/>
              <a:t>Standard of living</a:t>
            </a:r>
          </a:p>
        </p:txBody>
      </p:sp>
      <p:pic>
        <p:nvPicPr>
          <p:cNvPr id="5122" name="Picture 2" descr="4 ways to measure your standard of living - Matador Network">
            <a:extLst>
              <a:ext uri="{FF2B5EF4-FFF2-40B4-BE49-F238E27FC236}">
                <a16:creationId xmlns:a16="http://schemas.microsoft.com/office/drawing/2014/main" id="{79480E47-2074-4296-AD68-76637ACB3B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5201" y="96752"/>
            <a:ext cx="4176366" cy="2606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0A8399-EACE-42DE-AC81-FDCFBE9479AF}"/>
              </a:ext>
            </a:extLst>
          </p:cNvPr>
          <p:cNvSpPr txBox="1"/>
          <p:nvPr/>
        </p:nvSpPr>
        <p:spPr>
          <a:xfrm>
            <a:off x="180975" y="2066925"/>
            <a:ext cx="518350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The degree of wealth and material comfort available to a person or community.</a:t>
            </a:r>
            <a:br>
              <a:rPr lang="en-US" b="1" dirty="0"/>
            </a:br>
            <a:endParaRPr lang="en-US" b="1" dirty="0"/>
          </a:p>
          <a:p>
            <a:pPr marL="285750" indent="-285750">
              <a:buFont typeface="Arial" panose="020B0604020202020204" pitchFamily="34" charset="0"/>
              <a:buChar char="•"/>
            </a:pPr>
            <a:r>
              <a:rPr lang="en-US" dirty="0"/>
              <a:t>Oil  has increased national wealth, which has led to an improved standard of living.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Countries </a:t>
            </a:r>
            <a:r>
              <a:rPr lang="en-US" i="1" dirty="0"/>
              <a:t>without</a:t>
            </a:r>
            <a:r>
              <a:rPr lang="en-US" dirty="0"/>
              <a:t> oil reserves have had a much more difficult time improving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difference in wealth in some of the Southwest Asia countries has led to conflicts among the nations</a:t>
            </a:r>
          </a:p>
        </p:txBody>
      </p:sp>
      <p:pic>
        <p:nvPicPr>
          <p:cNvPr id="5124" name="Picture 4">
            <a:extLst>
              <a:ext uri="{FF2B5EF4-FFF2-40B4-BE49-F238E27FC236}">
                <a16:creationId xmlns:a16="http://schemas.microsoft.com/office/drawing/2014/main" id="{B98D95EF-1843-42B7-8368-499EEFACF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80" y="3087304"/>
            <a:ext cx="3290238" cy="3770696"/>
          </a:xfrm>
          <a:prstGeom prst="rect">
            <a:avLst/>
          </a:prstGeom>
          <a:noFill/>
          <a:extLst>
            <a:ext uri="{909E8E84-426E-40DD-AFC4-6F175D3DCCD1}">
              <a14:hiddenFill xmlns:a14="http://schemas.microsoft.com/office/drawing/2010/main">
                <a:solidFill>
                  <a:srgbClr val="FFFFFF"/>
                </a:solidFill>
              </a14:hiddenFill>
            </a:ext>
          </a:extLst>
        </p:spPr>
      </p:pic>
      <p:pic>
        <p:nvPicPr>
          <p:cNvPr id="5177" name="Picture 57">
            <a:extLst>
              <a:ext uri="{FF2B5EF4-FFF2-40B4-BE49-F238E27FC236}">
                <a16:creationId xmlns:a16="http://schemas.microsoft.com/office/drawing/2014/main" id="{8CD1A85A-F5B7-43B3-B58E-E88247739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184" y="3087302"/>
            <a:ext cx="3458816" cy="36739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F07F47-E3E3-4778-9985-1C8D4EAE9B96}"/>
              </a:ext>
            </a:extLst>
          </p:cNvPr>
          <p:cNvSpPr txBox="1"/>
          <p:nvPr/>
        </p:nvSpPr>
        <p:spPr>
          <a:xfrm>
            <a:off x="6350001" y="2702812"/>
            <a:ext cx="5661024" cy="338554"/>
          </a:xfrm>
          <a:prstGeom prst="rect">
            <a:avLst/>
          </a:prstGeom>
          <a:noFill/>
        </p:spPr>
        <p:txBody>
          <a:bodyPr wrap="square" rtlCol="0">
            <a:spAutoFit/>
          </a:bodyPr>
          <a:lstStyle/>
          <a:p>
            <a:r>
              <a:rPr lang="en-US" sz="1600" dirty="0"/>
              <a:t>On the left: low standard of living. Right: high standard of living</a:t>
            </a:r>
            <a:endParaRPr lang="en-US" sz="1400" dirty="0"/>
          </a:p>
        </p:txBody>
      </p:sp>
    </p:spTree>
    <p:extLst>
      <p:ext uri="{BB962C8B-B14F-4D97-AF65-F5344CB8AC3E}">
        <p14:creationId xmlns:p14="http://schemas.microsoft.com/office/powerpoint/2010/main" val="289206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83498-3314-48AE-A300-1C641C80A16F}"/>
              </a:ext>
            </a:extLst>
          </p:cNvPr>
          <p:cNvSpPr>
            <a:spLocks noGrp="1"/>
          </p:cNvSpPr>
          <p:nvPr>
            <p:ph type="title"/>
          </p:nvPr>
        </p:nvSpPr>
        <p:spPr>
          <a:xfrm>
            <a:off x="276225" y="804519"/>
            <a:ext cx="5500467" cy="1049235"/>
          </a:xfrm>
        </p:spPr>
        <p:txBody>
          <a:bodyPr>
            <a:normAutofit fontScale="90000"/>
          </a:bodyPr>
          <a:lstStyle/>
          <a:p>
            <a:r>
              <a:rPr lang="en-US" sz="4400" b="1" dirty="0"/>
              <a:t>Westernization</a:t>
            </a:r>
            <a:r>
              <a:rPr lang="en-US" sz="2800" dirty="0"/>
              <a:t> </a:t>
            </a:r>
          </a:p>
        </p:txBody>
      </p:sp>
      <p:cxnSp>
        <p:nvCxnSpPr>
          <p:cNvPr id="73" name="Straight Connector 7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5" name="Rectangle 7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6619471-5CC7-49AA-BB9C-C9C11A6DDA9C}"/>
              </a:ext>
            </a:extLst>
          </p:cNvPr>
          <p:cNvSpPr>
            <a:spLocks noGrp="1"/>
          </p:cNvSpPr>
          <p:nvPr>
            <p:ph idx="1"/>
          </p:nvPr>
        </p:nvSpPr>
        <p:spPr>
          <a:xfrm>
            <a:off x="528321" y="2015732"/>
            <a:ext cx="5248372" cy="4074172"/>
          </a:xfrm>
        </p:spPr>
        <p:txBody>
          <a:bodyPr>
            <a:normAutofit fontScale="92500"/>
          </a:bodyPr>
          <a:lstStyle/>
          <a:p>
            <a:r>
              <a:rPr lang="en-US" sz="2400" b="1" dirty="0"/>
              <a:t>Western</a:t>
            </a:r>
            <a:r>
              <a:rPr lang="en-US" sz="2400" dirty="0"/>
              <a:t> culture is a term used to describe the social norms, belief systems, traditions, customs, and values that have their origin in Europe or North America</a:t>
            </a:r>
          </a:p>
          <a:p>
            <a:r>
              <a:rPr lang="en-US" sz="2400" dirty="0"/>
              <a:t>In other words, it is when a place becomes more materialistic and like the Western World. </a:t>
            </a:r>
          </a:p>
          <a:p>
            <a:r>
              <a:rPr lang="en-US" sz="2600" dirty="0"/>
              <a:t>This sometimes creates a clash between eastern and western cultures</a:t>
            </a:r>
          </a:p>
        </p:txBody>
      </p:sp>
      <p:pic>
        <p:nvPicPr>
          <p:cNvPr id="7172" name="Picture 4" descr="Westernization, blessing or curse? | Wild wild west">
            <a:extLst>
              <a:ext uri="{FF2B5EF4-FFF2-40B4-BE49-F238E27FC236}">
                <a16:creationId xmlns:a16="http://schemas.microsoft.com/office/drawing/2014/main" id="{D3ADC0D2-982F-4299-9C5F-04B42A6FC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064" y="3352800"/>
            <a:ext cx="5454934" cy="2654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C98336-5A64-498D-8F42-82CC2DF29702}"/>
              </a:ext>
            </a:extLst>
          </p:cNvPr>
          <p:cNvSpPr txBox="1"/>
          <p:nvPr/>
        </p:nvSpPr>
        <p:spPr>
          <a:xfrm>
            <a:off x="6553200" y="6089904"/>
            <a:ext cx="5110479" cy="646331"/>
          </a:xfrm>
          <a:prstGeom prst="rect">
            <a:avLst/>
          </a:prstGeom>
          <a:noFill/>
        </p:spPr>
        <p:txBody>
          <a:bodyPr wrap="square" rtlCol="0">
            <a:spAutoFit/>
          </a:bodyPr>
          <a:lstStyle/>
          <a:p>
            <a:r>
              <a:rPr lang="en-US" dirty="0"/>
              <a:t>Note all the US brands that you can find all over the world. </a:t>
            </a:r>
          </a:p>
        </p:txBody>
      </p:sp>
      <p:pic>
        <p:nvPicPr>
          <p:cNvPr id="11" name="Content Placeholder 3">
            <a:extLst>
              <a:ext uri="{FF2B5EF4-FFF2-40B4-BE49-F238E27FC236}">
                <a16:creationId xmlns:a16="http://schemas.microsoft.com/office/drawing/2014/main" id="{B02CCE05-07FA-468F-A2A0-03B1B5FC6B19}"/>
              </a:ext>
            </a:extLst>
          </p:cNvPr>
          <p:cNvPicPr>
            <a:picLocks noChangeAspect="1"/>
          </p:cNvPicPr>
          <p:nvPr/>
        </p:nvPicPr>
        <p:blipFill>
          <a:blip r:embed="rId3"/>
          <a:stretch>
            <a:fillRect/>
          </a:stretch>
        </p:blipFill>
        <p:spPr>
          <a:xfrm>
            <a:off x="6684472" y="2014"/>
            <a:ext cx="4847933" cy="2654243"/>
          </a:xfrm>
          <a:prstGeom prst="rect">
            <a:avLst/>
          </a:prstGeom>
        </p:spPr>
      </p:pic>
      <p:sp>
        <p:nvSpPr>
          <p:cNvPr id="5" name="TextBox 4">
            <a:extLst>
              <a:ext uri="{FF2B5EF4-FFF2-40B4-BE49-F238E27FC236}">
                <a16:creationId xmlns:a16="http://schemas.microsoft.com/office/drawing/2014/main" id="{0979173A-5A6F-46DC-8107-3A0CD021E389}"/>
              </a:ext>
            </a:extLst>
          </p:cNvPr>
          <p:cNvSpPr txBox="1"/>
          <p:nvPr/>
        </p:nvSpPr>
        <p:spPr>
          <a:xfrm>
            <a:off x="6553200" y="2804160"/>
            <a:ext cx="5511798" cy="369332"/>
          </a:xfrm>
          <a:prstGeom prst="rect">
            <a:avLst/>
          </a:prstGeom>
          <a:noFill/>
        </p:spPr>
        <p:txBody>
          <a:bodyPr wrap="square" rtlCol="0">
            <a:spAutoFit/>
          </a:bodyPr>
          <a:lstStyle/>
          <a:p>
            <a:r>
              <a:rPr lang="en-US" dirty="0"/>
              <a:t>Note how the US is located west on the map </a:t>
            </a:r>
          </a:p>
        </p:txBody>
      </p:sp>
    </p:spTree>
    <p:extLst>
      <p:ext uri="{BB962C8B-B14F-4D97-AF65-F5344CB8AC3E}">
        <p14:creationId xmlns:p14="http://schemas.microsoft.com/office/powerpoint/2010/main" val="138882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A026-718E-450C-B8A6-67D593D5FCD3}"/>
              </a:ext>
            </a:extLst>
          </p:cNvPr>
          <p:cNvSpPr>
            <a:spLocks noGrp="1"/>
          </p:cNvSpPr>
          <p:nvPr>
            <p:ph type="title"/>
          </p:nvPr>
        </p:nvSpPr>
        <p:spPr>
          <a:xfrm>
            <a:off x="1451579" y="804519"/>
            <a:ext cx="9603275" cy="1049235"/>
          </a:xfrm>
        </p:spPr>
        <p:txBody>
          <a:bodyPr>
            <a:normAutofit/>
          </a:bodyPr>
          <a:lstStyle/>
          <a:p>
            <a:r>
              <a:rPr lang="en-US" dirty="0"/>
              <a:t>Western  Culture     Vs.    Eastern Culture</a:t>
            </a:r>
          </a:p>
        </p:txBody>
      </p:sp>
      <p:sp>
        <p:nvSpPr>
          <p:cNvPr id="3" name="Content Placeholder 2">
            <a:extLst>
              <a:ext uri="{FF2B5EF4-FFF2-40B4-BE49-F238E27FC236}">
                <a16:creationId xmlns:a16="http://schemas.microsoft.com/office/drawing/2014/main" id="{F5B96972-CCC1-4086-8229-6C14D58DA861}"/>
              </a:ext>
            </a:extLst>
          </p:cNvPr>
          <p:cNvSpPr>
            <a:spLocks noGrp="1"/>
          </p:cNvSpPr>
          <p:nvPr>
            <p:ph idx="1"/>
          </p:nvPr>
        </p:nvSpPr>
        <p:spPr>
          <a:xfrm>
            <a:off x="295275" y="2015734"/>
            <a:ext cx="6778588" cy="3450613"/>
          </a:xfrm>
        </p:spPr>
        <p:txBody>
          <a:bodyPr>
            <a:normAutofit/>
          </a:bodyPr>
          <a:lstStyle/>
          <a:p>
            <a:pPr>
              <a:lnSpc>
                <a:spcPct val="110000"/>
              </a:lnSpc>
            </a:pPr>
            <a:r>
              <a:rPr lang="en-US" sz="2400" dirty="0"/>
              <a:t>The picture to the right shows two concepts of culture. Note the top women wore modern clothes, did their hair and makeup, attended school, etc. They look like women you might see in the United States </a:t>
            </a:r>
          </a:p>
          <a:p>
            <a:pPr>
              <a:lnSpc>
                <a:spcPct val="110000"/>
              </a:lnSpc>
            </a:pPr>
            <a:r>
              <a:rPr lang="en-US" sz="2400" dirty="0"/>
              <a:t>These traits were seen by many as too “western” and some felt that it was erasing their own culture.  As a result, there was a rejection of these ideas</a:t>
            </a:r>
          </a:p>
        </p:txBody>
      </p:sp>
      <p:pic>
        <p:nvPicPr>
          <p:cNvPr id="4" name="Picture 3" descr="A group of people standing in front of a crowd posing for the camera&#10;&#10;Description automatically generated">
            <a:extLst>
              <a:ext uri="{FF2B5EF4-FFF2-40B4-BE49-F238E27FC236}">
                <a16:creationId xmlns:a16="http://schemas.microsoft.com/office/drawing/2014/main" id="{9EC543F7-FD5F-48B3-BC74-5897F4544576}"/>
              </a:ext>
            </a:extLst>
          </p:cNvPr>
          <p:cNvPicPr>
            <a:picLocks noChangeAspect="1"/>
          </p:cNvPicPr>
          <p:nvPr/>
        </p:nvPicPr>
        <p:blipFill>
          <a:blip r:embed="rId2"/>
          <a:stretch>
            <a:fillRect/>
          </a:stretch>
        </p:blipFill>
        <p:spPr>
          <a:xfrm>
            <a:off x="7073863" y="2015734"/>
            <a:ext cx="5118137" cy="4842266"/>
          </a:xfrm>
          <a:prstGeom prst="rect">
            <a:avLst/>
          </a:prstGeom>
        </p:spPr>
      </p:pic>
    </p:spTree>
    <p:extLst>
      <p:ext uri="{BB962C8B-B14F-4D97-AF65-F5344CB8AC3E}">
        <p14:creationId xmlns:p14="http://schemas.microsoft.com/office/powerpoint/2010/main" val="34968576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44</TotalTime>
  <Words>676</Words>
  <Application>Microsoft Office PowerPoint</Application>
  <PresentationFormat>Widescreen</PresentationFormat>
  <Paragraphs>62</Paragraphs>
  <Slides>22</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Oil wealth and the middle east </vt:lpstr>
      <vt:lpstr>Vocabulary to know: </vt:lpstr>
      <vt:lpstr>OPEC</vt:lpstr>
      <vt:lpstr>Import </vt:lpstr>
      <vt:lpstr>EXPORT </vt:lpstr>
      <vt:lpstr>Population density</vt:lpstr>
      <vt:lpstr>Standard of living</vt:lpstr>
      <vt:lpstr>Westernization </vt:lpstr>
      <vt:lpstr>Western  Culture     Vs.    Eastern Culture</vt:lpstr>
      <vt:lpstr>Western influence on Food </vt:lpstr>
      <vt:lpstr>materialism</vt:lpstr>
      <vt:lpstr>Dubai Then and now </vt:lpstr>
      <vt:lpstr>PowerPoint Presentation</vt:lpstr>
      <vt:lpstr>PowerPoint Presentation</vt:lpstr>
      <vt:lpstr>PowerPoint Presentation</vt:lpstr>
      <vt:lpstr>PowerPoint Presentation</vt:lpstr>
      <vt:lpstr>WATCH THE FOLLOWING VIDEO AND WRITE DOWN AT LEAST FIVE OBSERVATIONS ABOUT THE CITY OF DUBAI</vt:lpstr>
      <vt:lpstr>Rich Kids of dubai</vt:lpstr>
      <vt:lpstr>PowerPoint Presentation</vt:lpstr>
      <vt:lpstr>PowerPoint Presentation</vt:lpstr>
      <vt:lpstr>PowerPoint Presentation</vt:lpstr>
      <vt:lpstr>Tying the vocabulary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wealth and westernization </dc:title>
  <dc:creator>Mary Denney</dc:creator>
  <cp:lastModifiedBy>Mary Denney</cp:lastModifiedBy>
  <cp:revision>5</cp:revision>
  <dcterms:created xsi:type="dcterms:W3CDTF">2020-09-23T21:23:04Z</dcterms:created>
  <dcterms:modified xsi:type="dcterms:W3CDTF">2020-09-23T22:07:19Z</dcterms:modified>
</cp:coreProperties>
</file>