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5" r:id="rId6"/>
    <p:sldId id="264" r:id="rId7"/>
    <p:sldId id="268" r:id="rId8"/>
    <p:sldId id="267" r:id="rId9"/>
    <p:sldId id="266" r:id="rId10"/>
    <p:sldId id="265" r:id="rId11"/>
    <p:sldId id="273" r:id="rId12"/>
    <p:sldId id="276" r:id="rId13"/>
    <p:sldId id="274" r:id="rId14"/>
    <p:sldId id="270" r:id="rId15"/>
    <p:sldId id="278" r:id="rId16"/>
    <p:sldId id="277" r:id="rId17"/>
    <p:sldId id="271" r:id="rId18"/>
    <p:sldId id="272" r:id="rId19"/>
    <p:sldId id="263" r:id="rId20"/>
    <p:sldId id="279" r:id="rId21"/>
    <p:sldId id="257" r:id="rId22"/>
    <p:sldId id="258" r:id="rId23"/>
    <p:sldId id="259" r:id="rId24"/>
    <p:sldId id="26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imgres?imgurl=https%3A%2F%2Fpbs.twimg.com%2Fmedia%2FCtSWO-bWAAANoh3.jpg&amp;imgrefurl=https%3A%2F%2Ftwitter.com%2Fburgerbusiness%2Fstatus%2F780413859769245697&amp;docid=p7-s3rVc29Bk7M&amp;tbnid=VcMArpSEiBRI_M%3A&amp;vet=10ahUKEwjo0OOzzcfkAhVLHqwKHRqOAK8QMwhLKAMwAw..i&amp;w=960&amp;h=960&amp;safe=active&amp;bih=607&amp;biw=1280&amp;q=middle%20east%20burger%20king&amp;ved=0ahUKEwjo0OOzzcfkAhVLHqwKHRqOAK8QMwhLKAMwAw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imgres?imgurl=https%3A%2F%2Fwww.middleeasteye.net%2Fsites%2Fdefault%2Ffiles%2Fstyles%2Farticle_page%2Fpublic%2Fmain-images%2FSaudi%2520McDonald%2527s.jpg%3Fitok%3DpEUMZEd6&amp;imgrefurl=https%3A%2F%2Fwww.middleeasteye.net%2Fnews%2Fsaudi-mcdonalds-burger-king-pledge-allegiance-bin-salman&amp;docid=hIJVPJoGhRHPqM&amp;tbnid=LWHtxFndQBLYaM%3A&amp;vet=10ahUKEwjo0OOzzcfkAhVLHqwKHRqOAK8QMwhOKAYwBg..i&amp;w=1400&amp;h=893&amp;safe=active&amp;bih=607&amp;biw=1280&amp;q=middle%20east%20burger%20king&amp;ved=0ahUKEwjo0OOzzcfkAhVLHqwKHRqOAK8QMwhOKAYwBg&amp;iact=mrc&amp;uact=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MTSvVAtWM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Y4dz1fQ4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BBD8-84B5-4F81-9EE3-A39302BBB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904" y="545123"/>
            <a:ext cx="8637073" cy="2541431"/>
          </a:xfrm>
        </p:spPr>
        <p:txBody>
          <a:bodyPr/>
          <a:lstStyle/>
          <a:p>
            <a:pPr algn="ctr"/>
            <a:r>
              <a:rPr lang="en-US"/>
              <a:t>Dubai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665AE-3042-4A85-A4AD-3810AB13175D}"/>
              </a:ext>
            </a:extLst>
          </p:cNvPr>
          <p:cNvSpPr txBox="1"/>
          <p:nvPr/>
        </p:nvSpPr>
        <p:spPr>
          <a:xfrm>
            <a:off x="971550" y="3638550"/>
            <a:ext cx="1060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A look into how oil money has transformed a once small desert town into a large wealthy city through westernization. </a:t>
            </a:r>
          </a:p>
        </p:txBody>
      </p:sp>
    </p:spTree>
    <p:extLst>
      <p:ext uri="{BB962C8B-B14F-4D97-AF65-F5344CB8AC3E}">
        <p14:creationId xmlns:p14="http://schemas.microsoft.com/office/powerpoint/2010/main" val="205707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3498-3314-48AE-A300-1C641C80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18505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Specialization:</a:t>
            </a:r>
            <a:br>
              <a:rPr lang="en-US" sz="4800" b="1" dirty="0"/>
            </a:br>
            <a:r>
              <a:rPr lang="en-US" sz="4800" b="1" dirty="0"/>
              <a:t>Where does the Middle east get its money?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9471-5CC7-49AA-BB9C-C9C11A6D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1A66D-006A-451E-8A26-B26544D88E0A}"/>
              </a:ext>
            </a:extLst>
          </p:cNvPr>
          <p:cNvSpPr txBox="1"/>
          <p:nvPr/>
        </p:nvSpPr>
        <p:spPr>
          <a:xfrm>
            <a:off x="215758" y="2015732"/>
            <a:ext cx="54658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Specialization- when a nation or individual concentrates its efforts on producing a limited variety of goods</a:t>
            </a:r>
          </a:p>
          <a:p>
            <a:endParaRPr lang="en-US" sz="3200" dirty="0"/>
          </a:p>
          <a:p>
            <a:r>
              <a:rPr lang="en-US" sz="3200" dirty="0"/>
              <a:t>The Middle East </a:t>
            </a:r>
            <a:r>
              <a:rPr lang="en-US" sz="3200" b="1" dirty="0"/>
              <a:t>specializes in oil</a:t>
            </a:r>
            <a:r>
              <a:rPr lang="en-US" sz="3200" dirty="0"/>
              <a:t> which enabled cities like Dubai to rapidly grow!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982C9-E2F6-4723-9E9D-68788710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032" y="2356221"/>
            <a:ext cx="4514822" cy="33991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48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3498-3314-48AE-A300-1C641C80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5206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Oil wealth leads to Westernization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9471-5CC7-49AA-BB9C-C9C11A6D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09590" cy="345061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Western</a:t>
            </a:r>
            <a:r>
              <a:rPr lang="en-US" sz="3200" dirty="0"/>
              <a:t> culture is a broad term used to describe the social norms, </a:t>
            </a:r>
            <a:r>
              <a:rPr lang="en-US" sz="3200" b="1" dirty="0"/>
              <a:t>belief</a:t>
            </a:r>
            <a:r>
              <a:rPr lang="en-US" sz="3200" dirty="0"/>
              <a:t> systems, traditions, customs, values, and so forth that have their origin in Europe or North America</a:t>
            </a:r>
          </a:p>
          <a:p>
            <a:r>
              <a:rPr lang="en-US" sz="3200" dirty="0"/>
              <a:t>In other words, </a:t>
            </a:r>
            <a:r>
              <a:rPr lang="en-US" sz="3200" u="sng" dirty="0">
                <a:solidFill>
                  <a:srgbClr val="FF0000"/>
                </a:solidFill>
              </a:rPr>
              <a:t>it is when a place becomes more materialistic and like the Western World, as seen in Dubai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96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1ADE-B2F7-4B27-9215-6C8F6587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See how the United States is “western” compared to the rest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A66A-EC28-4533-AF6E-9AB856A69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52785-2DEA-4343-BC98-84714005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4" y="2015731"/>
            <a:ext cx="9760310" cy="468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B4688-2705-4A07-8764-20E3BDFE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30" y="5316898"/>
            <a:ext cx="1388938" cy="13818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962023-5D60-44FE-B6B7-5C721D4365FA}"/>
              </a:ext>
            </a:extLst>
          </p:cNvPr>
          <p:cNvSpPr/>
          <p:nvPr/>
        </p:nvSpPr>
        <p:spPr>
          <a:xfrm>
            <a:off x="1746607" y="2804845"/>
            <a:ext cx="3277456" cy="25685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8DD7-1B54-4F8E-8C27-84FDD160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Westernization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61539-7CA8-4F0E-9472-72561853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2015732"/>
            <a:ext cx="10582243" cy="345061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Not all Middle Eastern countries embraced the idea of “Westernization” though. </a:t>
            </a:r>
          </a:p>
          <a:p>
            <a:r>
              <a:rPr lang="en-US" sz="2800" dirty="0"/>
              <a:t>Westernization is viewed by some as destroying “Eastern” way of life</a:t>
            </a:r>
          </a:p>
          <a:p>
            <a:r>
              <a:rPr lang="en-US" sz="2800" dirty="0"/>
              <a:t>As a result, there has been many conflicts over the years of some cultures fighting back against Western culture</a:t>
            </a:r>
          </a:p>
          <a:p>
            <a:pPr marL="0" indent="0">
              <a:buNone/>
            </a:pPr>
            <a:r>
              <a:rPr lang="en-US" sz="2800" b="1" dirty="0"/>
              <a:t>Example:  </a:t>
            </a:r>
            <a:r>
              <a:rPr lang="en-US" sz="2800" dirty="0"/>
              <a:t>The Taliban, the group you may have heard about recently in the news, rejects many aspects of Westernization</a:t>
            </a:r>
          </a:p>
        </p:txBody>
      </p:sp>
    </p:spTree>
    <p:extLst>
      <p:ext uri="{BB962C8B-B14F-4D97-AF65-F5344CB8AC3E}">
        <p14:creationId xmlns:p14="http://schemas.microsoft.com/office/powerpoint/2010/main" val="190805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A026-718E-450C-B8A6-67D593D5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8245"/>
            <a:ext cx="9603275" cy="1049235"/>
          </a:xfrm>
        </p:spPr>
        <p:txBody>
          <a:bodyPr/>
          <a:lstStyle/>
          <a:p>
            <a:r>
              <a:rPr lang="en-US"/>
              <a:t>Western  Culture     Vs.    Eastern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96972-CCC1-4086-8229-6C14D58D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92" y="1820837"/>
            <a:ext cx="5249962" cy="4161548"/>
          </a:xfrm>
        </p:spPr>
        <p:txBody>
          <a:bodyPr>
            <a:normAutofit/>
          </a:bodyPr>
          <a:lstStyle/>
          <a:p>
            <a:r>
              <a:rPr lang="en-US" sz="2400" dirty="0"/>
              <a:t>Top picture: Influences of Westernization in women’s fashion</a:t>
            </a:r>
          </a:p>
          <a:p>
            <a:r>
              <a:rPr lang="en-US" sz="2400" dirty="0"/>
              <a:t>These traits were seen by many as too “western” and some felt that it was erasing their own culture.  As a result, there was a rejection of these material things as seen in the Iranian Revolution in 1979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543F7-FD5F-48B3-BC74-5897F454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75" y="833120"/>
            <a:ext cx="6200169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5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8457-ECC7-411A-9752-58E8B796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/>
              <a:t>Materialistic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2D6D-4CF8-47F1-A664-ADF324E1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4635"/>
            <a:ext cx="7898579" cy="3451617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Materialistic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means that you value </a:t>
            </a:r>
            <a:r>
              <a:rPr lang="en-US" sz="3600" i="1" dirty="0">
                <a:solidFill>
                  <a:srgbClr val="FF0000"/>
                </a:solidFill>
              </a:rPr>
              <a:t>material</a:t>
            </a:r>
            <a:r>
              <a:rPr lang="en-US" sz="3600" dirty="0">
                <a:solidFill>
                  <a:srgbClr val="FF0000"/>
                </a:solidFill>
              </a:rPr>
              <a:t> things like fancy clothes, cars, property, etc. </a:t>
            </a:r>
            <a:r>
              <a:rPr lang="en-US" sz="3600" dirty="0"/>
              <a:t>Basically, you are showing off wealth</a:t>
            </a:r>
          </a:p>
          <a:p>
            <a:r>
              <a:rPr lang="en-US" sz="3600" b="1" dirty="0"/>
              <a:t>Problem</a:t>
            </a:r>
            <a:r>
              <a:rPr lang="en-US" sz="3600" dirty="0"/>
              <a:t>: These </a:t>
            </a:r>
            <a:r>
              <a:rPr lang="en-US" sz="3600" dirty="0">
                <a:solidFill>
                  <a:srgbClr val="FF0000"/>
                </a:solidFill>
              </a:rPr>
              <a:t>cultures in the East value modesty, giving money to charity, and religion </a:t>
            </a:r>
            <a:r>
              <a:rPr lang="en-US" sz="3600" dirty="0"/>
              <a:t>creating a CULTURE CLASH!</a:t>
            </a:r>
          </a:p>
        </p:txBody>
      </p:sp>
      <p:pic>
        <p:nvPicPr>
          <p:cNvPr id="1026" name="Picture 2" descr="Hidden Meanings in Madonna&amp;#39;s Material Girl – David&amp;#39;s Shelf">
            <a:extLst>
              <a:ext uri="{FF2B5EF4-FFF2-40B4-BE49-F238E27FC236}">
                <a16:creationId xmlns:a16="http://schemas.microsoft.com/office/drawing/2014/main" id="{818AB17D-6074-4844-A442-05E6F18A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79" y="2198616"/>
            <a:ext cx="4044273" cy="27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D0308-0E2F-40E4-A446-D8211B921F8F}"/>
              </a:ext>
            </a:extLst>
          </p:cNvPr>
          <p:cNvSpPr txBox="1"/>
          <p:nvPr/>
        </p:nvSpPr>
        <p:spPr>
          <a:xfrm>
            <a:off x="7898579" y="4964587"/>
            <a:ext cx="444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Madonna famously sang “We are living in a material world, and I am a material girl!” Note her diamonds and fur- she is materialistic. </a:t>
            </a:r>
          </a:p>
        </p:txBody>
      </p:sp>
    </p:spTree>
    <p:extLst>
      <p:ext uri="{BB962C8B-B14F-4D97-AF65-F5344CB8AC3E}">
        <p14:creationId xmlns:p14="http://schemas.microsoft.com/office/powerpoint/2010/main" val="86380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B111-29E9-4C20-9C1C-C1954293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6881"/>
            <a:ext cx="9603275" cy="5824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Western influence even affects Middle eastern diet and health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027" name="Picture 3" descr="Image result for middle east burger king">
            <a:hlinkClick r:id="rId2"/>
            <a:extLst>
              <a:ext uri="{FF2B5EF4-FFF2-40B4-BE49-F238E27FC236}">
                <a16:creationId xmlns:a16="http://schemas.microsoft.com/office/drawing/2014/main" id="{7BC995FD-270D-4710-9C40-8206B18E6F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933"/>
            <a:ext cx="3941733" cy="39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middle east burger king">
            <a:hlinkClick r:id="rId4"/>
            <a:extLst>
              <a:ext uri="{FF2B5EF4-FFF2-40B4-BE49-F238E27FC236}">
                <a16:creationId xmlns:a16="http://schemas.microsoft.com/office/drawing/2014/main" id="{AD9C4C2C-72FF-4169-934E-3668660B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33" y="1896933"/>
            <a:ext cx="3811135" cy="39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13409-BA7E-4105-A0E5-FB5CE2D7D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868" y="1896932"/>
            <a:ext cx="4310063" cy="39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84E0-19B3-43C1-8CE0-4F315E20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56855"/>
            <a:ext cx="9603275" cy="1596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American Fast Food Took Over Kuwait And Made Its People Obese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Online Media 3" title="American Fast Food Took Over Kuwait And Made Its People Obese | VICE on HBO">
            <a:hlinkClick r:id="" action="ppaction://media"/>
            <a:extLst>
              <a:ext uri="{FF2B5EF4-FFF2-40B4-BE49-F238E27FC236}">
                <a16:creationId xmlns:a16="http://schemas.microsoft.com/office/drawing/2014/main" id="{70724863-E5EE-40A7-B242-CC9A146C5E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1579" y="1530849"/>
            <a:ext cx="9545639" cy="50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13B5-3B14-4911-9C10-76B0C603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33" y="6355"/>
            <a:ext cx="9603275" cy="528336"/>
          </a:xfrm>
        </p:spPr>
        <p:txBody>
          <a:bodyPr>
            <a:normAutofit fontScale="90000"/>
          </a:bodyPr>
          <a:lstStyle/>
          <a:p>
            <a:r>
              <a:rPr lang="en-US"/>
              <a:t>Rich Kids of </a:t>
            </a:r>
            <a:r>
              <a:rPr lang="en-US" err="1"/>
              <a:t>dubai</a:t>
            </a:r>
            <a:endParaRPr lang="en-US"/>
          </a:p>
        </p:txBody>
      </p:sp>
      <p:pic>
        <p:nvPicPr>
          <p:cNvPr id="5" name="Content Placeholder 4" descr="A picture containing outdoor, sky, tree, car&#10;&#10;Description automatically generated">
            <a:extLst>
              <a:ext uri="{FF2B5EF4-FFF2-40B4-BE49-F238E27FC236}">
                <a16:creationId xmlns:a16="http://schemas.microsoft.com/office/drawing/2014/main" id="{2AAECB3F-9351-46D1-AC0A-65E0B2AB1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6349"/>
            <a:ext cx="6096000" cy="48919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21420-8B28-437E-92A3-63927ED3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902" y="1276349"/>
            <a:ext cx="5933715" cy="5079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36C47-6355-462D-A1B2-23DE2E3A2FC3}"/>
              </a:ext>
            </a:extLst>
          </p:cNvPr>
          <p:cNvSpPr txBox="1"/>
          <p:nvPr/>
        </p:nvSpPr>
        <p:spPr>
          <a:xfrm>
            <a:off x="571500" y="534691"/>
            <a:ext cx="1114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Western influence on cars, appearances, clothes, buildings, pets, and other material goods</a:t>
            </a:r>
          </a:p>
        </p:txBody>
      </p:sp>
    </p:spTree>
    <p:extLst>
      <p:ext uri="{BB962C8B-B14F-4D97-AF65-F5344CB8AC3E}">
        <p14:creationId xmlns:p14="http://schemas.microsoft.com/office/powerpoint/2010/main" val="307846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A002-7F61-4781-91EC-9178B549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a car&#10;&#10;Description automatically generated">
            <a:extLst>
              <a:ext uri="{FF2B5EF4-FFF2-40B4-BE49-F238E27FC236}">
                <a16:creationId xmlns:a16="http://schemas.microsoft.com/office/drawing/2014/main" id="{77B5895D-1D87-4F71-B03A-4C27563BA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6230320" cy="6230320"/>
          </a:xfrm>
        </p:spPr>
      </p:pic>
      <p:pic>
        <p:nvPicPr>
          <p:cNvPr id="7" name="Picture 6" descr="A picture containing man, floor, person, standing&#10;&#10;Description automatically generated">
            <a:extLst>
              <a:ext uri="{FF2B5EF4-FFF2-40B4-BE49-F238E27FC236}">
                <a16:creationId xmlns:a16="http://schemas.microsoft.com/office/drawing/2014/main" id="{6623AFE3-B98B-43A1-B253-523BAE2D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"/>
            <a:ext cx="6096000" cy="62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2E76-038D-439F-8361-1C07C260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25E4-9065-4BC7-B98A-3769E62F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 you look at the next images on the slides, observe the changes you notice over time.  </a:t>
            </a:r>
          </a:p>
        </p:txBody>
      </p:sp>
    </p:spTree>
    <p:extLst>
      <p:ext uri="{BB962C8B-B14F-4D97-AF65-F5344CB8AC3E}">
        <p14:creationId xmlns:p14="http://schemas.microsoft.com/office/powerpoint/2010/main" val="33007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7A0D-E4AF-4BDA-B3DB-E97DE640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or, building, indoor, red&#10;&#10;Description automatically generated">
            <a:extLst>
              <a:ext uri="{FF2B5EF4-FFF2-40B4-BE49-F238E27FC236}">
                <a16:creationId xmlns:a16="http://schemas.microsoft.com/office/drawing/2014/main" id="{C6D900EC-BF77-4156-B7B1-B78526C35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6" y="362272"/>
            <a:ext cx="9917708" cy="5261789"/>
          </a:xfrm>
        </p:spPr>
      </p:pic>
    </p:spTree>
    <p:extLst>
      <p:ext uri="{BB962C8B-B14F-4D97-AF65-F5344CB8AC3E}">
        <p14:creationId xmlns:p14="http://schemas.microsoft.com/office/powerpoint/2010/main" val="352610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836E-9DC5-4F52-A60F-EEE2FBB6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E198A9-8A11-42A2-AD1C-81CFB069B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42" y="91440"/>
            <a:ext cx="5477952" cy="5962041"/>
          </a:xfrm>
          <a:prstGeom prst="rect">
            <a:avLst/>
          </a:prstGeom>
        </p:spPr>
      </p:pic>
      <p:pic>
        <p:nvPicPr>
          <p:cNvPr id="10" name="Picture 9" descr="A person walking on a beach&#10;&#10;Description automatically generated">
            <a:extLst>
              <a:ext uri="{FF2B5EF4-FFF2-40B4-BE49-F238E27FC236}">
                <a16:creationId xmlns:a16="http://schemas.microsoft.com/office/drawing/2014/main" id="{F4A4FC0D-AC2F-49AD-B0F5-307F0431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594" y="91440"/>
            <a:ext cx="5962041" cy="59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CC19-F57B-4EEB-8E85-B6F78B36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TO Ponder…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CA82-E512-4518-95E1-342C1E08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2015732"/>
            <a:ext cx="11249024" cy="345061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Even though these pictures are all from the Middle East, these pictures look like they were taken in United States</a:t>
            </a:r>
          </a:p>
          <a:p>
            <a:r>
              <a:rPr lang="en-US" sz="2800"/>
              <a:t>Do any of these rich kids look like they’re concerned with religion?</a:t>
            </a:r>
          </a:p>
          <a:p>
            <a:r>
              <a:rPr lang="en-US" sz="2800"/>
              <a:t>Do they look like they pray five times a day? Give to the poor? Fast during Ramadan? </a:t>
            </a:r>
          </a:p>
          <a:p>
            <a:r>
              <a:rPr lang="en-US" sz="2800"/>
              <a:t>Do they value God or material goods?</a:t>
            </a:r>
          </a:p>
        </p:txBody>
      </p:sp>
    </p:spTree>
    <p:extLst>
      <p:ext uri="{BB962C8B-B14F-4D97-AF65-F5344CB8AC3E}">
        <p14:creationId xmlns:p14="http://schemas.microsoft.com/office/powerpoint/2010/main" val="215055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C193-9D36-4379-8B3C-DD5EA5F6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04801"/>
            <a:ext cx="9603275" cy="1548954"/>
          </a:xfrm>
        </p:spPr>
        <p:txBody>
          <a:bodyPr/>
          <a:lstStyle/>
          <a:p>
            <a:pPr algn="ctr"/>
            <a:r>
              <a:rPr lang="en-US" b="1"/>
              <a:t>Dubai</a:t>
            </a:r>
            <a:br>
              <a:rPr lang="en-US" b="1"/>
            </a:br>
            <a:r>
              <a:rPr lang="en-US" b="1"/>
              <a:t>Then and now</a:t>
            </a:r>
          </a:p>
        </p:txBody>
      </p:sp>
      <p:pic>
        <p:nvPicPr>
          <p:cNvPr id="5" name="Content Placeholder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BE17F730-0AF9-4A9A-A020-36899A323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86" y="1731799"/>
            <a:ext cx="5193003" cy="4821399"/>
          </a:xfrm>
        </p:spPr>
      </p:pic>
      <p:pic>
        <p:nvPicPr>
          <p:cNvPr id="7" name="Picture 6" descr="A harbor filled with water&#10;&#10;Description automatically generated">
            <a:extLst>
              <a:ext uri="{FF2B5EF4-FFF2-40B4-BE49-F238E27FC236}">
                <a16:creationId xmlns:a16="http://schemas.microsoft.com/office/drawing/2014/main" id="{A82179DB-C8FF-4831-9C50-CBA7BB535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59" y="1731800"/>
            <a:ext cx="6441441" cy="48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7B8A-FAB7-4E41-9BFB-79CAFAC1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29F65603-4342-4475-A9FB-2BDEBAB2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383"/>
            <a:ext cx="12192000" cy="6777618"/>
          </a:xfrm>
        </p:spPr>
      </p:pic>
    </p:spTree>
    <p:extLst>
      <p:ext uri="{BB962C8B-B14F-4D97-AF65-F5344CB8AC3E}">
        <p14:creationId xmlns:p14="http://schemas.microsoft.com/office/powerpoint/2010/main" val="46304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2B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AEE383-DECC-4AF7-B035-655BB4241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80" y="95462"/>
            <a:ext cx="11582908" cy="6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2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23C9-6019-4B95-8FFD-59E6CA14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on a beach&#10;&#10;Description automatically generated">
            <a:extLst>
              <a:ext uri="{FF2B5EF4-FFF2-40B4-BE49-F238E27FC236}">
                <a16:creationId xmlns:a16="http://schemas.microsoft.com/office/drawing/2014/main" id="{61B681E4-DB06-4F85-95C4-43EDD6C96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28640" cy="6858000"/>
          </a:xfrm>
        </p:spPr>
      </p:pic>
      <p:pic>
        <p:nvPicPr>
          <p:cNvPr id="7" name="Picture 6" descr="A picture containing transport, outdoor, building, ground&#10;&#10;Description automatically generated">
            <a:extLst>
              <a:ext uri="{FF2B5EF4-FFF2-40B4-BE49-F238E27FC236}">
                <a16:creationId xmlns:a16="http://schemas.microsoft.com/office/drawing/2014/main" id="{F8C5842B-B15F-4C5B-8AEE-2B131255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177" y="0"/>
            <a:ext cx="6649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F247-18DA-4B33-ABA8-9199B22E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A9DAE4B-8D4E-4664-A754-58E2A4DDD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934"/>
            <a:ext cx="6400800" cy="6596985"/>
          </a:xfrm>
        </p:spPr>
      </p:pic>
      <p:pic>
        <p:nvPicPr>
          <p:cNvPr id="7" name="Picture 6" descr="A large city with tall buildings in the background&#10;&#10;Description automatically generated">
            <a:extLst>
              <a:ext uri="{FF2B5EF4-FFF2-40B4-BE49-F238E27FC236}">
                <a16:creationId xmlns:a16="http://schemas.microsoft.com/office/drawing/2014/main" id="{860AFF26-FF42-4643-B174-23206136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-1574"/>
            <a:ext cx="648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4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F247-18DA-4B33-ABA8-9199B22E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 descr="Diagram, map&#10;&#10;Description automatically generated">
            <a:extLst>
              <a:ext uri="{FF2B5EF4-FFF2-40B4-BE49-F238E27FC236}">
                <a16:creationId xmlns:a16="http://schemas.microsoft.com/office/drawing/2014/main" id="{7B8CCF2F-2603-4F98-AF57-2C3C5C30C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17" y="1130"/>
            <a:ext cx="12005079" cy="6905708"/>
          </a:xfrm>
        </p:spPr>
      </p:pic>
    </p:spTree>
    <p:extLst>
      <p:ext uri="{BB962C8B-B14F-4D97-AF65-F5344CB8AC3E}">
        <p14:creationId xmlns:p14="http://schemas.microsoft.com/office/powerpoint/2010/main" val="337163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679A-2DB0-4BB9-B572-837D5718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 of </a:t>
            </a:r>
            <a:r>
              <a:rPr lang="en-US" dirty="0" err="1"/>
              <a:t>dubai</a:t>
            </a:r>
            <a:endParaRPr lang="en-US" dirty="0"/>
          </a:p>
        </p:txBody>
      </p:sp>
      <p:pic>
        <p:nvPicPr>
          <p:cNvPr id="4" name="Online Media 3" title="Dubai Creek Harbour - Time Lapse CGI Flythrough">
            <a:hlinkClick r:id="" action="ppaction://media"/>
            <a:extLst>
              <a:ext uri="{FF2B5EF4-FFF2-40B4-BE49-F238E27FC236}">
                <a16:creationId xmlns:a16="http://schemas.microsoft.com/office/drawing/2014/main" id="{7FA18DDB-672D-4DFB-9EBB-1AD576A42D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0400" y="2016125"/>
            <a:ext cx="610552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2" ma:contentTypeDescription="Create a new document." ma:contentTypeScope="" ma:versionID="c6717a9dc3c65bf6498273630563dcce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b94c08fe019c7b77919e6551cb08ec4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2d99d9e-4c67-41ea-ae20-43a7d969a0e9" xsi:nil="true"/>
    <Owner xmlns="f2d99d9e-4c67-41ea-ae20-43a7d969a0e9">
      <UserInfo>
        <DisplayName/>
        <AccountId xsi:nil="true"/>
        <AccountType/>
      </UserInfo>
    </Owner>
    <Students xmlns="f2d99d9e-4c67-41ea-ae20-43a7d969a0e9">
      <UserInfo>
        <DisplayName/>
        <AccountId xsi:nil="true"/>
        <AccountType/>
      </UserInfo>
    </Students>
    <Is_Collaboration_Space_Locked xmlns="f2d99d9e-4c67-41ea-ae20-43a7d969a0e9" xsi:nil="true"/>
    <CultureName xmlns="f2d99d9e-4c67-41ea-ae20-43a7d969a0e9" xsi:nil="true"/>
    <Distribution_Groups xmlns="f2d99d9e-4c67-41ea-ae20-43a7d969a0e9" xsi:nil="true"/>
    <Invited_Teachers xmlns="f2d99d9e-4c67-41ea-ae20-43a7d969a0e9" xsi:nil="true"/>
    <Invited_Students xmlns="f2d99d9e-4c67-41ea-ae20-43a7d969a0e9" xsi:nil="true"/>
    <Math_Settings xmlns="f2d99d9e-4c67-41ea-ae20-43a7d969a0e9" xsi:nil="true"/>
    <Teachers xmlns="f2d99d9e-4c67-41ea-ae20-43a7d969a0e9">
      <UserInfo>
        <DisplayName/>
        <AccountId xsi:nil="true"/>
        <AccountType/>
      </UserInfo>
    </Teachers>
    <TeamsChannelId xmlns="f2d99d9e-4c67-41ea-ae20-43a7d969a0e9" xsi:nil="true"/>
    <Self_Registration_Enabled xmlns="f2d99d9e-4c67-41ea-ae20-43a7d969a0e9" xsi:nil="true"/>
    <FolderType xmlns="f2d99d9e-4c67-41ea-ae20-43a7d969a0e9" xsi:nil="true"/>
    <AppVersion xmlns="f2d99d9e-4c67-41ea-ae20-43a7d969a0e9" xsi:nil="true"/>
    <LMS_Mappings xmlns="f2d99d9e-4c67-41ea-ae20-43a7d969a0e9" xsi:nil="true"/>
    <Templates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IsNotebookLocked xmlns="f2d99d9e-4c67-41ea-ae20-43a7d969a0e9" xsi:nil="true"/>
    <DefaultSectionNames xmlns="f2d99d9e-4c67-41ea-ae20-43a7d969a0e9" xsi:nil="true"/>
    <Teams_Channel_Section_Location xmlns="f2d99d9e-4c67-41ea-ae20-43a7d969a0e9" xsi:nil="true"/>
  </documentManagement>
</p:properties>
</file>

<file path=customXml/itemProps1.xml><?xml version="1.0" encoding="utf-8"?>
<ds:datastoreItem xmlns:ds="http://schemas.openxmlformats.org/officeDocument/2006/customXml" ds:itemID="{5DFC2F25-FF30-4C64-8EEC-A56BA1F5CF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5CCC8-2FBF-4762-B71E-DBA062A43AC8}">
  <ds:schemaRefs>
    <ds:schemaRef ds:uri="dc982109-1560-4ec2-a8e3-1f18f1f4ebfd"/>
    <ds:schemaRef ds:uri="f2d99d9e-4c67-41ea-ae20-43a7d969a0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A387E3-2D22-46A1-B5DF-F42DE32D832F}">
  <ds:schemaRefs>
    <ds:schemaRef ds:uri="f2d99d9e-4c67-41ea-ae20-43a7d969a0e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94</TotalTime>
  <Words>485</Words>
  <Application>Microsoft Office PowerPoint</Application>
  <PresentationFormat>Widescreen</PresentationFormat>
  <Paragraphs>35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Gallery</vt:lpstr>
      <vt:lpstr>Dubai </vt:lpstr>
      <vt:lpstr>Warm up:</vt:lpstr>
      <vt:lpstr>Dubai Then and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of dubai</vt:lpstr>
      <vt:lpstr>Specialization: Where does the Middle east get its money?  </vt:lpstr>
      <vt:lpstr>Oil wealth leads to Westernization </vt:lpstr>
      <vt:lpstr>See how the United States is “western” compared to the rest of the world</vt:lpstr>
      <vt:lpstr>Westernization Continued</vt:lpstr>
      <vt:lpstr>Western  Culture     Vs.    Eastern Culture</vt:lpstr>
      <vt:lpstr>Materialistic</vt:lpstr>
      <vt:lpstr>Western influence even affects Middle eastern diet and health </vt:lpstr>
      <vt:lpstr>American Fast Food Took Over Kuwait And Made Its People Obese  </vt:lpstr>
      <vt:lpstr>Rich Kids of dubai</vt:lpstr>
      <vt:lpstr>PowerPoint Presentation</vt:lpstr>
      <vt:lpstr>PowerPoint Presentation</vt:lpstr>
      <vt:lpstr>PowerPoint Presentation</vt:lpstr>
      <vt:lpstr>points TO Ponder…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Denney</dc:creator>
  <cp:lastModifiedBy>Mary Denney</cp:lastModifiedBy>
  <cp:revision>7</cp:revision>
  <dcterms:created xsi:type="dcterms:W3CDTF">2019-09-11T00:50:13Z</dcterms:created>
  <dcterms:modified xsi:type="dcterms:W3CDTF">2021-08-24T21:32:09Z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