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90" r:id="rId6"/>
    <p:sldId id="263" r:id="rId7"/>
    <p:sldId id="262" r:id="rId8"/>
    <p:sldId id="264" r:id="rId9"/>
    <p:sldId id="267" r:id="rId10"/>
    <p:sldId id="268" r:id="rId11"/>
    <p:sldId id="269" r:id="rId12"/>
    <p:sldId id="281" r:id="rId13"/>
    <p:sldId id="270" r:id="rId14"/>
    <p:sldId id="275" r:id="rId15"/>
    <p:sldId id="278" r:id="rId16"/>
    <p:sldId id="279" r:id="rId17"/>
    <p:sldId id="284" r:id="rId18"/>
    <p:sldId id="271" r:id="rId19"/>
    <p:sldId id="280" r:id="rId20"/>
    <p:sldId id="276" r:id="rId21"/>
    <p:sldId id="272" r:id="rId22"/>
    <p:sldId id="285" r:id="rId23"/>
    <p:sldId id="266" r:id="rId24"/>
    <p:sldId id="287" r:id="rId25"/>
    <p:sldId id="288" r:id="rId26"/>
    <p:sldId id="289" r:id="rId27"/>
    <p:sldId id="291" r:id="rId28"/>
    <p:sldId id="273" r:id="rId29"/>
    <p:sldId id="277" r:id="rId30"/>
    <p:sldId id="286" r:id="rId31"/>
    <p:sldId id="29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6CA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2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89ADE4-0426-4E40-84E0-408E5E8B9655}"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479912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89ADE4-0426-4E40-84E0-408E5E8B9655}"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4011848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89ADE4-0426-4E40-84E0-408E5E8B9655}"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213000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89ADE4-0426-4E40-84E0-408E5E8B9655}"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234131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89ADE4-0426-4E40-84E0-408E5E8B9655}"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2651220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89ADE4-0426-4E40-84E0-408E5E8B9655}"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2718673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89ADE4-0426-4E40-84E0-408E5E8B9655}"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23267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89ADE4-0426-4E40-84E0-408E5E8B9655}"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142693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9ADE4-0426-4E40-84E0-408E5E8B9655}" type="datetimeFigureOut">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79548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89ADE4-0426-4E40-84E0-408E5E8B9655}"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159403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89ADE4-0426-4E40-84E0-408E5E8B9655}"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1890053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9ADE4-0426-4E40-84E0-408E5E8B9655}" type="datetimeFigureOut">
              <a:rPr lang="en-US" smtClean="0"/>
              <a:t>4/20/2021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4D4C0-15AD-4A90-AC40-FDC5E9497455}" type="slidenum">
              <a:rPr lang="en-US" smtClean="0"/>
              <a:t>‹#›</a:t>
            </a:fld>
            <a:endParaRPr lang="en-US"/>
          </a:p>
        </p:txBody>
      </p:sp>
    </p:spTree>
    <p:extLst>
      <p:ext uri="{BB962C8B-B14F-4D97-AF65-F5344CB8AC3E}">
        <p14:creationId xmlns:p14="http://schemas.microsoft.com/office/powerpoint/2010/main" val="897261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EunyfX-Zjo4?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i3tvaSSJoyI?feature=oembed"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25cmARm05qs?feature=oembed" TargetMode="Externa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G3slnPIh_oU?feature=oembed" TargetMode="Externa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publicdomainpictures.net/view-image.php?image=34805&amp;picture=flower-power-background" TargetMode="External"/><Relationship Id="rId7" Type="http://schemas.openxmlformats.org/officeDocument/2006/relationships/image" Target="../media/image22.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video" Target="https://www.youtube.com/embed/--fFhunuUJM?list=PL549B0CC0FC2AC8AC" TargetMode="External"/><Relationship Id="rId7" Type="http://schemas.openxmlformats.org/officeDocument/2006/relationships/image" Target="../media/image24.jpeg"/><Relationship Id="rId2" Type="http://schemas.openxmlformats.org/officeDocument/2006/relationships/video" Target="https://www.youtube.com/embed/FdD5xHxu20w?feature=oembed" TargetMode="External"/><Relationship Id="rId1" Type="http://schemas.openxmlformats.org/officeDocument/2006/relationships/video" Target="https://www.youtube.com/embed/80_39eAx3z8?feature=oembed" TargetMode="External"/><Relationship Id="rId6" Type="http://schemas.openxmlformats.org/officeDocument/2006/relationships/hyperlink" Target="https://publicdomainpictures.net/view-image.php?image=34805&amp;picture=flower-power-background" TargetMode="External"/><Relationship Id="rId5" Type="http://schemas.openxmlformats.org/officeDocument/2006/relationships/image" Target="../media/image18.jpg"/><Relationship Id="rId4" Type="http://schemas.openxmlformats.org/officeDocument/2006/relationships/slideLayout" Target="../slideLayouts/slideLayout2.xml"/><Relationship Id="rId9"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4945841"/>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KG Second Chances Solid" panose="02000000000000000000" pitchFamily="2" charset="0"/>
              </a:rPr>
              <a:t>Standards</a:t>
            </a:r>
          </a:p>
          <a:p>
            <a:endParaRPr lang="en-US" sz="2000" b="1" dirty="0"/>
          </a:p>
          <a:p>
            <a:r>
              <a:rPr lang="en-US" sz="3200" b="1" dirty="0">
                <a:latin typeface="KBScaredStraight" panose="02000603000000000000" pitchFamily="2" charset="0"/>
                <a:ea typeface="KBScaredStraight" panose="02000603000000000000" pitchFamily="2" charset="0"/>
              </a:rPr>
              <a:t>SS7H3 The student will analyze continuity and change in Southern and Eastern Asia leading to the 21st century. </a:t>
            </a:r>
            <a:endParaRPr lang="en-US" sz="3200" dirty="0">
              <a:latin typeface="KBScaredStraight" panose="02000603000000000000" pitchFamily="2" charset="0"/>
              <a:ea typeface="KBScaredStraight" panose="02000603000000000000" pitchFamily="2" charset="0"/>
            </a:endParaRPr>
          </a:p>
          <a:p>
            <a:r>
              <a:rPr lang="en-US" sz="3200" dirty="0">
                <a:latin typeface="KBScaredStraight" panose="02000603000000000000" pitchFamily="2" charset="0"/>
                <a:ea typeface="KBScaredStraight" panose="02000603000000000000" pitchFamily="2" charset="0"/>
              </a:rPr>
              <a:t>a. Describe how nationalism led to independence in </a:t>
            </a:r>
            <a:r>
              <a:rPr lang="en-US" sz="3200" strike="sngStrike" dirty="0">
                <a:latin typeface="KBScaredStraight" panose="02000603000000000000" pitchFamily="2" charset="0"/>
                <a:ea typeface="KBScaredStraight" panose="02000603000000000000" pitchFamily="2" charset="0"/>
              </a:rPr>
              <a:t>India and </a:t>
            </a:r>
            <a:r>
              <a:rPr lang="en-US" sz="3200" dirty="0">
                <a:latin typeface="KBScaredStraight" panose="02000603000000000000" pitchFamily="2" charset="0"/>
                <a:ea typeface="KBScaredStraight" panose="02000603000000000000" pitchFamily="2" charset="0"/>
              </a:rPr>
              <a:t>Vietnam. </a:t>
            </a:r>
          </a:p>
          <a:p>
            <a:endParaRPr lang="en-US" sz="3200" dirty="0">
              <a:latin typeface="KBScaredStraight" panose="02000603000000000000" pitchFamily="2" charset="0"/>
              <a:ea typeface="KBScaredStraight" panose="02000603000000000000" pitchFamily="2" charset="0"/>
            </a:endParaRPr>
          </a:p>
          <a:p>
            <a:endParaRPr lang="en-US" sz="2800" dirty="0"/>
          </a:p>
        </p:txBody>
      </p:sp>
    </p:spTree>
    <p:extLst>
      <p:ext uri="{BB962C8B-B14F-4D97-AF65-F5344CB8AC3E}">
        <p14:creationId xmlns:p14="http://schemas.microsoft.com/office/powerpoint/2010/main" val="1013018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9" y="0"/>
            <a:ext cx="10058400" cy="6858000"/>
          </a:xfrm>
          <a:prstGeom prst="rect">
            <a:avLst/>
          </a:prstGeom>
          <a:solidFill>
            <a:schemeClr val="bg1">
              <a:alpha val="91000"/>
            </a:schemeClr>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77246" y="0"/>
            <a:ext cx="5612434" cy="1446550"/>
          </a:xfrm>
          <a:prstGeom prst="rect">
            <a:avLst/>
          </a:prstGeom>
          <a:noFill/>
        </p:spPr>
        <p:txBody>
          <a:bodyPr wrap="none" lIns="91440" tIns="45720" rIns="91440" bIns="45720">
            <a:spAutoFit/>
          </a:bodyPr>
          <a:lstStyle/>
          <a:p>
            <a:pPr algn="ctr"/>
            <a:r>
              <a:rPr lang="en-US" sz="8800" b="1" dirty="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Vietminh</a:t>
            </a:r>
            <a:endParaRPr lang="en-US" sz="8800" b="1" cap="none" spc="0" dirty="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endParaRPr>
          </a:p>
        </p:txBody>
      </p:sp>
      <p:sp>
        <p:nvSpPr>
          <p:cNvPr id="9" name="TextBox 8"/>
          <p:cNvSpPr txBox="1"/>
          <p:nvPr/>
        </p:nvSpPr>
        <p:spPr>
          <a:xfrm>
            <a:off x="1195754" y="1446550"/>
            <a:ext cx="9929445" cy="618630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On September 2, 1945, Ho Chi Minh declared Vietnam’s </a:t>
            </a:r>
            <a:r>
              <a:rPr lang="en-US" sz="2800" b="1" dirty="0">
                <a:solidFill>
                  <a:srgbClr val="FF0000"/>
                </a:solidFill>
                <a:latin typeface="KBScaredStraight" panose="02000603000000000000" pitchFamily="2" charset="0"/>
                <a:ea typeface="KBScaredStraight" panose="02000603000000000000" pitchFamily="2" charset="0"/>
              </a:rPr>
              <a:t>independence</a:t>
            </a:r>
            <a:r>
              <a:rPr lang="en-US" sz="2800" dirty="0">
                <a:latin typeface="KBScaredStraight" panose="02000603000000000000" pitchFamily="2" charset="0"/>
                <a:ea typeface="KBScaredStraight" panose="02000603000000000000" pitchFamily="2" charset="0"/>
              </a:rPr>
              <a:t> from France.</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He created the </a:t>
            </a:r>
            <a:r>
              <a:rPr lang="en-US" sz="2800" b="1" dirty="0">
                <a:solidFill>
                  <a:srgbClr val="FF0000"/>
                </a:solidFill>
                <a:latin typeface="KBScaredStraight" panose="02000603000000000000" pitchFamily="2" charset="0"/>
                <a:ea typeface="KBScaredStraight" panose="02000603000000000000" pitchFamily="2" charset="0"/>
              </a:rPr>
              <a:t>Vietminh</a:t>
            </a:r>
            <a:r>
              <a:rPr lang="en-US" sz="2800" dirty="0">
                <a:latin typeface="KBScaredStraight" panose="02000603000000000000" pitchFamily="2" charset="0"/>
                <a:ea typeface="KBScaredStraight" panose="02000603000000000000" pitchFamily="2" charset="0"/>
              </a:rPr>
              <a:t> League, a </a:t>
            </a:r>
            <a:r>
              <a:rPr lang="en-US" sz="2800" b="1" dirty="0">
                <a:solidFill>
                  <a:srgbClr val="FF0000"/>
                </a:solidFill>
                <a:latin typeface="KBScaredStraight" panose="02000603000000000000" pitchFamily="2" charset="0"/>
                <a:ea typeface="KBScaredStraight" panose="02000603000000000000" pitchFamily="2" charset="0"/>
              </a:rPr>
              <a:t>guerrilla</a:t>
            </a:r>
            <a:r>
              <a:rPr lang="en-US" sz="2800" dirty="0">
                <a:latin typeface="KBScaredStraight" panose="02000603000000000000" pitchFamily="2" charset="0"/>
                <a:ea typeface="KBScaredStraight" panose="02000603000000000000" pitchFamily="2" charset="0"/>
              </a:rPr>
              <a:t> army, to fight against the French.</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Vietminh received assistance from </a:t>
            </a:r>
            <a:r>
              <a:rPr lang="en-US" sz="2800" b="1" dirty="0">
                <a:solidFill>
                  <a:srgbClr val="FF0000"/>
                </a:solidFill>
                <a:latin typeface="KBScaredStraight" panose="02000603000000000000" pitchFamily="2" charset="0"/>
                <a:ea typeface="KBScaredStraight" panose="02000603000000000000" pitchFamily="2" charset="0"/>
              </a:rPr>
              <a:t>China</a:t>
            </a:r>
            <a:r>
              <a:rPr lang="en-US" sz="2800" dirty="0">
                <a:latin typeface="KBScaredStraight" panose="02000603000000000000" pitchFamily="2" charset="0"/>
                <a:ea typeface="KBScaredStraight" panose="02000603000000000000" pitchFamily="2" charset="0"/>
              </a:rPr>
              <a:t> and the </a:t>
            </a:r>
            <a:r>
              <a:rPr lang="en-US" sz="2800" b="1" dirty="0">
                <a:solidFill>
                  <a:srgbClr val="FF0000"/>
                </a:solidFill>
                <a:latin typeface="KBScaredStraight" panose="02000603000000000000" pitchFamily="2" charset="0"/>
                <a:ea typeface="KBScaredStraight" panose="02000603000000000000" pitchFamily="2" charset="0"/>
              </a:rPr>
              <a:t>Soviet Union (U.S.S.R.).</a:t>
            </a:r>
          </a:p>
          <a:p>
            <a:pPr lvl="1"/>
            <a:r>
              <a:rPr lang="en-US" sz="2800" dirty="0">
                <a:latin typeface="KBScaredStraight" panose="02000603000000000000" pitchFamily="2" charset="0"/>
                <a:ea typeface="KBScaredStraight" panose="02000603000000000000" pitchFamily="2" charset="0"/>
              </a:rPr>
              <a:t> </a:t>
            </a: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For 8 years, the Vietminh fought the French without much success until 1954 when they defeated a French military camp at </a:t>
            </a:r>
            <a:r>
              <a:rPr lang="en-US" sz="2800" b="1" dirty="0" err="1">
                <a:solidFill>
                  <a:srgbClr val="FF0000"/>
                </a:solidFill>
                <a:latin typeface="KBScaredStraight" panose="02000603000000000000" pitchFamily="2" charset="0"/>
                <a:ea typeface="KBScaredStraight" panose="02000603000000000000" pitchFamily="2" charset="0"/>
              </a:rPr>
              <a:t>Dien</a:t>
            </a:r>
            <a:r>
              <a:rPr lang="en-US" sz="2800" b="1" dirty="0">
                <a:solidFill>
                  <a:srgbClr val="FF0000"/>
                </a:solidFill>
                <a:latin typeface="KBScaredStraight" panose="02000603000000000000" pitchFamily="2" charset="0"/>
                <a:ea typeface="KBScaredStraight" panose="02000603000000000000" pitchFamily="2" charset="0"/>
              </a:rPr>
              <a:t> Bien </a:t>
            </a:r>
            <a:r>
              <a:rPr lang="en-US" sz="2800" b="1" dirty="0" err="1">
                <a:solidFill>
                  <a:srgbClr val="FF0000"/>
                </a:solidFill>
                <a:latin typeface="KBScaredStraight" panose="02000603000000000000" pitchFamily="2" charset="0"/>
                <a:ea typeface="KBScaredStraight" panose="02000603000000000000" pitchFamily="2" charset="0"/>
              </a:rPr>
              <a:t>Phu</a:t>
            </a:r>
            <a:r>
              <a:rPr lang="en-US" sz="2800" dirty="0">
                <a:latin typeface="KBScaredStraight" panose="02000603000000000000" pitchFamily="2" charset="0"/>
                <a:ea typeface="KBScaredStraight" panose="02000603000000000000" pitchFamily="2" charset="0"/>
              </a:rPr>
              <a:t>. </a:t>
            </a:r>
          </a:p>
          <a:p>
            <a:pPr marL="285750" indent="-28575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After this Vietminh victory, the French finally decided to surrender control of the country to Ho Chi Minh.</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765847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57268" y="5981319"/>
            <a:ext cx="9929445" cy="584775"/>
          </a:xfrm>
          <a:prstGeom prst="rect">
            <a:avLst/>
          </a:prstGeom>
          <a:noFill/>
        </p:spPr>
        <p:txBody>
          <a:bodyPr wrap="square" rtlCol="0">
            <a:spAutoFit/>
          </a:bodyPr>
          <a:lstStyle/>
          <a:p>
            <a:r>
              <a:rPr lang="en-US" sz="3200" dirty="0">
                <a:latin typeface="KBScaredStraight" panose="02000603000000000000" pitchFamily="2" charset="0"/>
                <a:ea typeface="KBScaredStraight" panose="02000603000000000000" pitchFamily="2" charset="0"/>
              </a:rPr>
              <a:t>Ho Chi Minh with Vietminh in 1950</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1047" y="1143000"/>
            <a:ext cx="4329905" cy="4572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0971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Vie</a:t>
            </a:r>
          </a:p>
        </p:txBody>
      </p:sp>
      <p:sp>
        <p:nvSpPr>
          <p:cNvPr id="9" name="TextBox 8"/>
          <p:cNvSpPr txBox="1"/>
          <p:nvPr/>
        </p:nvSpPr>
        <p:spPr>
          <a:xfrm>
            <a:off x="1" y="5949601"/>
            <a:ext cx="12192000" cy="954107"/>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Vietnamese soldiers resting between advances in a trench at      </a:t>
            </a:r>
            <a:r>
              <a:rPr lang="en-US" sz="2800" dirty="0" err="1">
                <a:latin typeface="KBScaredStraight" panose="02000603000000000000" pitchFamily="2" charset="0"/>
                <a:ea typeface="KBScaredStraight" panose="02000603000000000000" pitchFamily="2" charset="0"/>
              </a:rPr>
              <a:t>Dien</a:t>
            </a:r>
            <a:r>
              <a:rPr lang="en-US" sz="2800" dirty="0">
                <a:latin typeface="KBScaredStraight" panose="02000603000000000000" pitchFamily="2" charset="0"/>
                <a:ea typeface="KBScaredStraight" panose="02000603000000000000" pitchFamily="2" charset="0"/>
              </a:rPr>
              <a:t> Bien </a:t>
            </a:r>
            <a:r>
              <a:rPr lang="en-US" sz="2800" dirty="0" err="1">
                <a:latin typeface="KBScaredStraight" panose="02000603000000000000" pitchFamily="2" charset="0"/>
                <a:ea typeface="KBScaredStraight" panose="02000603000000000000" pitchFamily="2" charset="0"/>
              </a:rPr>
              <a:t>Phu</a:t>
            </a:r>
            <a:r>
              <a:rPr lang="en-US" sz="2800" dirty="0">
                <a:latin typeface="KBScaredStraight" panose="02000603000000000000" pitchFamily="2" charset="0"/>
                <a:ea typeface="KBScaredStraight" panose="02000603000000000000" pitchFamily="2" charset="0"/>
              </a:rPr>
              <a:t> – 1954.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500" y="136888"/>
            <a:ext cx="4445000" cy="57531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6462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9151" y="6026875"/>
            <a:ext cx="11854111" cy="584775"/>
          </a:xfrm>
          <a:prstGeom prst="rect">
            <a:avLst/>
          </a:prstGeom>
          <a:noFill/>
        </p:spPr>
        <p:txBody>
          <a:bodyPr wrap="square" rtlCol="0">
            <a:spAutoFit/>
          </a:bodyPr>
          <a:lstStyle/>
          <a:p>
            <a:pPr algn="ctr"/>
            <a:r>
              <a:rPr lang="en-US" sz="3200" dirty="0">
                <a:latin typeface="KBScaredStraight" panose="02000603000000000000" pitchFamily="2" charset="0"/>
                <a:ea typeface="KBScaredStraight" panose="02000603000000000000" pitchFamily="2" charset="0"/>
              </a:rPr>
              <a:t>Vietminh troops celebrating after French surrender.</a:t>
            </a:r>
          </a:p>
        </p:txBody>
      </p:sp>
      <p:pic>
        <p:nvPicPr>
          <p:cNvPr id="4" name="Picture 3"/>
          <p:cNvPicPr>
            <a:picLocks noChangeAspect="1"/>
          </p:cNvPicPr>
          <p:nvPr/>
        </p:nvPicPr>
        <p:blipFill>
          <a:blip r:embed="rId2"/>
          <a:stretch>
            <a:fillRect/>
          </a:stretch>
        </p:blipFill>
        <p:spPr>
          <a:xfrm>
            <a:off x="1445092" y="155938"/>
            <a:ext cx="9301816"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2585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663" y="195738"/>
            <a:ext cx="12299324" cy="507831"/>
          </a:xfrm>
          <a:prstGeom prst="rect">
            <a:avLst/>
          </a:prstGeom>
          <a:noFill/>
        </p:spPr>
        <p:txBody>
          <a:bodyPr wrap="square" rtlCol="0">
            <a:spAutoFit/>
          </a:bodyPr>
          <a:lstStyle/>
          <a:p>
            <a:pPr algn="ctr"/>
            <a:r>
              <a:rPr lang="en-US" sz="2700" dirty="0">
                <a:latin typeface="KBScaredStraight" panose="02000603000000000000" pitchFamily="2" charset="0"/>
                <a:ea typeface="KBScaredStraight" panose="02000603000000000000" pitchFamily="2" charset="0"/>
              </a:rPr>
              <a:t>French troops leaving (in jeep) as Vietminh (back left) take over Hanoi.</a:t>
            </a:r>
          </a:p>
        </p:txBody>
      </p:sp>
      <p:pic>
        <p:nvPicPr>
          <p:cNvPr id="6" name="Picture 5"/>
          <p:cNvPicPr>
            <a:picLocks noChangeAspect="1"/>
          </p:cNvPicPr>
          <p:nvPr/>
        </p:nvPicPr>
        <p:blipFill>
          <a:blip r:embed="rId2"/>
          <a:stretch>
            <a:fillRect/>
          </a:stretch>
        </p:blipFill>
        <p:spPr>
          <a:xfrm>
            <a:off x="1398357" y="939715"/>
            <a:ext cx="9395285"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7099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9" y="0"/>
            <a:ext cx="10058400" cy="6858000"/>
          </a:xfrm>
          <a:prstGeom prst="rect">
            <a:avLst/>
          </a:prstGeom>
          <a:solidFill>
            <a:schemeClr val="bg1">
              <a:alpha val="91000"/>
            </a:schemeClr>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50161" y="0"/>
            <a:ext cx="5618847" cy="1200329"/>
          </a:xfrm>
          <a:prstGeom prst="rect">
            <a:avLst/>
          </a:prstGeom>
          <a:noFill/>
        </p:spPr>
        <p:txBody>
          <a:bodyPr wrap="none" lIns="91440" tIns="45720" rIns="91440" bIns="45720">
            <a:spAutoFit/>
          </a:bodyPr>
          <a:lstStyle/>
          <a:p>
            <a:pPr algn="ctr"/>
            <a:r>
              <a:rPr lang="en-US" sz="7200" b="1" cap="none" spc="0" dirty="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17</a:t>
            </a:r>
            <a:r>
              <a:rPr lang="en-US" sz="7200" b="1" cap="none" spc="0" baseline="30000" dirty="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th</a:t>
            </a:r>
            <a:r>
              <a:rPr lang="en-US" sz="7200" b="1" cap="none" spc="0" dirty="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 Parallel</a:t>
            </a:r>
          </a:p>
        </p:txBody>
      </p:sp>
      <p:sp>
        <p:nvSpPr>
          <p:cNvPr id="9" name="TextBox 8"/>
          <p:cNvSpPr txBox="1"/>
          <p:nvPr/>
        </p:nvSpPr>
        <p:spPr>
          <a:xfrm>
            <a:off x="1195754" y="1122363"/>
            <a:ext cx="9929445" cy="5755422"/>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two sides went to </a:t>
            </a:r>
            <a:r>
              <a:rPr lang="en-US" sz="2800" b="1" dirty="0">
                <a:solidFill>
                  <a:srgbClr val="FF0000"/>
                </a:solidFill>
                <a:latin typeface="KBScaredStraight" panose="02000603000000000000" pitchFamily="2" charset="0"/>
                <a:ea typeface="KBScaredStraight" panose="02000603000000000000" pitchFamily="2" charset="0"/>
              </a:rPr>
              <a:t>Geneva</a:t>
            </a:r>
            <a:r>
              <a:rPr lang="en-US" sz="2800" dirty="0">
                <a:latin typeface="KBScaredStraight" panose="02000603000000000000" pitchFamily="2" charset="0"/>
                <a:ea typeface="KBScaredStraight" panose="02000603000000000000" pitchFamily="2" charset="0"/>
              </a:rPr>
              <a:t>, Switzerland for a conference to end French involvement in Vietnam.</a:t>
            </a:r>
          </a:p>
          <a:p>
            <a:pPr marL="285750" indent="-28575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US also attended and was alarmed at the idea of Minh &amp; the Communist Party ruling Vietnam.</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US used its influence to have the country split into two parts (at the </a:t>
            </a:r>
            <a:r>
              <a:rPr lang="en-US" sz="2800" b="1" dirty="0">
                <a:solidFill>
                  <a:srgbClr val="FF0000"/>
                </a:solidFill>
                <a:latin typeface="KBScaredStraight" panose="02000603000000000000" pitchFamily="2" charset="0"/>
                <a:ea typeface="KBScaredStraight" panose="02000603000000000000" pitchFamily="2" charset="0"/>
              </a:rPr>
              <a:t>17</a:t>
            </a:r>
            <a:r>
              <a:rPr lang="en-US" sz="2800" b="1" baseline="30000" dirty="0">
                <a:solidFill>
                  <a:srgbClr val="FF0000"/>
                </a:solidFill>
                <a:latin typeface="KBScaredStraight" panose="02000603000000000000" pitchFamily="2" charset="0"/>
                <a:ea typeface="KBScaredStraight" panose="02000603000000000000" pitchFamily="2" charset="0"/>
              </a:rPr>
              <a:t>th</a:t>
            </a:r>
            <a:r>
              <a:rPr lang="en-US" sz="2800" b="1" dirty="0">
                <a:solidFill>
                  <a:srgbClr val="FF0000"/>
                </a:solidFill>
                <a:latin typeface="KBScaredStraight" panose="02000603000000000000" pitchFamily="2" charset="0"/>
                <a:ea typeface="KBScaredStraight" panose="02000603000000000000" pitchFamily="2" charset="0"/>
              </a:rPr>
              <a:t> Parallel</a:t>
            </a:r>
            <a:r>
              <a:rPr lang="en-US" sz="2800" dirty="0">
                <a:latin typeface="KBScaredStraight" panose="02000603000000000000" pitchFamily="2" charset="0"/>
                <a:ea typeface="KBScaredStraight" panose="02000603000000000000" pitchFamily="2" charset="0"/>
              </a:rPr>
              <a:t>), with Minh in control of the </a:t>
            </a:r>
            <a:r>
              <a:rPr lang="en-US" sz="2800" b="1" dirty="0">
                <a:solidFill>
                  <a:srgbClr val="FF0000"/>
                </a:solidFill>
                <a:latin typeface="KBScaredStraight" panose="02000603000000000000" pitchFamily="2" charset="0"/>
                <a:ea typeface="KBScaredStraight" panose="02000603000000000000" pitchFamily="2" charset="0"/>
              </a:rPr>
              <a:t>northern</a:t>
            </a:r>
            <a:r>
              <a:rPr lang="en-US" sz="2800" dirty="0">
                <a:latin typeface="KBScaredStraight" panose="02000603000000000000" pitchFamily="2" charset="0"/>
                <a:ea typeface="KBScaredStraight" panose="02000603000000000000" pitchFamily="2" charset="0"/>
              </a:rPr>
              <a:t> region and the US in charge of the southern region.</a:t>
            </a:r>
          </a:p>
          <a:p>
            <a:pPr marL="742950" lvl="1" indent="-28575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plan was to keep Vietnam split until the country was stabilized, and then to let the people vote on what kind of government they wanted to country to have.</a:t>
            </a:r>
          </a:p>
          <a:p>
            <a:pPr marL="285750"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272696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6973" y="1698338"/>
            <a:ext cx="4023361" cy="1569660"/>
          </a:xfrm>
          <a:prstGeom prst="rect">
            <a:avLst/>
          </a:prstGeom>
          <a:noFill/>
        </p:spPr>
        <p:txBody>
          <a:bodyPr wrap="square" rtlCol="0">
            <a:spAutoFit/>
          </a:bodyPr>
          <a:lstStyle/>
          <a:p>
            <a:pPr algn="ctr"/>
            <a:r>
              <a:rPr lang="en-US" sz="3200" dirty="0">
                <a:latin typeface="KBScaredStraight" panose="02000603000000000000" pitchFamily="2" charset="0"/>
                <a:ea typeface="KBScaredStraight" panose="02000603000000000000" pitchFamily="2" charset="0"/>
              </a:rPr>
              <a:t>Division of Vietnam after Geneva Conference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306" y="0"/>
            <a:ext cx="3597387"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7890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5777766"/>
            <a:ext cx="12192000" cy="830997"/>
          </a:xfrm>
          <a:prstGeom prst="rect">
            <a:avLst/>
          </a:prstGeom>
          <a:noFill/>
        </p:spPr>
        <p:txBody>
          <a:bodyPr wrap="square" rtlCol="0">
            <a:spAutoFit/>
          </a:bodyPr>
          <a:lstStyle/>
          <a:p>
            <a:pPr algn="ctr"/>
            <a:r>
              <a:rPr lang="en-US" sz="2400" dirty="0">
                <a:latin typeface="KBScaredStraight" panose="02000603000000000000" pitchFamily="2" charset="0"/>
                <a:ea typeface="KBScaredStraight" panose="02000603000000000000" pitchFamily="2" charset="0"/>
              </a:rPr>
              <a:t>“</a:t>
            </a:r>
            <a:r>
              <a:rPr lang="en-US" sz="2400" dirty="0">
                <a:effectLst/>
                <a:latin typeface="KBScaredStraight" panose="02000603000000000000" pitchFamily="2" charset="0"/>
                <a:ea typeface="KBScaredStraight" panose="02000603000000000000" pitchFamily="2" charset="0"/>
              </a:rPr>
              <a:t>Up to a million refugees left communist North Vietna</a:t>
            </a:r>
            <a:r>
              <a:rPr lang="en-US" sz="2400" dirty="0">
                <a:latin typeface="KBScaredStraight" panose="02000603000000000000" pitchFamily="2" charset="0"/>
                <a:ea typeface="KBScaredStraight" panose="02000603000000000000" pitchFamily="2" charset="0"/>
              </a:rPr>
              <a:t>m</a:t>
            </a:r>
            <a:r>
              <a:rPr lang="en-US" sz="2400" dirty="0">
                <a:effectLst/>
                <a:latin typeface="KBScaredStraight" panose="02000603000000000000" pitchFamily="2" charset="0"/>
                <a:ea typeface="KBScaredStraight" panose="02000603000000000000" pitchFamily="2" charset="0"/>
              </a:rPr>
              <a:t> during Operation Passage to Freedom after the country was partitioned.”</a:t>
            </a:r>
            <a:endParaRPr lang="en-US" sz="2400" dirty="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4100" y="145683"/>
            <a:ext cx="4468416" cy="5486400"/>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795" y="145683"/>
            <a:ext cx="4394926"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7302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9" y="0"/>
            <a:ext cx="10058400" cy="6858000"/>
          </a:xfrm>
          <a:prstGeom prst="rect">
            <a:avLst/>
          </a:prstGeom>
          <a:solidFill>
            <a:schemeClr val="bg1">
              <a:alpha val="91000"/>
            </a:schemeClr>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31530" y="0"/>
            <a:ext cx="8303876" cy="1446550"/>
          </a:xfrm>
          <a:prstGeom prst="rect">
            <a:avLst/>
          </a:prstGeom>
          <a:noFill/>
        </p:spPr>
        <p:txBody>
          <a:bodyPr wrap="none" lIns="91440" tIns="45720" rIns="91440" bIns="45720">
            <a:spAutoFit/>
          </a:bodyPr>
          <a:lstStyle/>
          <a:p>
            <a:pPr algn="ctr"/>
            <a:r>
              <a:rPr lang="en-US" sz="8800" b="1" cap="none" spc="0" dirty="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Vietnam War</a:t>
            </a:r>
          </a:p>
        </p:txBody>
      </p:sp>
      <p:sp>
        <p:nvSpPr>
          <p:cNvPr id="9" name="TextBox 8"/>
          <p:cNvSpPr txBox="1"/>
          <p:nvPr/>
        </p:nvSpPr>
        <p:spPr>
          <a:xfrm>
            <a:off x="1195754" y="1446550"/>
            <a:ext cx="9929445" cy="5478423"/>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Although he had control over the north, Ho Chi Minh was not satisfied and continued to fight for full Vietnamese </a:t>
            </a:r>
            <a:r>
              <a:rPr lang="en-US" sz="2800" b="1" dirty="0">
                <a:solidFill>
                  <a:srgbClr val="FF0000"/>
                </a:solidFill>
                <a:latin typeface="KBScaredStraight" panose="02000603000000000000" pitchFamily="2" charset="0"/>
                <a:ea typeface="KBScaredStraight" panose="02000603000000000000" pitchFamily="2" charset="0"/>
              </a:rPr>
              <a:t>unification</a:t>
            </a:r>
            <a:r>
              <a:rPr lang="en-US" sz="2800" dirty="0">
                <a:latin typeface="KBScaredStraight" panose="02000603000000000000" pitchFamily="2" charset="0"/>
                <a:ea typeface="KBScaredStraight" panose="02000603000000000000" pitchFamily="2" charset="0"/>
              </a:rPr>
              <a:t>.</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He created another guerrilla army, the </a:t>
            </a:r>
            <a:r>
              <a:rPr lang="en-US" sz="2800" b="1" dirty="0">
                <a:solidFill>
                  <a:srgbClr val="FF0000"/>
                </a:solidFill>
                <a:latin typeface="KBScaredStraight" panose="02000603000000000000" pitchFamily="2" charset="0"/>
                <a:ea typeface="KBScaredStraight" panose="02000603000000000000" pitchFamily="2" charset="0"/>
              </a:rPr>
              <a:t>Viet Cong</a:t>
            </a:r>
            <a:r>
              <a:rPr lang="en-US" sz="2800" dirty="0">
                <a:latin typeface="KBScaredStraight" panose="02000603000000000000" pitchFamily="2" charset="0"/>
                <a:ea typeface="KBScaredStraight" panose="02000603000000000000" pitchFamily="2" charset="0"/>
              </a:rPr>
              <a:t>, to fight against anti-communist forces in </a:t>
            </a:r>
            <a:r>
              <a:rPr lang="en-US" sz="2800" b="1" dirty="0">
                <a:solidFill>
                  <a:srgbClr val="FF0000"/>
                </a:solidFill>
                <a:latin typeface="KBScaredStraight" panose="02000603000000000000" pitchFamily="2" charset="0"/>
                <a:ea typeface="KBScaredStraight" panose="02000603000000000000" pitchFamily="2" charset="0"/>
              </a:rPr>
              <a:t>South</a:t>
            </a:r>
            <a:r>
              <a:rPr lang="en-US" sz="2800" dirty="0">
                <a:latin typeface="KBScaredStraight" panose="02000603000000000000" pitchFamily="2" charset="0"/>
                <a:ea typeface="KBScaredStraight" panose="02000603000000000000" pitchFamily="2" charset="0"/>
              </a:rPr>
              <a:t> Vietnam.</a:t>
            </a:r>
          </a:p>
          <a:p>
            <a:pPr marL="742950" lvl="1" indent="-28575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In 1965, the US went to </a:t>
            </a:r>
            <a:r>
              <a:rPr lang="en-US" sz="2800" b="1" dirty="0">
                <a:solidFill>
                  <a:srgbClr val="FF0000"/>
                </a:solidFill>
                <a:latin typeface="KBScaredStraight" panose="02000603000000000000" pitchFamily="2" charset="0"/>
                <a:ea typeface="KBScaredStraight" panose="02000603000000000000" pitchFamily="2" charset="0"/>
              </a:rPr>
              <a:t>war with North Vietnam </a:t>
            </a:r>
            <a:r>
              <a:rPr lang="en-US" sz="2800" dirty="0">
                <a:latin typeface="KBScaredStraight" panose="02000603000000000000" pitchFamily="2" charset="0"/>
                <a:ea typeface="KBScaredStraight" panose="02000603000000000000" pitchFamily="2" charset="0"/>
              </a:rPr>
              <a:t>to protect the South and to prevent the </a:t>
            </a:r>
            <a:r>
              <a:rPr lang="en-US" sz="2800" b="1" dirty="0">
                <a:solidFill>
                  <a:srgbClr val="FF0000"/>
                </a:solidFill>
                <a:latin typeface="KBScaredStraight" panose="02000603000000000000" pitchFamily="2" charset="0"/>
                <a:ea typeface="KBScaredStraight" panose="02000603000000000000" pitchFamily="2" charset="0"/>
              </a:rPr>
              <a:t>spread of communism</a:t>
            </a:r>
            <a:r>
              <a:rPr lang="en-US" sz="2800" dirty="0">
                <a:latin typeface="KBScaredStraight" panose="02000603000000000000" pitchFamily="2" charset="0"/>
                <a:ea typeface="KBScaredStraight" panose="02000603000000000000" pitchFamily="2" charset="0"/>
              </a:rPr>
              <a:t>.</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Over 500,000 US troops fought in Vietnam.</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Ho Chi Minh’s Viet Cong fought against American forces for almost a decade.</a:t>
            </a:r>
          </a:p>
          <a:p>
            <a:pPr lvl="1"/>
            <a:endParaRPr lang="en-US" sz="2500" dirty="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endParaRPr lang="en-US" sz="25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350864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hy Did America Fight the Vietnam War?">
            <a:hlinkClick r:id="" action="ppaction://media"/>
            <a:extLst>
              <a:ext uri="{FF2B5EF4-FFF2-40B4-BE49-F238E27FC236}">
                <a16:creationId xmlns:a16="http://schemas.microsoft.com/office/drawing/2014/main" id="{E74251C9-F85B-43A9-84A6-7F515E6DFB38}"/>
              </a:ext>
            </a:extLst>
          </p:cNvPr>
          <p:cNvPicPr>
            <a:picLocks noRot="1" noChangeAspect="1"/>
          </p:cNvPicPr>
          <p:nvPr>
            <a:videoFile r:link="rId1"/>
          </p:nvPr>
        </p:nvPicPr>
        <p:blipFill>
          <a:blip r:embed="rId3"/>
          <a:stretch>
            <a:fillRect/>
          </a:stretch>
        </p:blipFill>
        <p:spPr>
          <a:xfrm>
            <a:off x="853557" y="372649"/>
            <a:ext cx="10484886" cy="6112701"/>
          </a:xfrm>
          <a:prstGeom prst="rect">
            <a:avLst/>
          </a:prstGeom>
        </p:spPr>
      </p:pic>
    </p:spTree>
    <p:extLst>
      <p:ext uri="{BB962C8B-B14F-4D97-AF65-F5344CB8AC3E}">
        <p14:creationId xmlns:p14="http://schemas.microsoft.com/office/powerpoint/2010/main" val="142121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B2AE301-8298-47C2-81FA-781BA50D9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2" name="Group 11">
              <a:extLst>
                <a:ext uri="{FF2B5EF4-FFF2-40B4-BE49-F238E27FC236}">
                  <a16:creationId xmlns:a16="http://schemas.microsoft.com/office/drawing/2014/main" id="{68DBE596-692C-4777-8933-9D5BB8533B3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6" name="Freeform: Shape 15">
                <a:extLst>
                  <a:ext uri="{FF2B5EF4-FFF2-40B4-BE49-F238E27FC236}">
                    <a16:creationId xmlns:a16="http://schemas.microsoft.com/office/drawing/2014/main" id="{9C38783D-8606-4709-8C6F-69DE0EF816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65A2D8C-561A-4347-88E9-4D84CF7CA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77CB8EFE-31DC-44A2-A07E-FD84E8DA3E2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4" name="Freeform: Shape 13">
                <a:extLst>
                  <a:ext uri="{FF2B5EF4-FFF2-40B4-BE49-F238E27FC236}">
                    <a16:creationId xmlns:a16="http://schemas.microsoft.com/office/drawing/2014/main" id="{B6473FEC-46FF-4C7E-85BA-344E0365C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8C875950-A52D-453F-A602-3E58AD414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A063EDFE-A84A-4B9F-926C-464E450F162C}"/>
              </a:ext>
            </a:extLst>
          </p:cNvPr>
          <p:cNvSpPr>
            <a:spLocks noGrp="1"/>
          </p:cNvSpPr>
          <p:nvPr>
            <p:ph type="title"/>
          </p:nvPr>
        </p:nvSpPr>
        <p:spPr>
          <a:xfrm>
            <a:off x="149679" y="1164180"/>
            <a:ext cx="2417808" cy="4263661"/>
          </a:xfrm>
        </p:spPr>
        <p:txBody>
          <a:bodyPr vert="horz" lIns="91440" tIns="45720" rIns="91440" bIns="45720" rtlCol="0" anchor="b">
            <a:normAutofit fontScale="90000"/>
          </a:bodyPr>
          <a:lstStyle/>
          <a:p>
            <a:r>
              <a:rPr lang="en-US" sz="2300" b="1" u="sng" kern="1200" dirty="0">
                <a:solidFill>
                  <a:schemeClr val="bg1"/>
                </a:solidFill>
                <a:latin typeface="+mj-lt"/>
                <a:ea typeface="+mj-ea"/>
                <a:cs typeface="+mj-cs"/>
              </a:rPr>
              <a:t>HOOK</a:t>
            </a:r>
            <a:r>
              <a:rPr lang="en-US" sz="2300" b="1" kern="1200" dirty="0">
                <a:solidFill>
                  <a:schemeClr val="bg1"/>
                </a:solidFill>
                <a:latin typeface="+mj-lt"/>
                <a:ea typeface="+mj-ea"/>
                <a:cs typeface="+mj-cs"/>
              </a:rPr>
              <a:t>:  </a:t>
            </a:r>
            <a:r>
              <a:rPr lang="en-US" sz="2300" kern="1200" dirty="0">
                <a:solidFill>
                  <a:schemeClr val="bg1"/>
                </a:solidFill>
                <a:latin typeface="+mj-lt"/>
                <a:ea typeface="+mj-ea"/>
                <a:cs typeface="+mj-cs"/>
              </a:rPr>
              <a:t>Play this video as an Intro… before starting the PPT notes…</a:t>
            </a:r>
            <a:br>
              <a:rPr lang="en-US" sz="2300" kern="1200" dirty="0">
                <a:solidFill>
                  <a:schemeClr val="bg1"/>
                </a:solidFill>
                <a:latin typeface="+mj-lt"/>
                <a:ea typeface="+mj-ea"/>
                <a:cs typeface="+mj-cs"/>
              </a:rPr>
            </a:br>
            <a:br>
              <a:rPr lang="en-US" sz="2300" b="1" kern="1200" dirty="0">
                <a:solidFill>
                  <a:schemeClr val="bg1"/>
                </a:solidFill>
                <a:latin typeface="+mj-lt"/>
                <a:ea typeface="+mj-ea"/>
                <a:cs typeface="+mj-cs"/>
              </a:rPr>
            </a:br>
            <a:r>
              <a:rPr lang="en-US" sz="2300" b="1" kern="1200" dirty="0" err="1">
                <a:solidFill>
                  <a:schemeClr val="bg1"/>
                </a:solidFill>
                <a:latin typeface="+mj-lt"/>
                <a:ea typeface="+mj-ea"/>
                <a:cs typeface="+mj-cs"/>
              </a:rPr>
              <a:t>Creedance</a:t>
            </a:r>
            <a:r>
              <a:rPr lang="en-US" sz="2300" b="1" kern="1200" dirty="0">
                <a:solidFill>
                  <a:schemeClr val="bg1"/>
                </a:solidFill>
                <a:latin typeface="+mj-lt"/>
                <a:ea typeface="+mj-ea"/>
                <a:cs typeface="+mj-cs"/>
              </a:rPr>
              <a:t> Clearwater Revival – “Run through the Jungle” (1970)</a:t>
            </a:r>
            <a:br>
              <a:rPr lang="en-US" sz="2300" b="1" kern="1200" dirty="0">
                <a:solidFill>
                  <a:schemeClr val="bg1"/>
                </a:solidFill>
                <a:latin typeface="+mj-lt"/>
                <a:ea typeface="+mj-ea"/>
                <a:cs typeface="+mj-cs"/>
              </a:rPr>
            </a:br>
            <a:r>
              <a:rPr lang="en-US" sz="2300" b="1" kern="1200" dirty="0">
                <a:solidFill>
                  <a:schemeClr val="bg1"/>
                </a:solidFill>
                <a:latin typeface="+mj-lt"/>
                <a:ea typeface="+mj-ea"/>
                <a:cs typeface="+mj-cs"/>
              </a:rPr>
              <a:t>(video features actual footage from Vietnam, and Vietnam movie clips)</a:t>
            </a:r>
            <a:br>
              <a:rPr lang="en-US" sz="2300" b="1" kern="1200" dirty="0">
                <a:solidFill>
                  <a:schemeClr val="bg1"/>
                </a:solidFill>
                <a:latin typeface="+mj-lt"/>
                <a:ea typeface="+mj-ea"/>
                <a:cs typeface="+mj-cs"/>
              </a:rPr>
            </a:br>
            <a:br>
              <a:rPr lang="en-US" sz="3100" b="1" u="sng" kern="1200" dirty="0">
                <a:solidFill>
                  <a:schemeClr val="bg1"/>
                </a:solidFill>
                <a:latin typeface="+mj-lt"/>
                <a:ea typeface="+mj-ea"/>
                <a:cs typeface="+mj-cs"/>
              </a:rPr>
            </a:br>
            <a:r>
              <a:rPr lang="en-US" sz="3600" b="1" u="sng" kern="1200" dirty="0">
                <a:solidFill>
                  <a:schemeClr val="bg1"/>
                </a:solidFill>
                <a:latin typeface="+mj-lt"/>
                <a:ea typeface="+mj-ea"/>
                <a:cs typeface="+mj-cs"/>
              </a:rPr>
              <a:t>CUT OFF AT 2:30</a:t>
            </a:r>
            <a:endParaRPr lang="en-US" sz="2300" b="1" u="sng" kern="1200" dirty="0">
              <a:solidFill>
                <a:schemeClr val="bg1"/>
              </a:solidFill>
              <a:latin typeface="+mj-lt"/>
              <a:ea typeface="+mj-ea"/>
              <a:cs typeface="+mj-cs"/>
            </a:endParaRPr>
          </a:p>
        </p:txBody>
      </p:sp>
      <p:pic>
        <p:nvPicPr>
          <p:cNvPr id="4" name="Online Media 3" title="CCR - Run Through The Jungle (Vietnam footage)">
            <a:hlinkClick r:id="" action="ppaction://media"/>
            <a:extLst>
              <a:ext uri="{FF2B5EF4-FFF2-40B4-BE49-F238E27FC236}">
                <a16:creationId xmlns:a16="http://schemas.microsoft.com/office/drawing/2014/main" id="{66502742-30EA-4C13-B12B-DBB41DC16847}"/>
              </a:ext>
            </a:extLst>
          </p:cNvPr>
          <p:cNvPicPr>
            <a:picLocks noRot="1" noChangeAspect="1"/>
          </p:cNvPicPr>
          <p:nvPr>
            <a:videoFile r:link="rId1"/>
          </p:nvPr>
        </p:nvPicPr>
        <p:blipFill>
          <a:blip r:embed="rId4"/>
          <a:stretch>
            <a:fillRect/>
          </a:stretch>
        </p:blipFill>
        <p:spPr>
          <a:xfrm>
            <a:off x="2567487" y="243840"/>
            <a:ext cx="9474562" cy="6167120"/>
          </a:xfrm>
          <a:prstGeom prst="rect">
            <a:avLst/>
          </a:prstGeom>
        </p:spPr>
      </p:pic>
    </p:spTree>
    <p:extLst>
      <p:ext uri="{BB962C8B-B14F-4D97-AF65-F5344CB8AC3E}">
        <p14:creationId xmlns:p14="http://schemas.microsoft.com/office/powerpoint/2010/main" val="204386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2881" y="1708093"/>
            <a:ext cx="5767753" cy="3539430"/>
          </a:xfrm>
          <a:prstGeom prst="rect">
            <a:avLst/>
          </a:prstGeom>
          <a:noFill/>
        </p:spPr>
        <p:txBody>
          <a:bodyPr wrap="square" rtlCol="0">
            <a:spAutoFit/>
          </a:bodyPr>
          <a:lstStyle/>
          <a:p>
            <a:pPr algn="ctr"/>
            <a:r>
              <a:rPr lang="en-US" sz="3200" dirty="0">
                <a:latin typeface="KBScaredStraight" panose="02000603000000000000" pitchFamily="2" charset="0"/>
                <a:ea typeface="KBScaredStraight" panose="02000603000000000000" pitchFamily="2" charset="0"/>
              </a:rPr>
              <a:t>“If we have to fight, we shall fight. You will kill ten of our men, and we will kill one of yours, and in the end it will be you who will tire of it.” </a:t>
            </a:r>
          </a:p>
          <a:p>
            <a:pPr algn="ctr"/>
            <a:r>
              <a:rPr lang="en-US" sz="3200" dirty="0">
                <a:latin typeface="KBScaredStraight" panose="02000603000000000000" pitchFamily="2" charset="0"/>
                <a:ea typeface="KBScaredStraight" panose="02000603000000000000" pitchFamily="2" charset="0"/>
              </a:rPr>
              <a:t>~Ho Chi Minh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4852358"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7314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The Vietnam War Draft">
            <a:hlinkClick r:id="" action="ppaction://media"/>
            <a:extLst>
              <a:ext uri="{FF2B5EF4-FFF2-40B4-BE49-F238E27FC236}">
                <a16:creationId xmlns:a16="http://schemas.microsoft.com/office/drawing/2014/main" id="{35DEBB10-F39A-4EDE-84A2-100DDB910221}"/>
              </a:ext>
            </a:extLst>
          </p:cNvPr>
          <p:cNvPicPr>
            <a:picLocks noRot="1" noChangeAspect="1"/>
          </p:cNvPicPr>
          <p:nvPr>
            <a:videoFile r:link="rId1"/>
          </p:nvPr>
        </p:nvPicPr>
        <p:blipFill>
          <a:blip r:embed="rId3"/>
          <a:stretch>
            <a:fillRect/>
          </a:stretch>
        </p:blipFill>
        <p:spPr>
          <a:xfrm>
            <a:off x="2593619" y="712014"/>
            <a:ext cx="9074920" cy="5339612"/>
          </a:xfrm>
          <a:prstGeom prst="rect">
            <a:avLst/>
          </a:prstGeom>
        </p:spPr>
      </p:pic>
      <p:grpSp>
        <p:nvGrpSpPr>
          <p:cNvPr id="11" name="Group 10">
            <a:extLst>
              <a:ext uri="{FF2B5EF4-FFF2-40B4-BE49-F238E27FC236}">
                <a16:creationId xmlns:a16="http://schemas.microsoft.com/office/drawing/2014/main" id="{59A59B10-9D94-4C5B-8BF0-95928DCE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2" name="Group 11">
              <a:extLst>
                <a:ext uri="{FF2B5EF4-FFF2-40B4-BE49-F238E27FC236}">
                  <a16:creationId xmlns:a16="http://schemas.microsoft.com/office/drawing/2014/main" id="{354E31B9-72DD-4DE4-B3E3-4395530BEC1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6" name="Freeform: Shape 15">
                <a:extLst>
                  <a:ext uri="{FF2B5EF4-FFF2-40B4-BE49-F238E27FC236}">
                    <a16:creationId xmlns:a16="http://schemas.microsoft.com/office/drawing/2014/main" id="{68738192-1FEA-49E1-BFF3-6D1C324A5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F3C51644-0F34-453B-92B8-9FF33932E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8ADB9AB8-2EB4-4B5E-9A1E-84F2E44D91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4" name="Freeform: Shape 13">
                <a:extLst>
                  <a:ext uri="{FF2B5EF4-FFF2-40B4-BE49-F238E27FC236}">
                    <a16:creationId xmlns:a16="http://schemas.microsoft.com/office/drawing/2014/main" id="{95F439B0-E080-4B01-85AF-D226A85BA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EDEC643B-AA3F-4913-B411-1458BCEF2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4">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B56E7D37-040D-4EA7-967C-8B3915721EBE}"/>
              </a:ext>
            </a:extLst>
          </p:cNvPr>
          <p:cNvSpPr>
            <a:spLocks noGrp="1"/>
          </p:cNvSpPr>
          <p:nvPr>
            <p:ph type="title"/>
          </p:nvPr>
        </p:nvSpPr>
        <p:spPr>
          <a:xfrm>
            <a:off x="357809" y="378974"/>
            <a:ext cx="2088074" cy="3677478"/>
          </a:xfrm>
        </p:spPr>
        <p:txBody>
          <a:bodyPr vert="horz" lIns="91440" tIns="45720" rIns="91440" bIns="45720" rtlCol="0" anchor="b">
            <a:noAutofit/>
          </a:bodyPr>
          <a:lstStyle/>
          <a:p>
            <a:r>
              <a:rPr lang="en-US" sz="3600" kern="1200" dirty="0">
                <a:solidFill>
                  <a:schemeClr val="bg1"/>
                </a:solidFill>
                <a:latin typeface="+mj-lt"/>
                <a:ea typeface="+mj-ea"/>
                <a:cs typeface="+mj-cs"/>
              </a:rPr>
              <a:t>The </a:t>
            </a:r>
            <a:r>
              <a:rPr lang="en-US" sz="3600" i="1" kern="1200" dirty="0">
                <a:solidFill>
                  <a:schemeClr val="bg1"/>
                </a:solidFill>
                <a:latin typeface="+mj-lt"/>
                <a:ea typeface="+mj-ea"/>
                <a:cs typeface="+mj-cs"/>
              </a:rPr>
              <a:t>Draft</a:t>
            </a:r>
            <a:r>
              <a:rPr lang="en-US" sz="3600" kern="1200" dirty="0">
                <a:solidFill>
                  <a:schemeClr val="bg1"/>
                </a:solidFill>
                <a:latin typeface="+mj-lt"/>
                <a:ea typeface="+mj-ea"/>
                <a:cs typeface="+mj-cs"/>
              </a:rPr>
              <a:t> in the United States, during the Vietnam War…</a:t>
            </a:r>
          </a:p>
        </p:txBody>
      </p:sp>
    </p:spTree>
    <p:extLst>
      <p:ext uri="{BB962C8B-B14F-4D97-AF65-F5344CB8AC3E}">
        <p14:creationId xmlns:p14="http://schemas.microsoft.com/office/powerpoint/2010/main" val="108520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Sound Smart: Vietnam War Protests | History">
            <a:hlinkClick r:id="" action="ppaction://media"/>
            <a:extLst>
              <a:ext uri="{FF2B5EF4-FFF2-40B4-BE49-F238E27FC236}">
                <a16:creationId xmlns:a16="http://schemas.microsoft.com/office/drawing/2014/main" id="{15CA5FAF-8C67-461C-8173-9F06596125A6}"/>
              </a:ext>
            </a:extLst>
          </p:cNvPr>
          <p:cNvPicPr>
            <a:picLocks noRot="1" noChangeAspect="1"/>
          </p:cNvPicPr>
          <p:nvPr>
            <a:videoFile r:link="rId1"/>
          </p:nvPr>
        </p:nvPicPr>
        <p:blipFill>
          <a:blip r:embed="rId3"/>
          <a:stretch>
            <a:fillRect/>
          </a:stretch>
        </p:blipFill>
        <p:spPr>
          <a:xfrm>
            <a:off x="2781301" y="495155"/>
            <a:ext cx="9210261" cy="5867690"/>
          </a:xfrm>
          <a:prstGeom prst="rect">
            <a:avLst/>
          </a:prstGeom>
        </p:spPr>
      </p:pic>
      <p:grpSp>
        <p:nvGrpSpPr>
          <p:cNvPr id="11" name="Group 10">
            <a:extLst>
              <a:ext uri="{FF2B5EF4-FFF2-40B4-BE49-F238E27FC236}">
                <a16:creationId xmlns:a16="http://schemas.microsoft.com/office/drawing/2014/main" id="{59A59B10-9D94-4C5B-8BF0-95928DCE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2" name="Group 11">
              <a:extLst>
                <a:ext uri="{FF2B5EF4-FFF2-40B4-BE49-F238E27FC236}">
                  <a16:creationId xmlns:a16="http://schemas.microsoft.com/office/drawing/2014/main" id="{354E31B9-72DD-4DE4-B3E3-4395530BEC1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6" name="Freeform: Shape 15">
                <a:extLst>
                  <a:ext uri="{FF2B5EF4-FFF2-40B4-BE49-F238E27FC236}">
                    <a16:creationId xmlns:a16="http://schemas.microsoft.com/office/drawing/2014/main" id="{68738192-1FEA-49E1-BFF3-6D1C324A5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F3C51644-0F34-453B-92B8-9FF33932E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8ADB9AB8-2EB4-4B5E-9A1E-84F2E44D91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4" name="Freeform: Shape 13">
                <a:extLst>
                  <a:ext uri="{FF2B5EF4-FFF2-40B4-BE49-F238E27FC236}">
                    <a16:creationId xmlns:a16="http://schemas.microsoft.com/office/drawing/2014/main" id="{95F439B0-E080-4B01-85AF-D226A85BA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EDEC643B-AA3F-4913-B411-1458BCEF2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4">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634AEB9E-E12D-4AEE-8E72-09D98FD4E9B1}"/>
              </a:ext>
            </a:extLst>
          </p:cNvPr>
          <p:cNvSpPr>
            <a:spLocks noGrp="1"/>
          </p:cNvSpPr>
          <p:nvPr>
            <p:ph type="title"/>
          </p:nvPr>
        </p:nvSpPr>
        <p:spPr>
          <a:xfrm>
            <a:off x="200438" y="1692476"/>
            <a:ext cx="2580863" cy="2308324"/>
          </a:xfrm>
        </p:spPr>
        <p:txBody>
          <a:bodyPr vert="horz" lIns="91440" tIns="45720" rIns="91440" bIns="45720" rtlCol="0" anchor="b">
            <a:normAutofit fontScale="90000"/>
          </a:bodyPr>
          <a:lstStyle/>
          <a:p>
            <a:r>
              <a:rPr lang="en-US" sz="5000" kern="1200" dirty="0">
                <a:solidFill>
                  <a:schemeClr val="bg1"/>
                </a:solidFill>
                <a:latin typeface="+mj-lt"/>
                <a:ea typeface="+mj-ea"/>
                <a:cs typeface="+mj-cs"/>
              </a:rPr>
              <a:t>American protests of the Vietnam War…</a:t>
            </a:r>
          </a:p>
        </p:txBody>
      </p:sp>
    </p:spTree>
    <p:extLst>
      <p:ext uri="{BB962C8B-B14F-4D97-AF65-F5344CB8AC3E}">
        <p14:creationId xmlns:p14="http://schemas.microsoft.com/office/powerpoint/2010/main" val="4902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744273EF-8579-4FA4-8678-C8D51886FCD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025" y="-291230"/>
            <a:ext cx="12336049" cy="7440460"/>
          </a:xfrm>
          <a:prstGeom prst="rect">
            <a:avLst/>
          </a:prstGeom>
        </p:spPr>
      </p:pic>
      <p:sp>
        <p:nvSpPr>
          <p:cNvPr id="8" name="Title 1">
            <a:extLst>
              <a:ext uri="{FF2B5EF4-FFF2-40B4-BE49-F238E27FC236}">
                <a16:creationId xmlns:a16="http://schemas.microsoft.com/office/drawing/2014/main" id="{F736689B-C975-492C-8E6C-707A44840718}"/>
              </a:ext>
            </a:extLst>
          </p:cNvPr>
          <p:cNvSpPr>
            <a:spLocks noGrp="1"/>
          </p:cNvSpPr>
          <p:nvPr>
            <p:ph type="title"/>
          </p:nvPr>
        </p:nvSpPr>
        <p:spPr>
          <a:xfrm>
            <a:off x="0" y="-93365"/>
            <a:ext cx="11587619" cy="1325563"/>
          </a:xfrm>
        </p:spPr>
        <p:txBody>
          <a:bodyPr/>
          <a:lstStyle/>
          <a:p>
            <a:pPr algn="ctr"/>
            <a:r>
              <a:rPr lang="en-US" b="1" dirty="0">
                <a:latin typeface="Aharoni" panose="02010803020104030203" pitchFamily="2" charset="-79"/>
                <a:cs typeface="Aharoni" panose="02010803020104030203" pitchFamily="2" charset="-79"/>
              </a:rPr>
              <a:t>Protest Music and </a:t>
            </a:r>
            <a:r>
              <a:rPr lang="en-US" b="1" u="sng" dirty="0">
                <a:latin typeface="Aharoni" panose="02010803020104030203" pitchFamily="2" charset="-79"/>
                <a:cs typeface="Aharoni" panose="02010803020104030203" pitchFamily="2" charset="-79"/>
              </a:rPr>
              <a:t>Culture</a:t>
            </a:r>
            <a:r>
              <a:rPr lang="en-US" b="1" dirty="0">
                <a:latin typeface="Aharoni" panose="02010803020104030203" pitchFamily="2" charset="-79"/>
                <a:cs typeface="Aharoni" panose="02010803020104030203" pitchFamily="2" charset="-79"/>
              </a:rPr>
              <a:t> during the </a:t>
            </a:r>
            <a:br>
              <a:rPr lang="en-US" b="1" dirty="0">
                <a:latin typeface="Aharoni" panose="02010803020104030203" pitchFamily="2" charset="-79"/>
                <a:cs typeface="Aharoni" panose="02010803020104030203" pitchFamily="2" charset="-79"/>
              </a:rPr>
            </a:br>
            <a:r>
              <a:rPr lang="en-US" b="1" dirty="0">
                <a:latin typeface="Aharoni" panose="02010803020104030203" pitchFamily="2" charset="-79"/>
                <a:cs typeface="Aharoni" panose="02010803020104030203" pitchFamily="2" charset="-79"/>
              </a:rPr>
              <a:t>1960s &amp; 1970s…</a:t>
            </a:r>
          </a:p>
        </p:txBody>
      </p:sp>
      <p:pic>
        <p:nvPicPr>
          <p:cNvPr id="9" name="Picture 8">
            <a:extLst>
              <a:ext uri="{FF2B5EF4-FFF2-40B4-BE49-F238E27FC236}">
                <a16:creationId xmlns:a16="http://schemas.microsoft.com/office/drawing/2014/main" id="{EB42A9CC-EC94-4F5D-837E-0F7AC73AB3C1}"/>
              </a:ext>
            </a:extLst>
          </p:cNvPr>
          <p:cNvPicPr>
            <a:picLocks noChangeAspect="1"/>
          </p:cNvPicPr>
          <p:nvPr/>
        </p:nvPicPr>
        <p:blipFill>
          <a:blip r:embed="rId4"/>
          <a:stretch>
            <a:fillRect/>
          </a:stretch>
        </p:blipFill>
        <p:spPr>
          <a:xfrm>
            <a:off x="141755" y="925445"/>
            <a:ext cx="2888582" cy="3686934"/>
          </a:xfrm>
          <a:prstGeom prst="rect">
            <a:avLst/>
          </a:prstGeom>
          <a:ln w="38100">
            <a:solidFill>
              <a:schemeClr val="tx1"/>
            </a:solidFill>
          </a:ln>
        </p:spPr>
      </p:pic>
      <p:pic>
        <p:nvPicPr>
          <p:cNvPr id="11" name="Picture 10">
            <a:extLst>
              <a:ext uri="{FF2B5EF4-FFF2-40B4-BE49-F238E27FC236}">
                <a16:creationId xmlns:a16="http://schemas.microsoft.com/office/drawing/2014/main" id="{22CF474A-973B-4273-B4F0-E32838C30012}"/>
              </a:ext>
            </a:extLst>
          </p:cNvPr>
          <p:cNvPicPr>
            <a:picLocks noChangeAspect="1"/>
          </p:cNvPicPr>
          <p:nvPr/>
        </p:nvPicPr>
        <p:blipFill>
          <a:blip r:embed="rId5"/>
          <a:stretch>
            <a:fillRect/>
          </a:stretch>
        </p:blipFill>
        <p:spPr>
          <a:xfrm>
            <a:off x="7033542" y="3543495"/>
            <a:ext cx="5158458" cy="3314505"/>
          </a:xfrm>
          <a:prstGeom prst="rect">
            <a:avLst/>
          </a:prstGeom>
        </p:spPr>
      </p:pic>
      <p:pic>
        <p:nvPicPr>
          <p:cNvPr id="10" name="Picture 9">
            <a:extLst>
              <a:ext uri="{FF2B5EF4-FFF2-40B4-BE49-F238E27FC236}">
                <a16:creationId xmlns:a16="http://schemas.microsoft.com/office/drawing/2014/main" id="{29AE2851-EF14-4F67-9BD1-C491BA78698B}"/>
              </a:ext>
            </a:extLst>
          </p:cNvPr>
          <p:cNvPicPr>
            <a:picLocks noChangeAspect="1"/>
          </p:cNvPicPr>
          <p:nvPr/>
        </p:nvPicPr>
        <p:blipFill>
          <a:blip r:embed="rId6"/>
          <a:stretch>
            <a:fillRect/>
          </a:stretch>
        </p:blipFill>
        <p:spPr>
          <a:xfrm>
            <a:off x="3244117" y="1206649"/>
            <a:ext cx="4289893" cy="2746226"/>
          </a:xfrm>
          <a:prstGeom prst="rect">
            <a:avLst/>
          </a:prstGeom>
          <a:solidFill>
            <a:schemeClr val="tx1"/>
          </a:solidFill>
          <a:ln w="38100">
            <a:solidFill>
              <a:schemeClr val="tx1"/>
            </a:solidFill>
          </a:ln>
        </p:spPr>
      </p:pic>
      <p:pic>
        <p:nvPicPr>
          <p:cNvPr id="12" name="Picture 11">
            <a:extLst>
              <a:ext uri="{FF2B5EF4-FFF2-40B4-BE49-F238E27FC236}">
                <a16:creationId xmlns:a16="http://schemas.microsoft.com/office/drawing/2014/main" id="{9A676785-97F5-48B5-BE59-FC7A2D046ED5}"/>
              </a:ext>
            </a:extLst>
          </p:cNvPr>
          <p:cNvPicPr>
            <a:picLocks noChangeAspect="1"/>
          </p:cNvPicPr>
          <p:nvPr/>
        </p:nvPicPr>
        <p:blipFill>
          <a:blip r:embed="rId7"/>
          <a:stretch>
            <a:fillRect/>
          </a:stretch>
        </p:blipFill>
        <p:spPr>
          <a:xfrm>
            <a:off x="7760352" y="832723"/>
            <a:ext cx="4289893" cy="2746227"/>
          </a:xfrm>
          <a:prstGeom prst="rect">
            <a:avLst/>
          </a:prstGeom>
          <a:ln w="38100">
            <a:solidFill>
              <a:schemeClr val="tx1"/>
            </a:solidFill>
          </a:ln>
        </p:spPr>
      </p:pic>
      <p:pic>
        <p:nvPicPr>
          <p:cNvPr id="13" name="Picture 12">
            <a:extLst>
              <a:ext uri="{FF2B5EF4-FFF2-40B4-BE49-F238E27FC236}">
                <a16:creationId xmlns:a16="http://schemas.microsoft.com/office/drawing/2014/main" id="{612547A1-5E32-4FEE-91D5-D3AA42047ED0}"/>
              </a:ext>
            </a:extLst>
          </p:cNvPr>
          <p:cNvPicPr>
            <a:picLocks noChangeAspect="1"/>
          </p:cNvPicPr>
          <p:nvPr/>
        </p:nvPicPr>
        <p:blipFill>
          <a:blip r:embed="rId8"/>
          <a:stretch>
            <a:fillRect/>
          </a:stretch>
        </p:blipFill>
        <p:spPr>
          <a:xfrm>
            <a:off x="141756" y="4452471"/>
            <a:ext cx="6665444" cy="2397760"/>
          </a:xfrm>
          <a:prstGeom prst="rect">
            <a:avLst/>
          </a:prstGeom>
          <a:ln w="38100">
            <a:solidFill>
              <a:schemeClr val="tx1"/>
            </a:solidFill>
          </a:ln>
        </p:spPr>
      </p:pic>
    </p:spTree>
    <p:extLst>
      <p:ext uri="{BB962C8B-B14F-4D97-AF65-F5344CB8AC3E}">
        <p14:creationId xmlns:p14="http://schemas.microsoft.com/office/powerpoint/2010/main" val="1461671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744273EF-8579-4FA4-8678-C8D51886FCD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2025" y="-291230"/>
            <a:ext cx="12336049" cy="7440460"/>
          </a:xfrm>
          <a:prstGeom prst="rect">
            <a:avLst/>
          </a:prstGeom>
        </p:spPr>
      </p:pic>
      <p:sp>
        <p:nvSpPr>
          <p:cNvPr id="8" name="Title 1">
            <a:extLst>
              <a:ext uri="{FF2B5EF4-FFF2-40B4-BE49-F238E27FC236}">
                <a16:creationId xmlns:a16="http://schemas.microsoft.com/office/drawing/2014/main" id="{F736689B-C975-492C-8E6C-707A44840718}"/>
              </a:ext>
            </a:extLst>
          </p:cNvPr>
          <p:cNvSpPr>
            <a:spLocks noGrp="1"/>
          </p:cNvSpPr>
          <p:nvPr>
            <p:ph type="title"/>
          </p:nvPr>
        </p:nvSpPr>
        <p:spPr>
          <a:xfrm>
            <a:off x="324632" y="239865"/>
            <a:ext cx="11587619" cy="1325563"/>
          </a:xfrm>
        </p:spPr>
        <p:txBody>
          <a:bodyPr/>
          <a:lstStyle/>
          <a:p>
            <a:pPr algn="ctr"/>
            <a:r>
              <a:rPr lang="en-US" b="1" dirty="0">
                <a:latin typeface="Aharoni" panose="02010803020104030203" pitchFamily="2" charset="-79"/>
                <a:cs typeface="Aharoni" panose="02010803020104030203" pitchFamily="2" charset="-79"/>
              </a:rPr>
              <a:t>Protest </a:t>
            </a:r>
            <a:r>
              <a:rPr lang="en-US" b="1" u="sng" dirty="0">
                <a:latin typeface="Aharoni" panose="02010803020104030203" pitchFamily="2" charset="-79"/>
                <a:cs typeface="Aharoni" panose="02010803020104030203" pitchFamily="2" charset="-79"/>
              </a:rPr>
              <a:t>Music</a:t>
            </a:r>
            <a:r>
              <a:rPr lang="en-US" b="1" dirty="0">
                <a:latin typeface="Aharoni" panose="02010803020104030203" pitchFamily="2" charset="-79"/>
                <a:cs typeface="Aharoni" panose="02010803020104030203" pitchFamily="2" charset="-79"/>
              </a:rPr>
              <a:t> and Culture during the </a:t>
            </a:r>
            <a:br>
              <a:rPr lang="en-US" b="1" dirty="0">
                <a:latin typeface="Aharoni" panose="02010803020104030203" pitchFamily="2" charset="-79"/>
                <a:cs typeface="Aharoni" panose="02010803020104030203" pitchFamily="2" charset="-79"/>
              </a:rPr>
            </a:br>
            <a:r>
              <a:rPr lang="en-US" b="1" dirty="0">
                <a:latin typeface="Aharoni" panose="02010803020104030203" pitchFamily="2" charset="-79"/>
                <a:cs typeface="Aharoni" panose="02010803020104030203" pitchFamily="2" charset="-79"/>
              </a:rPr>
              <a:t>1960s &amp; 1970s…</a:t>
            </a:r>
          </a:p>
        </p:txBody>
      </p:sp>
      <p:pic>
        <p:nvPicPr>
          <p:cNvPr id="2" name="Online Media 1" title="Buffalo Springfield - For What It's Worth (Official Audio)">
            <a:hlinkClick r:id="" action="ppaction://media"/>
            <a:extLst>
              <a:ext uri="{FF2B5EF4-FFF2-40B4-BE49-F238E27FC236}">
                <a16:creationId xmlns:a16="http://schemas.microsoft.com/office/drawing/2014/main" id="{0B3ABD13-1603-4397-B9E1-4DD99AADE3A9}"/>
              </a:ext>
            </a:extLst>
          </p:cNvPr>
          <p:cNvPicPr>
            <a:picLocks noRot="1" noChangeAspect="1"/>
          </p:cNvPicPr>
          <p:nvPr>
            <a:videoFile r:link="rId1"/>
          </p:nvPr>
        </p:nvPicPr>
        <p:blipFill>
          <a:blip r:embed="rId7"/>
          <a:stretch>
            <a:fillRect/>
          </a:stretch>
        </p:blipFill>
        <p:spPr>
          <a:xfrm>
            <a:off x="172085" y="1775213"/>
            <a:ext cx="4237990" cy="2888227"/>
          </a:xfrm>
          <a:prstGeom prst="rect">
            <a:avLst/>
          </a:prstGeom>
        </p:spPr>
      </p:pic>
      <p:pic>
        <p:nvPicPr>
          <p:cNvPr id="3" name="Online Media 2" title="Country Joe &amp; the Fish Vietnam Song">
            <a:hlinkClick r:id="" action="ppaction://media"/>
            <a:extLst>
              <a:ext uri="{FF2B5EF4-FFF2-40B4-BE49-F238E27FC236}">
                <a16:creationId xmlns:a16="http://schemas.microsoft.com/office/drawing/2014/main" id="{08C05750-3576-46CB-845E-DF70415222E6}"/>
              </a:ext>
            </a:extLst>
          </p:cNvPr>
          <p:cNvPicPr>
            <a:picLocks noRot="1" noChangeAspect="1"/>
          </p:cNvPicPr>
          <p:nvPr>
            <a:videoFile r:link="rId2"/>
          </p:nvPr>
        </p:nvPicPr>
        <p:blipFill>
          <a:blip r:embed="rId8"/>
          <a:stretch>
            <a:fillRect/>
          </a:stretch>
        </p:blipFill>
        <p:spPr>
          <a:xfrm>
            <a:off x="4184606" y="3631871"/>
            <a:ext cx="4429760" cy="3322320"/>
          </a:xfrm>
          <a:prstGeom prst="rect">
            <a:avLst/>
          </a:prstGeom>
        </p:spPr>
      </p:pic>
      <p:sp>
        <p:nvSpPr>
          <p:cNvPr id="4" name="TextBox 3">
            <a:extLst>
              <a:ext uri="{FF2B5EF4-FFF2-40B4-BE49-F238E27FC236}">
                <a16:creationId xmlns:a16="http://schemas.microsoft.com/office/drawing/2014/main" id="{468E98A4-83E2-4676-8B87-CDE4B158D7F8}"/>
              </a:ext>
            </a:extLst>
          </p:cNvPr>
          <p:cNvSpPr txBox="1"/>
          <p:nvPr/>
        </p:nvSpPr>
        <p:spPr>
          <a:xfrm>
            <a:off x="172085" y="4688558"/>
            <a:ext cx="2780665" cy="923330"/>
          </a:xfrm>
          <a:prstGeom prst="rect">
            <a:avLst/>
          </a:prstGeom>
          <a:solidFill>
            <a:schemeClr val="bg1"/>
          </a:solidFill>
        </p:spPr>
        <p:txBody>
          <a:bodyPr wrap="square" rtlCol="0">
            <a:spAutoFit/>
          </a:bodyPr>
          <a:lstStyle/>
          <a:p>
            <a:r>
              <a:rPr lang="en-US" dirty="0"/>
              <a:t>Buffalo Springfield – </a:t>
            </a:r>
          </a:p>
          <a:p>
            <a:r>
              <a:rPr lang="en-US" dirty="0"/>
              <a:t>“For What it’s Worth” (1966)</a:t>
            </a:r>
          </a:p>
        </p:txBody>
      </p:sp>
      <p:sp>
        <p:nvSpPr>
          <p:cNvPr id="7" name="TextBox 6">
            <a:extLst>
              <a:ext uri="{FF2B5EF4-FFF2-40B4-BE49-F238E27FC236}">
                <a16:creationId xmlns:a16="http://schemas.microsoft.com/office/drawing/2014/main" id="{EEA2E518-EAF1-4B02-9BF3-0A400C340918}"/>
              </a:ext>
            </a:extLst>
          </p:cNvPr>
          <p:cNvSpPr txBox="1"/>
          <p:nvPr/>
        </p:nvSpPr>
        <p:spPr>
          <a:xfrm>
            <a:off x="4701900" y="2708541"/>
            <a:ext cx="3189967" cy="923330"/>
          </a:xfrm>
          <a:prstGeom prst="rect">
            <a:avLst/>
          </a:prstGeom>
          <a:solidFill>
            <a:schemeClr val="bg1"/>
          </a:solidFill>
        </p:spPr>
        <p:txBody>
          <a:bodyPr wrap="square" rtlCol="0">
            <a:spAutoFit/>
          </a:bodyPr>
          <a:lstStyle/>
          <a:p>
            <a:r>
              <a:rPr lang="en-US" dirty="0"/>
              <a:t>Country Joe &amp; the Fish – </a:t>
            </a:r>
          </a:p>
          <a:p>
            <a:r>
              <a:rPr lang="en-US" dirty="0"/>
              <a:t>“I Feel like I’m </a:t>
            </a:r>
            <a:r>
              <a:rPr lang="en-US" dirty="0" err="1"/>
              <a:t>Fixin</a:t>
            </a:r>
            <a:r>
              <a:rPr lang="en-US" dirty="0"/>
              <a:t>’ to Die Rag” (1967)</a:t>
            </a:r>
          </a:p>
        </p:txBody>
      </p:sp>
      <p:pic>
        <p:nvPicPr>
          <p:cNvPr id="6" name="Online Media 5" title="Freda Payne - Bring the Boys Home">
            <a:hlinkClick r:id="" action="ppaction://media"/>
            <a:extLst>
              <a:ext uri="{FF2B5EF4-FFF2-40B4-BE49-F238E27FC236}">
                <a16:creationId xmlns:a16="http://schemas.microsoft.com/office/drawing/2014/main" id="{B200E391-F934-45B5-B8FF-A50B5963C679}"/>
              </a:ext>
            </a:extLst>
          </p:cNvPr>
          <p:cNvPicPr>
            <a:picLocks noRot="1" noChangeAspect="1"/>
          </p:cNvPicPr>
          <p:nvPr>
            <a:videoFile r:link="rId3"/>
          </p:nvPr>
        </p:nvPicPr>
        <p:blipFill>
          <a:blip r:embed="rId9"/>
          <a:stretch>
            <a:fillRect/>
          </a:stretch>
        </p:blipFill>
        <p:spPr>
          <a:xfrm>
            <a:off x="8183693" y="1580012"/>
            <a:ext cx="3983363" cy="2987522"/>
          </a:xfrm>
          <a:prstGeom prst="rect">
            <a:avLst/>
          </a:prstGeom>
        </p:spPr>
      </p:pic>
      <p:sp>
        <p:nvSpPr>
          <p:cNvPr id="9" name="TextBox 8">
            <a:extLst>
              <a:ext uri="{FF2B5EF4-FFF2-40B4-BE49-F238E27FC236}">
                <a16:creationId xmlns:a16="http://schemas.microsoft.com/office/drawing/2014/main" id="{57FE54D7-EF3A-4CA7-AB94-38D8A5BE179A}"/>
              </a:ext>
            </a:extLst>
          </p:cNvPr>
          <p:cNvSpPr txBox="1"/>
          <p:nvPr/>
        </p:nvSpPr>
        <p:spPr>
          <a:xfrm>
            <a:off x="8967358" y="4582118"/>
            <a:ext cx="2780665" cy="646331"/>
          </a:xfrm>
          <a:prstGeom prst="rect">
            <a:avLst/>
          </a:prstGeom>
          <a:solidFill>
            <a:schemeClr val="bg1"/>
          </a:solidFill>
        </p:spPr>
        <p:txBody>
          <a:bodyPr wrap="square" rtlCol="0">
            <a:spAutoFit/>
          </a:bodyPr>
          <a:lstStyle/>
          <a:p>
            <a:r>
              <a:rPr lang="en-US" dirty="0"/>
              <a:t>Freda Payne – “Bring the Boys Home” (1971)</a:t>
            </a:r>
          </a:p>
        </p:txBody>
      </p:sp>
    </p:spTree>
    <p:extLst>
      <p:ext uri="{BB962C8B-B14F-4D97-AF65-F5344CB8AC3E}">
        <p14:creationId xmlns:p14="http://schemas.microsoft.com/office/powerpoint/2010/main" val="103221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
                </p:tgtEl>
              </p:cMediaNode>
            </p:video>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
                                        </p:tgtEl>
                                      </p:cBhvr>
                                    </p:cmd>
                                  </p:childTnLst>
                                </p:cTn>
                              </p:par>
                            </p:childTnLst>
                          </p:cTn>
                        </p:par>
                      </p:childTnLst>
                    </p:cTn>
                  </p:par>
                </p:childTnLst>
              </p:cTn>
              <p:nextCondLst>
                <p:cond evt="onClick" delay="0">
                  <p:tgtEl>
                    <p:spTgt spid="2"/>
                  </p:tgtEl>
                </p:cond>
              </p:nextCondLst>
            </p:seq>
            <p:video>
              <p:cMediaNode vol="80000">
                <p:cTn id="21" fill="hold" display="0">
                  <p:stCondLst>
                    <p:cond delay="indefinite"/>
                  </p:stCondLst>
                </p:cTn>
                <p:tgtEl>
                  <p:spTgt spid="3"/>
                </p:tgtEl>
              </p:cMediaNode>
            </p:video>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3"/>
                                        </p:tgtEl>
                                      </p:cBhvr>
                                    </p:cmd>
                                  </p:childTnLst>
                                </p:cTn>
                              </p:par>
                            </p:childTnLst>
                          </p:cTn>
                        </p:par>
                      </p:childTnLst>
                    </p:cTn>
                  </p:par>
                </p:childTnLst>
              </p:cTn>
              <p:nextCondLst>
                <p:cond evt="onClick" delay="0">
                  <p:tgtEl>
                    <p:spTgt spid="3"/>
                  </p:tgtEl>
                </p:cond>
              </p:nextCondLst>
            </p:seq>
            <p:video>
              <p:cMediaNode vol="80000">
                <p:cTn id="27" fill="hold" display="0">
                  <p:stCondLst>
                    <p:cond delay="indefinite"/>
                  </p:stCondLst>
                </p:cTn>
                <p:tgtEl>
                  <p:spTgt spid="6"/>
                </p:tgtEl>
              </p:cMediaNode>
            </p:video>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9" y="0"/>
            <a:ext cx="10058400" cy="6858000"/>
          </a:xfrm>
          <a:prstGeom prst="rect">
            <a:avLst/>
          </a:prstGeom>
          <a:solidFill>
            <a:schemeClr val="bg1">
              <a:alpha val="91000"/>
            </a:schemeClr>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72511" y="0"/>
            <a:ext cx="9821921" cy="1446550"/>
          </a:xfrm>
          <a:prstGeom prst="rect">
            <a:avLst/>
          </a:prstGeom>
          <a:noFill/>
        </p:spPr>
        <p:txBody>
          <a:bodyPr wrap="none" lIns="91440" tIns="45720" rIns="91440" bIns="45720">
            <a:spAutoFit/>
          </a:bodyPr>
          <a:lstStyle/>
          <a:p>
            <a:pPr algn="ctr"/>
            <a:r>
              <a:rPr lang="en-US" sz="8800" b="1" cap="none" spc="0" dirty="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Uniting Vietnam</a:t>
            </a:r>
          </a:p>
        </p:txBody>
      </p:sp>
      <p:sp>
        <p:nvSpPr>
          <p:cNvPr id="9" name="TextBox 8"/>
          <p:cNvSpPr txBox="1"/>
          <p:nvPr/>
        </p:nvSpPr>
        <p:spPr>
          <a:xfrm>
            <a:off x="1195754" y="1446550"/>
            <a:ext cx="9929445" cy="581697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After many years of fighting and the loss of thousands of lives on both sides, the US decided to withdraw its forces from Vietnam in 1973.</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conflict ended in a </a:t>
            </a:r>
            <a:r>
              <a:rPr lang="en-US" sz="2800" b="1" dirty="0">
                <a:solidFill>
                  <a:srgbClr val="FF0000"/>
                </a:solidFill>
                <a:latin typeface="KBScaredStraight" panose="02000603000000000000" pitchFamily="2" charset="0"/>
                <a:ea typeface="KBScaredStraight" panose="02000603000000000000" pitchFamily="2" charset="0"/>
              </a:rPr>
              <a:t>cease-fire </a:t>
            </a:r>
            <a:r>
              <a:rPr lang="en-US" sz="2800" dirty="0">
                <a:latin typeface="KBScaredStraight" panose="02000603000000000000" pitchFamily="2" charset="0"/>
                <a:ea typeface="KBScaredStraight" panose="02000603000000000000" pitchFamily="2" charset="0"/>
              </a:rPr>
              <a:t>agreement.</a:t>
            </a:r>
          </a:p>
          <a:p>
            <a:pPr marL="742950" lvl="1" indent="-28575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last US helicopter left the American Embassy in Vietnam in April </a:t>
            </a:r>
            <a:r>
              <a:rPr lang="en-US" sz="2800" b="1" dirty="0">
                <a:solidFill>
                  <a:srgbClr val="FF0000"/>
                </a:solidFill>
                <a:latin typeface="KBScaredStraight" panose="02000603000000000000" pitchFamily="2" charset="0"/>
                <a:ea typeface="KBScaredStraight" panose="02000603000000000000" pitchFamily="2" charset="0"/>
              </a:rPr>
              <a:t>1975</a:t>
            </a:r>
            <a:r>
              <a:rPr lang="en-US" sz="2800" dirty="0">
                <a:latin typeface="KBScaredStraight" panose="02000603000000000000" pitchFamily="2" charset="0"/>
                <a:ea typeface="KBScaredStraight" panose="02000603000000000000" pitchFamily="2" charset="0"/>
              </a:rPr>
              <a:t>.</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next day, the North Vietnamese army took over the country and unified it as the </a:t>
            </a:r>
            <a:r>
              <a:rPr lang="en-US" sz="2800" b="1" dirty="0">
                <a:solidFill>
                  <a:srgbClr val="FF0000"/>
                </a:solidFill>
                <a:latin typeface="KBScaredStraight" panose="02000603000000000000" pitchFamily="2" charset="0"/>
                <a:ea typeface="KBScaredStraight" panose="02000603000000000000" pitchFamily="2" charset="0"/>
              </a:rPr>
              <a:t>Socialist</a:t>
            </a:r>
            <a:r>
              <a:rPr lang="en-US" sz="2800" dirty="0">
                <a:latin typeface="KBScaredStraight" panose="02000603000000000000" pitchFamily="2" charset="0"/>
                <a:ea typeface="KBScaredStraight" panose="02000603000000000000" pitchFamily="2" charset="0"/>
              </a:rPr>
              <a:t> </a:t>
            </a:r>
            <a:r>
              <a:rPr lang="en-US" sz="2800" b="1" dirty="0">
                <a:solidFill>
                  <a:srgbClr val="FF0000"/>
                </a:solidFill>
                <a:latin typeface="KBScaredStraight" panose="02000603000000000000" pitchFamily="2" charset="0"/>
                <a:ea typeface="KBScaredStraight" panose="02000603000000000000" pitchFamily="2" charset="0"/>
              </a:rPr>
              <a:t>Republic of Vietnam</a:t>
            </a:r>
            <a:r>
              <a:rPr lang="en-US" sz="2800" dirty="0">
                <a:latin typeface="KBScaredStraight" panose="02000603000000000000" pitchFamily="2" charset="0"/>
                <a:ea typeface="KBScaredStraight" panose="02000603000000000000" pitchFamily="2" charset="0"/>
              </a:rPr>
              <a:t>.</a:t>
            </a:r>
          </a:p>
          <a:p>
            <a:pPr marL="285750" indent="-28575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Even though Ho Chi Minh died in 1969, his dream of an independent Vietnam finally became a reality.</a:t>
            </a:r>
          </a:p>
          <a:p>
            <a:pPr marL="285750"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02045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795" y="0"/>
            <a:ext cx="10413506" cy="6858000"/>
          </a:xfrm>
          <a:prstGeom prst="rect">
            <a:avLst/>
          </a:prstGeom>
          <a:ln>
            <a:solidFill>
              <a:schemeClr val="tx1"/>
            </a:solidFill>
          </a:ln>
          <a:effectLst>
            <a:outerShdw blurRad="292100" dist="139700" dir="2700000" algn="tl" rotWithShape="0">
              <a:srgbClr val="333333">
                <a:alpha val="65000"/>
              </a:srgbClr>
            </a:outerShdw>
          </a:effectLst>
        </p:spPr>
      </p:pic>
      <p:sp>
        <p:nvSpPr>
          <p:cNvPr id="9" name="TextBox 8"/>
          <p:cNvSpPr txBox="1"/>
          <p:nvPr/>
        </p:nvSpPr>
        <p:spPr>
          <a:xfrm>
            <a:off x="933795" y="0"/>
            <a:ext cx="10413506" cy="954107"/>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A </a:t>
            </a:r>
            <a:r>
              <a:rPr lang="en-GB" sz="2800" dirty="0">
                <a:effectLst/>
                <a:latin typeface="KBScaredStraight" panose="02000603000000000000" pitchFamily="2" charset="0"/>
                <a:ea typeface="KBScaredStraight" panose="02000603000000000000" pitchFamily="2" charset="0"/>
              </a:rPr>
              <a:t>CIA employee helps Vietnamese evacuees onto an Air America helicopter.</a:t>
            </a: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450059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46B23-4E17-45F5-8606-A9976A1CC202}"/>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pPr algn="ctr"/>
            <a:r>
              <a:rPr lang="en-US" sz="4000" b="1" dirty="0"/>
              <a:t>“Vietnam War” </a:t>
            </a:r>
            <a:br>
              <a:rPr lang="en-US" sz="4000" dirty="0"/>
            </a:br>
            <a:r>
              <a:rPr lang="en-US" sz="4000" dirty="0" err="1"/>
              <a:t>Edpuzzle</a:t>
            </a:r>
            <a:r>
              <a:rPr lang="en-US" sz="4000" dirty="0"/>
              <a:t> video w/ Questions</a:t>
            </a:r>
          </a:p>
        </p:txBody>
      </p:sp>
      <p:sp>
        <p:nvSpPr>
          <p:cNvPr id="4" name="TextBox 3">
            <a:extLst>
              <a:ext uri="{FF2B5EF4-FFF2-40B4-BE49-F238E27FC236}">
                <a16:creationId xmlns:a16="http://schemas.microsoft.com/office/drawing/2014/main" id="{E5A82857-C256-4635-8897-E288735DC447}"/>
              </a:ext>
            </a:extLst>
          </p:cNvPr>
          <p:cNvSpPr txBox="1"/>
          <p:nvPr/>
        </p:nvSpPr>
        <p:spPr>
          <a:xfrm>
            <a:off x="977030" y="2217107"/>
            <a:ext cx="10376770" cy="3046988"/>
          </a:xfrm>
          <a:prstGeom prst="rect">
            <a:avLst/>
          </a:prstGeom>
          <a:noFill/>
        </p:spPr>
        <p:txBody>
          <a:bodyPr wrap="square" rtlCol="0">
            <a:spAutoFit/>
          </a:bodyPr>
          <a:lstStyle/>
          <a:p>
            <a:pPr marL="342900" indent="-342900">
              <a:buFont typeface="+mj-lt"/>
              <a:buAutoNum type="arabicPeriod"/>
            </a:pPr>
            <a:r>
              <a:rPr lang="en-US" sz="3200" dirty="0"/>
              <a:t>Log into </a:t>
            </a:r>
            <a:r>
              <a:rPr lang="en-US" sz="3200" dirty="0" err="1"/>
              <a:t>EdPuzzle</a:t>
            </a:r>
            <a:r>
              <a:rPr lang="en-US" sz="3200" dirty="0"/>
              <a:t> (via the link provided by your teacher) OR find your copy of the “</a:t>
            </a:r>
            <a:r>
              <a:rPr lang="en-US" sz="3200" dirty="0" err="1"/>
              <a:t>Edpuzzle</a:t>
            </a:r>
            <a:r>
              <a:rPr lang="en-US" sz="3200" dirty="0"/>
              <a:t> video w/Questions”.</a:t>
            </a:r>
          </a:p>
          <a:p>
            <a:pPr marL="342900" indent="-342900">
              <a:buFont typeface="+mj-lt"/>
              <a:buAutoNum type="arabicPeriod"/>
            </a:pPr>
            <a:endParaRPr lang="en-US" sz="3200" dirty="0"/>
          </a:p>
          <a:p>
            <a:pPr marL="342900" indent="-342900">
              <a:buFont typeface="+mj-lt"/>
              <a:buAutoNum type="arabicPeriod"/>
            </a:pPr>
            <a:r>
              <a:rPr lang="en-US" sz="3200" dirty="0"/>
              <a:t>Watch the video and respond to the questions, online OR on your paper copy.</a:t>
            </a:r>
          </a:p>
          <a:p>
            <a:endParaRPr lang="en-US" sz="3200" dirty="0"/>
          </a:p>
        </p:txBody>
      </p:sp>
    </p:spTree>
    <p:extLst>
      <p:ext uri="{BB962C8B-B14F-4D97-AF65-F5344CB8AC3E}">
        <p14:creationId xmlns:p14="http://schemas.microsoft.com/office/powerpoint/2010/main" val="1441376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46B23-4E17-45F5-8606-A9976A1CC202}"/>
              </a:ext>
            </a:extLst>
          </p:cNvPr>
          <p:cNvSpPr>
            <a:spLocks noGrp="1"/>
          </p:cNvSpPr>
          <p:nvPr>
            <p:ph type="title"/>
          </p:nvPr>
        </p:nvSpPr>
        <p:spPr>
          <a:xfrm>
            <a:off x="838200" y="365125"/>
            <a:ext cx="10515600" cy="720725"/>
          </a:xfrm>
        </p:spPr>
        <p:style>
          <a:lnRef idx="2">
            <a:schemeClr val="dk1"/>
          </a:lnRef>
          <a:fillRef idx="1">
            <a:schemeClr val="lt1"/>
          </a:fillRef>
          <a:effectRef idx="0">
            <a:schemeClr val="dk1"/>
          </a:effectRef>
          <a:fontRef idx="minor">
            <a:schemeClr val="dk1"/>
          </a:fontRef>
        </p:style>
        <p:txBody>
          <a:bodyPr>
            <a:normAutofit/>
          </a:bodyPr>
          <a:lstStyle/>
          <a:p>
            <a:pPr algn="ctr"/>
            <a:r>
              <a:rPr lang="en-US" sz="4000" b="1" dirty="0"/>
              <a:t>“</a:t>
            </a:r>
            <a:r>
              <a:rPr lang="en-US" sz="4000" b="1" i="1" dirty="0"/>
              <a:t>Signs</a:t>
            </a:r>
            <a:r>
              <a:rPr lang="en-US" sz="4000" b="1" dirty="0"/>
              <a:t> of Peaceful Protest”</a:t>
            </a:r>
            <a:endParaRPr lang="en-US" sz="4000" dirty="0"/>
          </a:p>
        </p:txBody>
      </p:sp>
      <p:sp>
        <p:nvSpPr>
          <p:cNvPr id="4" name="TextBox 3">
            <a:extLst>
              <a:ext uri="{FF2B5EF4-FFF2-40B4-BE49-F238E27FC236}">
                <a16:creationId xmlns:a16="http://schemas.microsoft.com/office/drawing/2014/main" id="{E5A82857-C256-4635-8897-E288735DC447}"/>
              </a:ext>
            </a:extLst>
          </p:cNvPr>
          <p:cNvSpPr txBox="1"/>
          <p:nvPr/>
        </p:nvSpPr>
        <p:spPr>
          <a:xfrm>
            <a:off x="483752" y="1191582"/>
            <a:ext cx="11224495" cy="5509200"/>
          </a:xfrm>
          <a:prstGeom prst="rect">
            <a:avLst/>
          </a:prstGeom>
          <a:noFill/>
        </p:spPr>
        <p:txBody>
          <a:bodyPr wrap="square" rtlCol="0">
            <a:spAutoFit/>
          </a:bodyPr>
          <a:lstStyle/>
          <a:p>
            <a:r>
              <a:rPr lang="en-US" sz="3200" dirty="0"/>
              <a:t>Think of something you care enough about to protest for.</a:t>
            </a:r>
          </a:p>
          <a:p>
            <a:r>
              <a:rPr lang="en-US" sz="3200" dirty="0"/>
              <a:t>What would you write on your protest sign?</a:t>
            </a:r>
          </a:p>
          <a:p>
            <a:pPr marL="342900" indent="-342900">
              <a:buFont typeface="+mj-lt"/>
              <a:buAutoNum type="arabicPeriod"/>
            </a:pPr>
            <a:endParaRPr lang="en-US" sz="3200" dirty="0"/>
          </a:p>
          <a:p>
            <a:pPr marL="342900" indent="-342900">
              <a:buFont typeface="+mj-lt"/>
              <a:buAutoNum type="arabicPeriod"/>
            </a:pPr>
            <a:r>
              <a:rPr lang="en-US" sz="3200" dirty="0"/>
              <a:t>Create a slogan/phrase.</a:t>
            </a:r>
          </a:p>
          <a:p>
            <a:pPr marL="342900" indent="-342900">
              <a:buFont typeface="+mj-lt"/>
              <a:buAutoNum type="arabicPeriod"/>
            </a:pPr>
            <a:r>
              <a:rPr lang="en-US" sz="3200" dirty="0"/>
              <a:t>Write it (bold and proud) on your index card (like a little protest sign).  Decorate to draw even more attention!</a:t>
            </a:r>
          </a:p>
          <a:p>
            <a:pPr marL="342900" indent="-342900">
              <a:buFont typeface="+mj-lt"/>
              <a:buAutoNum type="arabicPeriod"/>
            </a:pPr>
            <a:r>
              <a:rPr lang="en-US" sz="3200" dirty="0"/>
              <a:t>Tape your popsicle stick to the back of your protest sign.</a:t>
            </a:r>
          </a:p>
          <a:p>
            <a:endParaRPr lang="en-US" sz="3200" dirty="0"/>
          </a:p>
          <a:p>
            <a:r>
              <a:rPr lang="en-US" sz="3200" dirty="0"/>
              <a:t>Use your “Mini” Protest Sign to start conversations, or just show what you believe in and support!</a:t>
            </a:r>
          </a:p>
          <a:p>
            <a:endParaRPr lang="en-US" sz="3200" dirty="0"/>
          </a:p>
        </p:txBody>
      </p:sp>
    </p:spTree>
    <p:extLst>
      <p:ext uri="{BB962C8B-B14F-4D97-AF65-F5344CB8AC3E}">
        <p14:creationId xmlns:p14="http://schemas.microsoft.com/office/powerpoint/2010/main" val="292224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03" y="914400"/>
            <a:ext cx="12069592" cy="50292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655969" y="1788487"/>
            <a:ext cx="8880060" cy="2800767"/>
          </a:xfrm>
          <a:prstGeom prst="rect">
            <a:avLst/>
          </a:prstGeom>
          <a:noFill/>
        </p:spPr>
        <p:txBody>
          <a:bodyPr wrap="none" lIns="91440" tIns="45720" rIns="91440" bIns="45720">
            <a:spAutoFit/>
          </a:bodyPr>
          <a:lstStyle/>
          <a:p>
            <a:pPr algn="ctr"/>
            <a:r>
              <a:rPr lang="en-US" sz="8800" b="1" cap="none" spc="0" dirty="0">
                <a:ln w="28575">
                  <a:solidFill>
                    <a:schemeClr val="tx1"/>
                  </a:solidFill>
                  <a:prstDash val="solid"/>
                </a:ln>
                <a:solidFill>
                  <a:srgbClr val="FFFFFF"/>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Vietnam’s</a:t>
            </a:r>
          </a:p>
          <a:p>
            <a:pPr algn="ctr"/>
            <a:r>
              <a:rPr lang="en-US" sz="8800" b="1" dirty="0">
                <a:ln w="28575">
                  <a:solidFill>
                    <a:schemeClr val="tx1"/>
                  </a:solidFill>
                  <a:prstDash val="solid"/>
                </a:ln>
                <a:solidFill>
                  <a:srgbClr val="FFFFFF"/>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Independence</a:t>
            </a:r>
            <a:endParaRPr lang="en-US" sz="8800" b="1" cap="none" spc="0" dirty="0">
              <a:ln w="28575">
                <a:solidFill>
                  <a:schemeClr val="tx1"/>
                </a:solidFill>
                <a:prstDash val="solid"/>
              </a:ln>
              <a:solidFill>
                <a:srgbClr val="FFFFFF"/>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endParaRPr>
          </a:p>
        </p:txBody>
      </p:sp>
    </p:spTree>
    <p:extLst>
      <p:ext uri="{BB962C8B-B14F-4D97-AF65-F5344CB8AC3E}">
        <p14:creationId xmlns:p14="http://schemas.microsoft.com/office/powerpoint/2010/main" val="2655488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9" y="0"/>
            <a:ext cx="10058400" cy="6858000"/>
          </a:xfrm>
          <a:prstGeom prst="rect">
            <a:avLst/>
          </a:prstGeom>
          <a:solidFill>
            <a:schemeClr val="bg1">
              <a:alpha val="91000"/>
            </a:schemeClr>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23810" y="0"/>
            <a:ext cx="7519303" cy="1446550"/>
          </a:xfrm>
          <a:prstGeom prst="rect">
            <a:avLst/>
          </a:prstGeom>
          <a:noFill/>
        </p:spPr>
        <p:txBody>
          <a:bodyPr wrap="none" lIns="91440" tIns="45720" rIns="91440" bIns="45720">
            <a:spAutoFit/>
          </a:bodyPr>
          <a:lstStyle/>
          <a:p>
            <a:pPr algn="ctr"/>
            <a:r>
              <a:rPr lang="en-US" sz="8800" b="1" cap="none" spc="0" dirty="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Background</a:t>
            </a:r>
          </a:p>
        </p:txBody>
      </p:sp>
      <p:sp>
        <p:nvSpPr>
          <p:cNvPr id="9" name="TextBox 8"/>
          <p:cNvSpPr txBox="1"/>
          <p:nvPr/>
        </p:nvSpPr>
        <p:spPr>
          <a:xfrm>
            <a:off x="1195754" y="1446550"/>
            <a:ext cx="9929445"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Vietnam was ruled by </a:t>
            </a:r>
            <a:r>
              <a:rPr lang="en-US" sz="3200" b="1" dirty="0">
                <a:solidFill>
                  <a:srgbClr val="FF0000"/>
                </a:solidFill>
                <a:latin typeface="KBScaredStraight" panose="02000603000000000000" pitchFamily="2" charset="0"/>
                <a:ea typeface="KBScaredStraight" panose="02000603000000000000" pitchFamily="2" charset="0"/>
              </a:rPr>
              <a:t>China</a:t>
            </a:r>
            <a:r>
              <a:rPr lang="en-US" sz="3200" dirty="0">
                <a:latin typeface="KBScaredStraight" panose="02000603000000000000" pitchFamily="2" charset="0"/>
                <a:ea typeface="KBScaredStraight" panose="02000603000000000000" pitchFamily="2" charset="0"/>
              </a:rPr>
              <a:t> for a thousand years before it won its independence in 939 CE.</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For many years, the country thrived and was one of the most advanced cultures in Asia.</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However, by the </a:t>
            </a:r>
            <a:r>
              <a:rPr lang="en-US" sz="3200" b="1" dirty="0">
                <a:solidFill>
                  <a:srgbClr val="FF0000"/>
                </a:solidFill>
                <a:latin typeface="KBScaredStraight" panose="02000603000000000000" pitchFamily="2" charset="0"/>
                <a:ea typeface="KBScaredStraight" panose="02000603000000000000" pitchFamily="2" charset="0"/>
              </a:rPr>
              <a:t>1900s</a:t>
            </a:r>
            <a:r>
              <a:rPr lang="en-US" sz="3200" dirty="0">
                <a:latin typeface="KBScaredStraight" panose="02000603000000000000" pitchFamily="2" charset="0"/>
                <a:ea typeface="KBScaredStraight" panose="02000603000000000000" pitchFamily="2" charset="0"/>
              </a:rPr>
              <a:t>, it would become another Southeastern Asian country controlled by a </a:t>
            </a:r>
            <a:r>
              <a:rPr lang="en-US" sz="3200" b="1" dirty="0">
                <a:solidFill>
                  <a:srgbClr val="FF0000"/>
                </a:solidFill>
                <a:latin typeface="KBScaredStraight" panose="02000603000000000000" pitchFamily="2" charset="0"/>
                <a:ea typeface="KBScaredStraight" panose="02000603000000000000" pitchFamily="2" charset="0"/>
              </a:rPr>
              <a:t>European</a:t>
            </a:r>
            <a:r>
              <a:rPr lang="en-US" sz="3200" dirty="0">
                <a:latin typeface="KBScaredStraight" panose="02000603000000000000" pitchFamily="2" charset="0"/>
                <a:ea typeface="KBScaredStraight" panose="02000603000000000000" pitchFamily="2" charset="0"/>
              </a:rPr>
              <a:t> power.</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897367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p915"/>
          <p:cNvPicPr>
            <a:picLocks noChangeAspect="1" noChangeArrowheads="1"/>
          </p:cNvPicPr>
          <p:nvPr/>
        </p:nvPicPr>
        <p:blipFill rotWithShape="1">
          <a:blip r:embed="rId2">
            <a:extLst>
              <a:ext uri="{28A0092B-C50C-407E-A947-70E740481C1C}">
                <a14:useLocalDpi xmlns:a14="http://schemas.microsoft.com/office/drawing/2010/main" val="0"/>
              </a:ext>
            </a:extLst>
          </a:blip>
          <a:srcRect r="18182" b="17128"/>
          <a:stretch/>
        </p:blipFill>
        <p:spPr bwMode="auto">
          <a:xfrm>
            <a:off x="908876" y="0"/>
            <a:ext cx="10374248" cy="68580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427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9" y="0"/>
            <a:ext cx="10058400" cy="6858000"/>
          </a:xfrm>
          <a:prstGeom prst="rect">
            <a:avLst/>
          </a:prstGeom>
          <a:solidFill>
            <a:schemeClr val="bg1">
              <a:alpha val="91000"/>
            </a:schemeClr>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57737" y="0"/>
            <a:ext cx="9051452" cy="1446550"/>
          </a:xfrm>
          <a:prstGeom prst="rect">
            <a:avLst/>
          </a:prstGeom>
          <a:noFill/>
        </p:spPr>
        <p:txBody>
          <a:bodyPr wrap="none" lIns="91440" tIns="45720" rIns="91440" bIns="45720">
            <a:spAutoFit/>
          </a:bodyPr>
          <a:lstStyle/>
          <a:p>
            <a:pPr algn="ctr"/>
            <a:r>
              <a:rPr lang="en-US" sz="8800" b="1" cap="none" spc="0" dirty="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French Control</a:t>
            </a:r>
          </a:p>
        </p:txBody>
      </p:sp>
      <p:sp>
        <p:nvSpPr>
          <p:cNvPr id="9" name="TextBox 8"/>
          <p:cNvSpPr txBox="1"/>
          <p:nvPr/>
        </p:nvSpPr>
        <p:spPr>
          <a:xfrm>
            <a:off x="1195754" y="1446550"/>
            <a:ext cx="9929445" cy="3046988"/>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rgbClr val="FF0000"/>
                </a:solidFill>
                <a:latin typeface="KBScaredStraight" panose="02000603000000000000" pitchFamily="2" charset="0"/>
                <a:ea typeface="KBScaredStraight" panose="02000603000000000000" pitchFamily="2" charset="0"/>
              </a:rPr>
              <a:t>France</a:t>
            </a:r>
            <a:r>
              <a:rPr lang="en-US" sz="3200" dirty="0">
                <a:latin typeface="KBScaredStraight" panose="02000603000000000000" pitchFamily="2" charset="0"/>
                <a:ea typeface="KBScaredStraight" panose="02000603000000000000" pitchFamily="2" charset="0"/>
              </a:rPr>
              <a:t> laid claim to the land area known as </a:t>
            </a:r>
            <a:r>
              <a:rPr lang="en-US" sz="3200" b="1" dirty="0">
                <a:solidFill>
                  <a:srgbClr val="FF0000"/>
                </a:solidFill>
                <a:latin typeface="KBScaredStraight" panose="02000603000000000000" pitchFamily="2" charset="0"/>
                <a:ea typeface="KBScaredStraight" panose="02000603000000000000" pitchFamily="2" charset="0"/>
              </a:rPr>
              <a:t>Indochina</a:t>
            </a:r>
            <a:r>
              <a:rPr lang="en-US" sz="3200" dirty="0">
                <a:latin typeface="KBScaredStraight" panose="02000603000000000000" pitchFamily="2" charset="0"/>
                <a:ea typeface="KBScaredStraight" panose="02000603000000000000" pitchFamily="2" charset="0"/>
              </a:rPr>
              <a:t> (now Vietnam, Laos, and Cambodia) in the 1900s.</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 French wanted control of this land because of its seaports and abundance of natural resources. </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388201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9" y="0"/>
            <a:ext cx="10058400" cy="6858000"/>
          </a:xfrm>
          <a:prstGeom prst="rect">
            <a:avLst/>
          </a:prstGeom>
          <a:solidFill>
            <a:schemeClr val="bg1">
              <a:alpha val="91000"/>
            </a:schemeClr>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01201" y="0"/>
            <a:ext cx="7364517" cy="1446550"/>
          </a:xfrm>
          <a:prstGeom prst="rect">
            <a:avLst/>
          </a:prstGeom>
          <a:noFill/>
        </p:spPr>
        <p:txBody>
          <a:bodyPr wrap="none" lIns="91440" tIns="45720" rIns="91440" bIns="45720">
            <a:spAutoFit/>
          </a:bodyPr>
          <a:lstStyle/>
          <a:p>
            <a:pPr algn="ctr"/>
            <a:r>
              <a:rPr lang="en-US" sz="8800" b="1" cap="none" spc="0" dirty="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Nationalism</a:t>
            </a:r>
          </a:p>
        </p:txBody>
      </p:sp>
      <p:sp>
        <p:nvSpPr>
          <p:cNvPr id="9" name="TextBox 8"/>
          <p:cNvSpPr txBox="1"/>
          <p:nvPr/>
        </p:nvSpPr>
        <p:spPr>
          <a:xfrm>
            <a:off x="1195754" y="1446550"/>
            <a:ext cx="9929445"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 people who lived in Indochina had worked hard for generations to maintain independence from China.</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They resented being treated like </a:t>
            </a:r>
            <a:r>
              <a:rPr lang="en-US" sz="3200" b="1" dirty="0">
                <a:solidFill>
                  <a:srgbClr val="FF0000"/>
                </a:solidFill>
                <a:latin typeface="KBScaredStraight" panose="02000603000000000000" pitchFamily="2" charset="0"/>
                <a:ea typeface="KBScaredStraight" panose="02000603000000000000" pitchFamily="2" charset="0"/>
              </a:rPr>
              <a:t>second-class</a:t>
            </a:r>
            <a:r>
              <a:rPr lang="en-US" sz="3200" dirty="0">
                <a:latin typeface="KBScaredStraight" panose="02000603000000000000" pitchFamily="2" charset="0"/>
                <a:ea typeface="KBScaredStraight" panose="02000603000000000000" pitchFamily="2" charset="0"/>
              </a:rPr>
              <a:t> citizens in their own country by the French.</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Soon, nationalism was on the rise and it was directed at the French colony leaders. </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411223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9" y="0"/>
            <a:ext cx="10058400" cy="6858000"/>
          </a:xfrm>
          <a:prstGeom prst="rect">
            <a:avLst/>
          </a:prstGeom>
          <a:solidFill>
            <a:schemeClr val="bg1">
              <a:alpha val="91000"/>
            </a:schemeClr>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03797" y="0"/>
            <a:ext cx="7159332" cy="1446550"/>
          </a:xfrm>
          <a:prstGeom prst="rect">
            <a:avLst/>
          </a:prstGeom>
          <a:noFill/>
        </p:spPr>
        <p:txBody>
          <a:bodyPr wrap="none" lIns="91440" tIns="45720" rIns="91440" bIns="45720">
            <a:spAutoFit/>
          </a:bodyPr>
          <a:lstStyle/>
          <a:p>
            <a:pPr algn="ctr"/>
            <a:r>
              <a:rPr lang="en-US" sz="8800" b="1" dirty="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Ho Chi Minh</a:t>
            </a:r>
            <a:endParaRPr lang="en-US" sz="8800" b="1" cap="none" spc="0" dirty="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endParaRPr>
          </a:p>
        </p:txBody>
      </p:sp>
      <p:sp>
        <p:nvSpPr>
          <p:cNvPr id="9" name="TextBox 8"/>
          <p:cNvSpPr txBox="1"/>
          <p:nvPr/>
        </p:nvSpPr>
        <p:spPr>
          <a:xfrm>
            <a:off x="1195754" y="1404346"/>
            <a:ext cx="9929445" cy="4585871"/>
          </a:xfrm>
          <a:prstGeom prst="rect">
            <a:avLst/>
          </a:prstGeom>
          <a:noFill/>
        </p:spPr>
        <p:txBody>
          <a:bodyPr wrap="square" rtlCol="0">
            <a:spAutoFit/>
          </a:bodyPr>
          <a:lstStyle/>
          <a:p>
            <a:pPr marL="285750" indent="-28575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Ho Chi Minh was a young man who began to fight for independence from the French.</a:t>
            </a:r>
          </a:p>
          <a:p>
            <a:pPr marL="285750" indent="-2857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He believed that the </a:t>
            </a:r>
            <a:r>
              <a:rPr lang="en-US" sz="3000" b="1" dirty="0">
                <a:solidFill>
                  <a:srgbClr val="FF0000"/>
                </a:solidFill>
                <a:latin typeface="KBScaredStraight" panose="02000603000000000000" pitchFamily="2" charset="0"/>
                <a:ea typeface="KBScaredStraight" panose="02000603000000000000" pitchFamily="2" charset="0"/>
              </a:rPr>
              <a:t>Communist</a:t>
            </a:r>
            <a:r>
              <a:rPr lang="en-US" sz="3000" dirty="0">
                <a:latin typeface="KBScaredStraight" panose="02000603000000000000" pitchFamily="2" charset="0"/>
                <a:ea typeface="KBScaredStraight" panose="02000603000000000000" pitchFamily="2" charset="0"/>
              </a:rPr>
              <a:t> Party was the way to go because they often spoke against </a:t>
            </a:r>
            <a:r>
              <a:rPr lang="en-US" sz="3000" b="1" dirty="0">
                <a:solidFill>
                  <a:srgbClr val="FF0000"/>
                </a:solidFill>
                <a:latin typeface="KBScaredStraight" panose="02000603000000000000" pitchFamily="2" charset="0"/>
                <a:ea typeface="KBScaredStraight" panose="02000603000000000000" pitchFamily="2" charset="0"/>
              </a:rPr>
              <a:t>European colonial powers</a:t>
            </a:r>
            <a:r>
              <a:rPr lang="en-US" sz="3000" dirty="0">
                <a:latin typeface="KBScaredStraight" panose="02000603000000000000" pitchFamily="2" charset="0"/>
                <a:ea typeface="KBScaredStraight" panose="02000603000000000000" pitchFamily="2" charset="0"/>
              </a:rPr>
              <a:t>.</a:t>
            </a:r>
          </a:p>
          <a:p>
            <a:pPr marL="285750" indent="-2857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In the 1930s, he organized the Indochinese Communist Party and staged protests against the French.</a:t>
            </a:r>
          </a:p>
          <a:p>
            <a:pPr marL="742950" lvl="1" indent="-28575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The French rulers arrested many of the members, and Minh had to flee the country to escape the death penalty.</a:t>
            </a:r>
          </a:p>
          <a:p>
            <a:pPr marL="285750"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29406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95492" y="3584918"/>
            <a:ext cx="3784209" cy="3046988"/>
          </a:xfrm>
          <a:prstGeom prst="rect">
            <a:avLst/>
          </a:prstGeom>
          <a:noFill/>
        </p:spPr>
        <p:txBody>
          <a:bodyPr wrap="square" rtlCol="0">
            <a:spAutoFit/>
          </a:bodyPr>
          <a:lstStyle/>
          <a:p>
            <a:pPr algn="ctr"/>
            <a:r>
              <a:rPr lang="en-US" sz="3200" dirty="0">
                <a:latin typeface="KBScaredStraight" panose="02000603000000000000" pitchFamily="2" charset="0"/>
                <a:ea typeface="KBScaredStraight" panose="02000603000000000000" pitchFamily="2" charset="0"/>
              </a:rPr>
              <a:t>Ho Chi Minh – Indochinese Delegate to French Communist Congress in 1921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8806" y="0"/>
            <a:ext cx="4174388"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607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as_Teacher_Only_SectionGroup xmlns="4faa41ff-f7fe-4cbf-92e6-8d1aed018979" xsi:nil="true"/>
    <Owner xmlns="4faa41ff-f7fe-4cbf-92e6-8d1aed018979">
      <UserInfo>
        <DisplayName/>
        <AccountId xsi:nil="true"/>
        <AccountType/>
      </UserInfo>
    </Owner>
    <Students xmlns="4faa41ff-f7fe-4cbf-92e6-8d1aed018979">
      <UserInfo>
        <DisplayName/>
        <AccountId xsi:nil="true"/>
        <AccountType/>
      </UserInfo>
    </Students>
    <Is_Collaboration_Space_Locked xmlns="4faa41ff-f7fe-4cbf-92e6-8d1aed018979" xsi:nil="true"/>
    <CultureName xmlns="4faa41ff-f7fe-4cbf-92e6-8d1aed018979" xsi:nil="true"/>
    <Distribution_Groups xmlns="4faa41ff-f7fe-4cbf-92e6-8d1aed018979" xsi:nil="true"/>
    <Invited_Teachers xmlns="4faa41ff-f7fe-4cbf-92e6-8d1aed018979" xsi:nil="true"/>
    <Invited_Students xmlns="4faa41ff-f7fe-4cbf-92e6-8d1aed018979" xsi:nil="true"/>
    <Math_Settings xmlns="4faa41ff-f7fe-4cbf-92e6-8d1aed018979" xsi:nil="true"/>
    <Teachers xmlns="4faa41ff-f7fe-4cbf-92e6-8d1aed018979">
      <UserInfo>
        <DisplayName/>
        <AccountId xsi:nil="true"/>
        <AccountType/>
      </UserInfo>
    </Teachers>
    <TeamsChannelId xmlns="4faa41ff-f7fe-4cbf-92e6-8d1aed018979" xsi:nil="true"/>
    <Self_Registration_Enabled xmlns="4faa41ff-f7fe-4cbf-92e6-8d1aed018979" xsi:nil="true"/>
    <FolderType xmlns="4faa41ff-f7fe-4cbf-92e6-8d1aed018979" xsi:nil="true"/>
    <AppVersion xmlns="4faa41ff-f7fe-4cbf-92e6-8d1aed018979" xsi:nil="true"/>
    <LMS_Mappings xmlns="4faa41ff-f7fe-4cbf-92e6-8d1aed018979" xsi:nil="true"/>
    <Templates xmlns="4faa41ff-f7fe-4cbf-92e6-8d1aed018979" xsi:nil="true"/>
    <NotebookType xmlns="4faa41ff-f7fe-4cbf-92e6-8d1aed018979" xsi:nil="true"/>
    <Student_Groups xmlns="4faa41ff-f7fe-4cbf-92e6-8d1aed018979">
      <UserInfo>
        <DisplayName/>
        <AccountId xsi:nil="true"/>
        <AccountType/>
      </UserInfo>
    </Student_Groups>
    <IsNotebookLocked xmlns="4faa41ff-f7fe-4cbf-92e6-8d1aed018979" xsi:nil="true"/>
    <DefaultSectionNames xmlns="4faa41ff-f7fe-4cbf-92e6-8d1aed018979" xsi:nil="true"/>
    <Teams_Channel_Section_Location xmlns="4faa41ff-f7fe-4cbf-92e6-8d1aed01897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1FDB0FCAF71D4982F065CDB371D961" ma:contentTypeVersion="31" ma:contentTypeDescription="Create a new document." ma:contentTypeScope="" ma:versionID="d849fae904b08d611e069ff3b3aa68ee">
  <xsd:schema xmlns:xsd="http://www.w3.org/2001/XMLSchema" xmlns:xs="http://www.w3.org/2001/XMLSchema" xmlns:p="http://schemas.microsoft.com/office/2006/metadata/properties" xmlns:ns3="9ceea062-d23a-41ff-a563-753165075334" xmlns:ns4="4faa41ff-f7fe-4cbf-92e6-8d1aed018979" targetNamespace="http://schemas.microsoft.com/office/2006/metadata/properties" ma:root="true" ma:fieldsID="60d2862c6d7378405d7900f47ac8b9ec" ns3:_="" ns4:_="">
    <xsd:import namespace="9ceea062-d23a-41ff-a563-753165075334"/>
    <xsd:import namespace="4faa41ff-f7fe-4cbf-92e6-8d1aed01897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EventHashCode" minOccurs="0"/>
                <xsd:element ref="ns4:MediaServiceGenerationTime" minOccurs="0"/>
                <xsd:element ref="ns4:MediaServiceAutoKeyPoints" minOccurs="0"/>
                <xsd:element ref="ns4:MediaServiceKeyPoints" minOccurs="0"/>
                <xsd:element ref="ns4:TeamsChannelId" minOccurs="0"/>
                <xsd:element ref="ns4:Math_Settings" minOccurs="0"/>
                <xsd:element ref="ns4:Distribution_Groups" minOccurs="0"/>
                <xsd:element ref="ns4:LMS_Mappings" minOccurs="0"/>
                <xsd:element ref="ns4:IsNotebookLocked" minOccurs="0"/>
                <xsd:element ref="ns4:MediaServiceDateTaken" minOccurs="0"/>
                <xsd:element ref="ns4: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eea062-d23a-41ff-a563-75316507533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aa41ff-f7fe-4cbf-92e6-8d1aed01897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Math_Settings" ma:index="33" nillable="true" ma:displayName="Math Settings" ma:internalName="Math_Settings">
      <xsd:simpleType>
        <xsd:restriction base="dms:Text"/>
      </xsd:simpleType>
    </xsd:element>
    <xsd:element name="Distribution_Groups" ma:index="34" nillable="true" ma:displayName="Distribution Groups" ma:internalName="Distribution_Groups">
      <xsd:simpleType>
        <xsd:restriction base="dms:Note">
          <xsd:maxLength value="255"/>
        </xsd:restriction>
      </xsd:simpleType>
    </xsd:element>
    <xsd:element name="LMS_Mappings" ma:index="35" nillable="true" ma:displayName="LMS Mappings" ma:internalName="LMS_Mappings">
      <xsd:simpleType>
        <xsd:restriction base="dms:Note">
          <xsd:maxLength value="255"/>
        </xsd:restriction>
      </xsd:simpleType>
    </xsd:element>
    <xsd:element name="IsNotebookLocked" ma:index="36" nillable="true" ma:displayName="Is Notebook Locked" ma:internalName="IsNotebookLocked">
      <xsd:simpleType>
        <xsd:restriction base="dms:Boolean"/>
      </xsd:simpleType>
    </xsd:element>
    <xsd:element name="MediaServiceDateTaken" ma:index="37" nillable="true" ma:displayName="MediaServiceDateTaken" ma:hidden="true" ma:internalName="MediaServiceDateTaken" ma:readOnly="true">
      <xsd:simpleType>
        <xsd:restriction base="dms:Text"/>
      </xsd:simpleType>
    </xsd:element>
    <xsd:element name="Teams_Channel_Section_Location" ma:index="38" nillable="true" ma:displayName="Teams Channel Section Location" ma:internalName="Teams_Channel_Section_Loca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9B6FAC-5835-4CE1-B66A-9A71ACA5FD96}">
  <ds:schemaRefs>
    <ds:schemaRef ds:uri="http://purl.org/dc/elements/1.1/"/>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infopath/2007/PartnerControls"/>
    <ds:schemaRef ds:uri="http://purl.org/dc/dcmitype/"/>
    <ds:schemaRef ds:uri="4faa41ff-f7fe-4cbf-92e6-8d1aed018979"/>
    <ds:schemaRef ds:uri="9ceea062-d23a-41ff-a563-753165075334"/>
    <ds:schemaRef ds:uri="http://schemas.microsoft.com/office/2006/metadata/properties"/>
  </ds:schemaRefs>
</ds:datastoreItem>
</file>

<file path=customXml/itemProps2.xml><?xml version="1.0" encoding="utf-8"?>
<ds:datastoreItem xmlns:ds="http://schemas.openxmlformats.org/officeDocument/2006/customXml" ds:itemID="{60BF50F7-9A3C-492B-9DE8-23B4094918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eea062-d23a-41ff-a563-753165075334"/>
    <ds:schemaRef ds:uri="4faa41ff-f7fe-4cbf-92e6-8d1aed0189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B4756C-AFA1-415E-88DE-BB810409CA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11627</TotalTime>
  <Words>1070</Words>
  <Application>Microsoft Office PowerPoint</Application>
  <PresentationFormat>Widescreen</PresentationFormat>
  <Paragraphs>94</Paragraphs>
  <Slides>28</Slides>
  <Notes>0</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Aharoni</vt:lpstr>
      <vt:lpstr>Arial</vt:lpstr>
      <vt:lpstr>Calibri</vt:lpstr>
      <vt:lpstr>Calibri Light</vt:lpstr>
      <vt:lpstr>KBScaredStraight</vt:lpstr>
      <vt:lpstr>KG Second Chances Solid</vt:lpstr>
      <vt:lpstr>Office Theme</vt:lpstr>
      <vt:lpstr>PowerPoint Presentation</vt:lpstr>
      <vt:lpstr>HOOK:  Play this video as an Intro… before starting the PPT notes…  Creedance Clearwater Revival – “Run through the Jungle” (1970) (video features actual footage from Vietnam, and Vietnam movie clips)  CUT OFF AT 2:30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Draft in the United States, during the Vietnam War…</vt:lpstr>
      <vt:lpstr>American protests of the Vietnam War…</vt:lpstr>
      <vt:lpstr>Protest Music and Culture during the  1960s &amp; 1970s…</vt:lpstr>
      <vt:lpstr>Protest Music and Culture during the  1960s &amp; 1970s…</vt:lpstr>
      <vt:lpstr>PowerPoint Presentation</vt:lpstr>
      <vt:lpstr>PowerPoint Presentation</vt:lpstr>
      <vt:lpstr>“Vietnam War”  Edpuzzle video w/ Questions</vt:lpstr>
      <vt:lpstr>“Signs of Peaceful Protest”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Patrice Mcbean</cp:lastModifiedBy>
  <cp:revision>40</cp:revision>
  <dcterms:created xsi:type="dcterms:W3CDTF">2014-01-16T02:00:13Z</dcterms:created>
  <dcterms:modified xsi:type="dcterms:W3CDTF">2021-04-21T01:23:25Z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0x010100821FDB0FCAF71D4982F065CDB371D961</vt:lpwstr>
  </property>
</Properties>
</file>