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sldIdLst>
    <p:sldId id="256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9" d="100"/>
          <a:sy n="39" d="100"/>
        </p:scale>
        <p:origin x="1244" y="2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57E42-4F3F-497C-A957-946DEF3B0055}" type="datetimeFigureOut">
              <a:rPr lang="en-US" smtClean="0"/>
              <a:t>8/21/2017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EE153-CD7A-47C1-9CE4-955ECFC548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7007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57E42-4F3F-497C-A957-946DEF3B0055}" type="datetimeFigureOut">
              <a:rPr lang="en-US" smtClean="0"/>
              <a:t>8/21/2017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EE153-CD7A-47C1-9CE4-955ECFC548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1262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57E42-4F3F-497C-A957-946DEF3B0055}" type="datetimeFigureOut">
              <a:rPr lang="en-US" smtClean="0"/>
              <a:t>8/21/2017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EE153-CD7A-47C1-9CE4-955ECFC548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94443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AB57E42-4F3F-497C-A957-946DEF3B0055}" type="datetimeFigureOut">
              <a:rPr lang="en-US" smtClean="0"/>
              <a:t>8/21/2017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A0EE153-CD7A-47C1-9CE4-955ECFC548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03313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AB57E42-4F3F-497C-A957-946DEF3B0055}" type="datetimeFigureOut">
              <a:rPr lang="en-US" smtClean="0"/>
              <a:t>8/21/2017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A0EE153-CD7A-47C1-9CE4-955ECFC548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264086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AB57E42-4F3F-497C-A957-946DEF3B0055}" type="datetimeFigureOut">
              <a:rPr lang="en-US" smtClean="0"/>
              <a:t>8/21/2017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A0EE153-CD7A-47C1-9CE4-955ECFC548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197589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AB57E42-4F3F-497C-A957-946DEF3B0055}" type="datetimeFigureOut">
              <a:rPr lang="en-US" smtClean="0"/>
              <a:t>8/21/2017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A0EE153-CD7A-47C1-9CE4-955ECFC548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311023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AB57E42-4F3F-497C-A957-946DEF3B0055}" type="datetimeFigureOut">
              <a:rPr lang="en-US" smtClean="0"/>
              <a:t>8/21/2017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A0EE153-CD7A-47C1-9CE4-955ECFC548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663001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AB57E42-4F3F-497C-A957-946DEF3B0055}" type="datetimeFigureOut">
              <a:rPr lang="en-US" smtClean="0"/>
              <a:t>8/21/2017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A0EE153-CD7A-47C1-9CE4-955ECFC548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475866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AB57E42-4F3F-497C-A957-946DEF3B0055}" type="datetimeFigureOut">
              <a:rPr lang="en-US" smtClean="0"/>
              <a:t>8/21/2017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A0EE153-CD7A-47C1-9CE4-955ECFC548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30979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AB57E42-4F3F-497C-A957-946DEF3B0055}" type="datetimeFigureOut">
              <a:rPr lang="en-US" smtClean="0"/>
              <a:t>8/21/2017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A0EE153-CD7A-47C1-9CE4-955ECFC548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4756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57E42-4F3F-497C-A957-946DEF3B0055}" type="datetimeFigureOut">
              <a:rPr lang="en-US" smtClean="0"/>
              <a:t>8/21/2017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EE153-CD7A-47C1-9CE4-955ECFC548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033137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AB57E42-4F3F-497C-A957-946DEF3B0055}" type="datetimeFigureOut">
              <a:rPr lang="en-US" smtClean="0"/>
              <a:t>8/21/2017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A0EE153-CD7A-47C1-9CE4-955ECFC548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12621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AB57E42-4F3F-497C-A957-946DEF3B0055}" type="datetimeFigureOut">
              <a:rPr lang="en-US" smtClean="0"/>
              <a:t>8/21/2017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A0EE153-CD7A-47C1-9CE4-955ECFC548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944433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AB57E42-4F3F-497C-A957-946DEF3B0055}" type="datetimeFigureOut">
              <a:rPr lang="en-US" smtClean="0"/>
              <a:t>8/21/2017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A0EE153-CD7A-47C1-9CE4-955ECFC548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033137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AB57E42-4F3F-497C-A957-946DEF3B0055}" type="datetimeFigureOut">
              <a:rPr lang="en-US" smtClean="0"/>
              <a:t>8/21/2017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A0EE153-CD7A-47C1-9CE4-955ECFC548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264086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AB57E42-4F3F-497C-A957-946DEF3B0055}" type="datetimeFigureOut">
              <a:rPr lang="en-US" smtClean="0"/>
              <a:t>8/21/2017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A0EE153-CD7A-47C1-9CE4-955ECFC548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197589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AB57E42-4F3F-497C-A957-946DEF3B0055}" type="datetimeFigureOut">
              <a:rPr lang="en-US" smtClean="0"/>
              <a:t>8/21/2017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A0EE153-CD7A-47C1-9CE4-955ECFC548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311023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AB57E42-4F3F-497C-A957-946DEF3B0055}" type="datetimeFigureOut">
              <a:rPr lang="en-US" smtClean="0"/>
              <a:t>8/21/2017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A0EE153-CD7A-47C1-9CE4-955ECFC548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663001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AB57E42-4F3F-497C-A957-946DEF3B0055}" type="datetimeFigureOut">
              <a:rPr lang="en-US" smtClean="0"/>
              <a:t>8/21/2017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A0EE153-CD7A-47C1-9CE4-955ECFC548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475866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AB57E42-4F3F-497C-A957-946DEF3B0055}" type="datetimeFigureOut">
              <a:rPr lang="en-US" smtClean="0"/>
              <a:t>8/21/2017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A0EE153-CD7A-47C1-9CE4-955ECFC548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30979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AB57E42-4F3F-497C-A957-946DEF3B0055}" type="datetimeFigureOut">
              <a:rPr lang="en-US" smtClean="0"/>
              <a:t>8/21/2017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A0EE153-CD7A-47C1-9CE4-955ECFC548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4756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57E42-4F3F-497C-A957-946DEF3B0055}" type="datetimeFigureOut">
              <a:rPr lang="en-US" smtClean="0"/>
              <a:t>8/21/2017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EE153-CD7A-47C1-9CE4-955ECFC548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264086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AB57E42-4F3F-497C-A957-946DEF3B0055}" type="datetimeFigureOut">
              <a:rPr lang="en-US" smtClean="0"/>
              <a:t>8/21/2017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A0EE153-CD7A-47C1-9CE4-955ECFC548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12621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AB57E42-4F3F-497C-A957-946DEF3B0055}" type="datetimeFigureOut">
              <a:rPr lang="en-US" smtClean="0"/>
              <a:t>8/21/2017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A0EE153-CD7A-47C1-9CE4-955ECFC548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94443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57E42-4F3F-497C-A957-946DEF3B0055}" type="datetimeFigureOut">
              <a:rPr lang="en-US" smtClean="0"/>
              <a:t>8/21/2017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EE153-CD7A-47C1-9CE4-955ECFC548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19758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57E42-4F3F-497C-A957-946DEF3B0055}" type="datetimeFigureOut">
              <a:rPr lang="en-US" smtClean="0"/>
              <a:t>8/21/2017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EE153-CD7A-47C1-9CE4-955ECFC548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31102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57E42-4F3F-497C-A957-946DEF3B0055}" type="datetimeFigureOut">
              <a:rPr lang="en-US" smtClean="0"/>
              <a:t>8/21/2017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EE153-CD7A-47C1-9CE4-955ECFC548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66300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57E42-4F3F-497C-A957-946DEF3B0055}" type="datetimeFigureOut">
              <a:rPr lang="en-US" smtClean="0"/>
              <a:t>8/21/2017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EE153-CD7A-47C1-9CE4-955ECFC548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47586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57E42-4F3F-497C-A957-946DEF3B0055}" type="datetimeFigureOut">
              <a:rPr lang="en-US" smtClean="0"/>
              <a:t>8/21/2017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EE153-CD7A-47C1-9CE4-955ECFC548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3097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57E42-4F3F-497C-A957-946DEF3B0055}" type="datetimeFigureOut">
              <a:rPr lang="en-US" smtClean="0"/>
              <a:t>8/21/2017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EE153-CD7A-47C1-9CE4-955ECFC548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4756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31.xml"/><Relationship Id="rId4" Type="http://schemas.openxmlformats.org/officeDocument/2006/relationships/slideLayout" Target="../slideLayouts/slideLayout25.xml"/><Relationship Id="rId9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B57E42-4F3F-497C-A957-946DEF3B0055}" type="datetimeFigureOut">
              <a:rPr lang="en-US" smtClean="0"/>
              <a:t>8/21/2017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0EE153-CD7A-47C1-9CE4-955ECFC548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34851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QuestionShape"/>
          <p:cNvSpPr/>
          <p:nvPr userDrawn="1"/>
        </p:nvSpPr>
        <p:spPr>
          <a:xfrm>
            <a:off x="127000" y="127000"/>
            <a:ext cx="8890000" cy="2857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  <a:buNone/>
            </a:pPr>
            <a:r>
              <a:rPr lang="en-US" sz="440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iRespond Question Master</a:t>
            </a:r>
            <a:endParaRPr lang="en-US" sz="440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8" name="AShape"/>
          <p:cNvSpPr/>
          <p:nvPr userDrawn="1"/>
        </p:nvSpPr>
        <p:spPr>
          <a:xfrm>
            <a:off x="127000" y="31115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sz="3200" smtClean="0">
                <a:solidFill>
                  <a:schemeClr val="tx1"/>
                </a:solidFill>
              </a:rPr>
              <a:t>A.) Response A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9" name="BShape"/>
          <p:cNvSpPr/>
          <p:nvPr userDrawn="1"/>
        </p:nvSpPr>
        <p:spPr>
          <a:xfrm>
            <a:off x="127000" y="38354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sz="3200" smtClean="0">
                <a:solidFill>
                  <a:schemeClr val="tx1"/>
                </a:solidFill>
              </a:rPr>
              <a:t>B.) Response B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10" name="CShape"/>
          <p:cNvSpPr/>
          <p:nvPr userDrawn="1"/>
        </p:nvSpPr>
        <p:spPr>
          <a:xfrm>
            <a:off x="127000" y="45593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sz="3200" smtClean="0">
                <a:solidFill>
                  <a:schemeClr val="tx1"/>
                </a:solidFill>
              </a:rPr>
              <a:t>C.) Response C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11" name="DShape"/>
          <p:cNvSpPr/>
          <p:nvPr userDrawn="1"/>
        </p:nvSpPr>
        <p:spPr>
          <a:xfrm>
            <a:off x="127000" y="52832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sz="3200" smtClean="0">
                <a:solidFill>
                  <a:schemeClr val="tx1"/>
                </a:solidFill>
              </a:rPr>
              <a:t>D.) Response D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12" name="EShape"/>
          <p:cNvSpPr/>
          <p:nvPr userDrawn="1"/>
        </p:nvSpPr>
        <p:spPr>
          <a:xfrm>
            <a:off x="127000" y="60071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sz="3200" smtClean="0">
                <a:solidFill>
                  <a:schemeClr val="tx1"/>
                </a:solidFill>
              </a:rPr>
              <a:t>E.) Response E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13" name="Percent"/>
          <p:cNvSpPr/>
          <p:nvPr userDrawn="1"/>
        </p:nvSpPr>
        <p:spPr>
          <a:xfrm>
            <a:off x="6350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smtClean="0">
                <a:solidFill>
                  <a:srgbClr val="000000"/>
                </a:solidFill>
              </a:rPr>
              <a:t>Percent Complete 100%</a:t>
            </a:r>
            <a:endParaRPr lang="en-US" sz="1400">
              <a:solidFill>
                <a:srgbClr val="000000"/>
              </a:solidFill>
            </a:endParaRPr>
          </a:p>
        </p:txBody>
      </p:sp>
      <p:sp>
        <p:nvSpPr>
          <p:cNvPr id="14" name="Timer"/>
          <p:cNvSpPr/>
          <p:nvPr userDrawn="1"/>
        </p:nvSpPr>
        <p:spPr>
          <a:xfrm>
            <a:off x="254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smtClean="0">
                <a:solidFill>
                  <a:srgbClr val="000000"/>
                </a:solidFill>
              </a:rPr>
              <a:t>00:30</a:t>
            </a:r>
            <a:endParaRPr lang="en-US" sz="1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34851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Shape" hidden="1"/>
          <p:cNvSpPr/>
          <p:nvPr userDrawn="1"/>
        </p:nvSpPr>
        <p:spPr>
          <a:xfrm>
            <a:off x="127000" y="254000"/>
            <a:ext cx="1270000" cy="127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iRespond Graph</a:t>
            </a:r>
            <a:endParaRPr lang="en-US"/>
          </a:p>
        </p:txBody>
      </p:sp>
      <p:grpSp>
        <p:nvGrpSpPr>
          <p:cNvPr id="37" name="CorrectBarGroup"/>
          <p:cNvGrpSpPr/>
          <p:nvPr userDrawn="1"/>
        </p:nvGrpSpPr>
        <p:grpSpPr>
          <a:xfrm>
            <a:off x="1270000" y="3175000"/>
            <a:ext cx="2667000" cy="2540000"/>
            <a:chOff x="1270000" y="3175000"/>
            <a:chExt cx="2667000" cy="2540000"/>
          </a:xfrm>
        </p:grpSpPr>
        <p:sp>
          <p:nvSpPr>
            <p:cNvPr id="9" name="CorrectBar0"/>
            <p:cNvSpPr/>
            <p:nvPr userDrawn="1"/>
          </p:nvSpPr>
          <p:spPr>
            <a:xfrm>
              <a:off x="1270000" y="3175000"/>
              <a:ext cx="1079500" cy="254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CorrectBar1"/>
            <p:cNvSpPr/>
            <p:nvPr userDrawn="1"/>
          </p:nvSpPr>
          <p:spPr>
            <a:xfrm>
              <a:off x="2857500" y="4445000"/>
              <a:ext cx="1079500" cy="127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5" name="PercentLabelGroup"/>
          <p:cNvGrpSpPr/>
          <p:nvPr userDrawn="1"/>
        </p:nvGrpSpPr>
        <p:grpSpPr>
          <a:xfrm>
            <a:off x="1270000" y="1270000"/>
            <a:ext cx="7429500" cy="317500"/>
            <a:chOff x="1270000" y="1270000"/>
            <a:chExt cx="7429500" cy="317500"/>
          </a:xfrm>
        </p:grpSpPr>
        <p:sp>
          <p:nvSpPr>
            <p:cNvPr id="8" name="PercentLabel0"/>
            <p:cNvSpPr/>
            <p:nvPr userDrawn="1"/>
          </p:nvSpPr>
          <p:spPr>
            <a:xfrm>
              <a:off x="127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67%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1" name="PercentLabel1"/>
            <p:cNvSpPr/>
            <p:nvPr userDrawn="1"/>
          </p:nvSpPr>
          <p:spPr>
            <a:xfrm>
              <a:off x="2857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33%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4" name="PercentLabel2"/>
            <p:cNvSpPr/>
            <p:nvPr userDrawn="1"/>
          </p:nvSpPr>
          <p:spPr>
            <a:xfrm>
              <a:off x="4445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100%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7" name="PercentLabel3"/>
            <p:cNvSpPr/>
            <p:nvPr userDrawn="1"/>
          </p:nvSpPr>
          <p:spPr>
            <a:xfrm>
              <a:off x="6032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100%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0" name="PercentLabel4"/>
            <p:cNvSpPr/>
            <p:nvPr userDrawn="1"/>
          </p:nvSpPr>
          <p:spPr>
            <a:xfrm>
              <a:off x="762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67%</a:t>
              </a: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38" name="IncorrectBarGroup"/>
          <p:cNvGrpSpPr/>
          <p:nvPr userDrawn="1"/>
        </p:nvGrpSpPr>
        <p:grpSpPr>
          <a:xfrm>
            <a:off x="4445000" y="1905000"/>
            <a:ext cx="4254500" cy="3810000"/>
            <a:chOff x="4445000" y="1905000"/>
            <a:chExt cx="4254500" cy="3810000"/>
          </a:xfrm>
        </p:grpSpPr>
        <p:sp>
          <p:nvSpPr>
            <p:cNvPr id="15" name="IncorrectBar2"/>
            <p:cNvSpPr/>
            <p:nvPr userDrawn="1"/>
          </p:nvSpPr>
          <p:spPr>
            <a:xfrm>
              <a:off x="44450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IncorrectBar3"/>
            <p:cNvSpPr/>
            <p:nvPr userDrawn="1"/>
          </p:nvSpPr>
          <p:spPr>
            <a:xfrm>
              <a:off x="60325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IncorrectBar4"/>
            <p:cNvSpPr/>
            <p:nvPr userDrawn="1"/>
          </p:nvSpPr>
          <p:spPr>
            <a:xfrm>
              <a:off x="7620000" y="3175000"/>
              <a:ext cx="1079500" cy="254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" name="XLabelGroup"/>
          <p:cNvGrpSpPr/>
          <p:nvPr userDrawn="1"/>
        </p:nvGrpSpPr>
        <p:grpSpPr>
          <a:xfrm>
            <a:off x="1270000" y="5842000"/>
            <a:ext cx="7429500" cy="317500"/>
            <a:chOff x="1270000" y="5842000"/>
            <a:chExt cx="7429500" cy="317500"/>
          </a:xfrm>
        </p:grpSpPr>
        <p:sp>
          <p:nvSpPr>
            <p:cNvPr id="10" name="XValueLabel0"/>
            <p:cNvSpPr/>
            <p:nvPr userDrawn="1"/>
          </p:nvSpPr>
          <p:spPr>
            <a:xfrm>
              <a:off x="127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A*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3" name="XValueLabel1"/>
            <p:cNvSpPr/>
            <p:nvPr userDrawn="1"/>
          </p:nvSpPr>
          <p:spPr>
            <a:xfrm>
              <a:off x="2857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B*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6" name="XValueLabel2"/>
            <p:cNvSpPr/>
            <p:nvPr userDrawn="1"/>
          </p:nvSpPr>
          <p:spPr>
            <a:xfrm>
              <a:off x="4445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C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9" name="XValueLabel3"/>
            <p:cNvSpPr/>
            <p:nvPr userDrawn="1"/>
          </p:nvSpPr>
          <p:spPr>
            <a:xfrm>
              <a:off x="6032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D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2" name="XValueLabel4"/>
            <p:cNvSpPr/>
            <p:nvPr userDrawn="1"/>
          </p:nvSpPr>
          <p:spPr>
            <a:xfrm>
              <a:off x="762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E</a:t>
              </a: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36" name="AxisLineGroup"/>
          <p:cNvGrpSpPr/>
          <p:nvPr userDrawn="1"/>
        </p:nvGrpSpPr>
        <p:grpSpPr>
          <a:xfrm>
            <a:off x="889000" y="1587500"/>
            <a:ext cx="8001000" cy="4127500"/>
            <a:chOff x="889000" y="1587500"/>
            <a:chExt cx="8001000" cy="4127500"/>
          </a:xfrm>
        </p:grpSpPr>
        <p:cxnSp>
          <p:nvCxnSpPr>
            <p:cNvPr id="23" name="XAxisLine"/>
            <p:cNvCxnSpPr/>
            <p:nvPr userDrawn="1"/>
          </p:nvCxnSpPr>
          <p:spPr>
            <a:xfrm>
              <a:off x="889000" y="5715000"/>
              <a:ext cx="8001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YAxisLine"/>
            <p:cNvCxnSpPr/>
            <p:nvPr userDrawn="1"/>
          </p:nvCxnSpPr>
          <p:spPr>
            <a:xfrm>
              <a:off x="1016000" y="1587500"/>
              <a:ext cx="0" cy="412750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YAxisTick0"/>
            <p:cNvCxnSpPr/>
            <p:nvPr userDrawn="1"/>
          </p:nvCxnSpPr>
          <p:spPr>
            <a:xfrm>
              <a:off x="889000" y="571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YAxisTick1"/>
            <p:cNvCxnSpPr/>
            <p:nvPr userDrawn="1"/>
          </p:nvCxnSpPr>
          <p:spPr>
            <a:xfrm>
              <a:off x="889000" y="444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YAxisTick2"/>
            <p:cNvCxnSpPr/>
            <p:nvPr userDrawn="1"/>
          </p:nvCxnSpPr>
          <p:spPr>
            <a:xfrm>
              <a:off x="889000" y="317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YAxisTick3"/>
            <p:cNvCxnSpPr/>
            <p:nvPr userDrawn="1"/>
          </p:nvCxnSpPr>
          <p:spPr>
            <a:xfrm>
              <a:off x="889000" y="190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YLabelGroup"/>
          <p:cNvGrpSpPr/>
          <p:nvPr userDrawn="1"/>
        </p:nvGrpSpPr>
        <p:grpSpPr>
          <a:xfrm>
            <a:off x="254000" y="1841500"/>
            <a:ext cx="762000" cy="3937000"/>
            <a:chOff x="254000" y="1841500"/>
            <a:chExt cx="762000" cy="3937000"/>
          </a:xfrm>
        </p:grpSpPr>
        <p:sp>
          <p:nvSpPr>
            <p:cNvPr id="26" name="YValueLabel0"/>
            <p:cNvSpPr/>
            <p:nvPr userDrawn="1"/>
          </p:nvSpPr>
          <p:spPr>
            <a:xfrm>
              <a:off x="254000" y="565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0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28" name="YValueLabel1"/>
            <p:cNvSpPr/>
            <p:nvPr userDrawn="1"/>
          </p:nvSpPr>
          <p:spPr>
            <a:xfrm>
              <a:off x="254000" y="438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1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30" name="YValueLabel2"/>
            <p:cNvSpPr/>
            <p:nvPr userDrawn="1"/>
          </p:nvSpPr>
          <p:spPr>
            <a:xfrm>
              <a:off x="254000" y="311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2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32" name="YValueLabel3"/>
            <p:cNvSpPr/>
            <p:nvPr userDrawn="1"/>
          </p:nvSpPr>
          <p:spPr>
            <a:xfrm>
              <a:off x="254000" y="184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3</a:t>
              </a:r>
              <a:endParaRPr lang="en-US" sz="2000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134851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152400"/>
            <a:ext cx="8534400" cy="762000"/>
          </a:xfrm>
        </p:spPr>
        <p:txBody>
          <a:bodyPr>
            <a:normAutofit fontScale="90000"/>
          </a:bodyPr>
          <a:lstStyle/>
          <a:p>
            <a:r>
              <a:rPr lang="en-US" sz="2800" smtClean="0"/>
              <a:t>Unit </a:t>
            </a:r>
            <a:r>
              <a:rPr lang="en-US" sz="2800" smtClean="0"/>
              <a:t>2 </a:t>
            </a:r>
            <a:r>
              <a:rPr lang="en-US" sz="2800" dirty="0" smtClean="0"/>
              <a:t>Vocabulary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>Physical Geography of SW Asia</a:t>
            </a:r>
            <a:endParaRPr lang="en-US" sz="40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6614495"/>
              </p:ext>
            </p:extLst>
          </p:nvPr>
        </p:nvGraphicFramePr>
        <p:xfrm>
          <a:off x="76200" y="1143000"/>
          <a:ext cx="8991600" cy="54864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99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48640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u="sng" dirty="0">
                          <a:effectLst/>
                        </a:rPr>
                        <a:t>Arable </a:t>
                      </a:r>
                      <a:r>
                        <a:rPr lang="en-US" sz="2000" b="0" u="sng" dirty="0" smtClean="0">
                          <a:effectLst/>
                        </a:rPr>
                        <a:t>Land </a:t>
                      </a:r>
                      <a:r>
                        <a:rPr lang="en-US" sz="2000" b="0" dirty="0" smtClean="0">
                          <a:effectLst/>
                        </a:rPr>
                        <a:t>– land that can be used to grow crops;</a:t>
                      </a:r>
                      <a:r>
                        <a:rPr lang="en-US" sz="2000" b="0" baseline="0" dirty="0" smtClean="0">
                          <a:effectLst/>
                        </a:rPr>
                        <a:t> farmable</a:t>
                      </a:r>
                      <a:endParaRPr lang="en-US" sz="2000" b="0" dirty="0">
                        <a:effectLst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u="sng" dirty="0" smtClean="0">
                          <a:effectLst/>
                        </a:rPr>
                        <a:t>Climate</a:t>
                      </a:r>
                      <a:r>
                        <a:rPr lang="en-US" sz="2000" b="0" dirty="0" smtClean="0">
                          <a:effectLst/>
                        </a:rPr>
                        <a:t> – long-term weather</a:t>
                      </a:r>
                      <a:r>
                        <a:rPr lang="en-US" sz="2000" b="0" baseline="0" dirty="0" smtClean="0">
                          <a:effectLst/>
                        </a:rPr>
                        <a:t> patterns that affect temperature, precipitation,  etc.</a:t>
                      </a:r>
                      <a:endParaRPr lang="en-US" sz="2000" b="0" dirty="0">
                        <a:effectLst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u="sng" dirty="0" smtClean="0">
                          <a:effectLst/>
                        </a:rPr>
                        <a:t>Drought</a:t>
                      </a:r>
                      <a:r>
                        <a:rPr lang="en-US" sz="2000" b="0" u="none" baseline="0" dirty="0" smtClean="0">
                          <a:effectLst/>
                        </a:rPr>
                        <a:t> – long period(s) without rain, snow, etc.; very dry conditions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u="sng" baseline="0" dirty="0" smtClean="0">
                          <a:effectLst/>
                        </a:rPr>
                        <a:t>Irrigation</a:t>
                      </a:r>
                      <a:r>
                        <a:rPr lang="en-US" sz="2000" b="0" i="1" u="none" baseline="0" dirty="0" smtClean="0">
                          <a:effectLst/>
                        </a:rPr>
                        <a:t> – </a:t>
                      </a:r>
                      <a:r>
                        <a:rPr lang="en-US" sz="2000" b="0" i="0" u="none" baseline="0" dirty="0" smtClean="0">
                          <a:effectLst/>
                        </a:rPr>
                        <a:t>the process used to move water to crops</a:t>
                      </a:r>
                      <a:endParaRPr lang="en-US" sz="2000" b="0" u="sng" dirty="0">
                        <a:effectLst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u="sng" dirty="0" smtClean="0">
                          <a:effectLst/>
                        </a:rPr>
                        <a:t>Landlocked</a:t>
                      </a:r>
                      <a:r>
                        <a:rPr lang="en-US" sz="2000" b="0" u="none" dirty="0" smtClean="0">
                          <a:effectLst/>
                        </a:rPr>
                        <a:t> – surrounded by land</a:t>
                      </a:r>
                      <a:r>
                        <a:rPr lang="en-US" sz="2000" b="0" u="none" baseline="0" dirty="0" smtClean="0">
                          <a:effectLst/>
                        </a:rPr>
                        <a:t> on all sides; no direct access to a sea, ocean, bay, etc.</a:t>
                      </a:r>
                      <a:endParaRPr lang="en-US" sz="2000" b="0" u="sng" dirty="0">
                        <a:effectLst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u="sng" dirty="0" smtClean="0">
                          <a:effectLst/>
                        </a:rPr>
                        <a:t>Movement</a:t>
                      </a:r>
                      <a:r>
                        <a:rPr lang="en-US" sz="2000" b="0" u="none" baseline="0" dirty="0" smtClean="0">
                          <a:effectLst/>
                        </a:rPr>
                        <a:t> – theme of geography that describes how people and ideas get around</a:t>
                      </a:r>
                      <a:endParaRPr lang="en-US" sz="2000" b="0" u="sng" dirty="0">
                        <a:effectLst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u="sng" dirty="0" smtClean="0">
                          <a:effectLst/>
                        </a:rPr>
                        <a:t>Natural Resource</a:t>
                      </a:r>
                      <a:r>
                        <a:rPr lang="en-US" sz="2000" b="0" u="none" baseline="0" dirty="0" smtClean="0">
                          <a:effectLst/>
                        </a:rPr>
                        <a:t> – any usable materials/resources that come from the earth, i.e. water, oil, trees</a:t>
                      </a:r>
                      <a:endParaRPr lang="en-US" sz="2000" b="0" u="sng" dirty="0">
                        <a:effectLst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u="sng" dirty="0">
                          <a:effectLst/>
                        </a:rPr>
                        <a:t>Renewable </a:t>
                      </a:r>
                      <a:r>
                        <a:rPr lang="en-US" sz="2000" b="0" u="sng" dirty="0" smtClean="0">
                          <a:effectLst/>
                        </a:rPr>
                        <a:t>Resource</a:t>
                      </a:r>
                      <a:r>
                        <a:rPr lang="en-US" sz="2000" b="0" u="none" dirty="0" smtClean="0">
                          <a:effectLst/>
                        </a:rPr>
                        <a:t> – any usable materials</a:t>
                      </a:r>
                      <a:r>
                        <a:rPr lang="en-US" sz="2000" b="0" u="none" baseline="0" dirty="0" smtClean="0">
                          <a:effectLst/>
                        </a:rPr>
                        <a:t> that come from the earth and can be easily replaced/regrown, i.e. trees that can be replanted</a:t>
                      </a:r>
                      <a:endParaRPr lang="en-US" sz="2000" b="0" u="sng" dirty="0">
                        <a:effectLst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u="sng" dirty="0">
                          <a:effectLst/>
                        </a:rPr>
                        <a:t>Non-Renewable </a:t>
                      </a:r>
                      <a:r>
                        <a:rPr lang="en-US" sz="2000" b="0" u="sng" dirty="0" smtClean="0">
                          <a:effectLst/>
                        </a:rPr>
                        <a:t>Resource </a:t>
                      </a:r>
                      <a:r>
                        <a:rPr lang="en-US" sz="2000" b="0" u="none" dirty="0" smtClean="0">
                          <a:effectLst/>
                        </a:rPr>
                        <a:t>- any usable materials</a:t>
                      </a:r>
                      <a:r>
                        <a:rPr lang="en-US" sz="2000" b="0" u="none" baseline="0" dirty="0" smtClean="0">
                          <a:effectLst/>
                        </a:rPr>
                        <a:t> that come from the earth and cannot be easily replaced, i.e. fossil fuels</a:t>
                      </a:r>
                      <a:endParaRPr lang="en-US" sz="2000" b="0" u="sng" dirty="0">
                        <a:effectLst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u="sng" dirty="0" smtClean="0">
                          <a:effectLst/>
                        </a:rPr>
                        <a:t>Peninsula</a:t>
                      </a:r>
                      <a:r>
                        <a:rPr lang="en-US" sz="2000" b="0" u="none" dirty="0" smtClean="0">
                          <a:effectLst/>
                        </a:rPr>
                        <a:t> – land</a:t>
                      </a:r>
                      <a:r>
                        <a:rPr lang="en-US" sz="2000" b="0" u="none" baseline="0" dirty="0" smtClean="0">
                          <a:effectLst/>
                        </a:rPr>
                        <a:t> surrounded by water on all sides but one</a:t>
                      </a:r>
                      <a:endParaRPr lang="en-US" sz="2000" b="0" u="sng" dirty="0">
                        <a:effectLst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u="sng" dirty="0" smtClean="0">
                          <a:effectLst/>
                        </a:rPr>
                        <a:t>Strait</a:t>
                      </a:r>
                      <a:r>
                        <a:rPr lang="en-US" sz="2000" b="0" u="none" dirty="0" smtClean="0">
                          <a:effectLst/>
                        </a:rPr>
                        <a:t> – natural, narrow body</a:t>
                      </a:r>
                      <a:r>
                        <a:rPr lang="en-US" sz="2000" b="0" u="none" baseline="0" dirty="0" smtClean="0">
                          <a:effectLst/>
                        </a:rPr>
                        <a:t> of water that connects two larger bodies of water</a:t>
                      </a:r>
                      <a:endParaRPr lang="en-US" sz="2000" b="0" u="sng" dirty="0">
                        <a:effectLst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u="sng" dirty="0">
                          <a:effectLst/>
                        </a:rPr>
                        <a:t>Population </a:t>
                      </a:r>
                      <a:r>
                        <a:rPr lang="en-US" sz="2000" b="0" u="sng" dirty="0" smtClean="0">
                          <a:effectLst/>
                        </a:rPr>
                        <a:t>Density</a:t>
                      </a:r>
                      <a:r>
                        <a:rPr lang="en-US" sz="2000" b="0" u="none" dirty="0" smtClean="0">
                          <a:effectLst/>
                        </a:rPr>
                        <a:t> – measurement of population</a:t>
                      </a:r>
                      <a:r>
                        <a:rPr lang="en-US" sz="2000" b="0" u="none" baseline="0" dirty="0" smtClean="0">
                          <a:effectLst/>
                        </a:rPr>
                        <a:t> in a given area, i.e. 200 people per square mile</a:t>
                      </a:r>
                      <a:endParaRPr lang="en-US" sz="2000" b="0" u="sng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14300" marR="11430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975268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iRespondQuestion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iRespondGraph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197</Words>
  <Application>Microsoft Office PowerPoint</Application>
  <PresentationFormat>On-screen Show (4:3)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Times New Roman</vt:lpstr>
      <vt:lpstr>Office Theme</vt:lpstr>
      <vt:lpstr>iRespondQuestionMaster</vt:lpstr>
      <vt:lpstr>iRespondGraphMaster</vt:lpstr>
      <vt:lpstr>Unit 2 Vocabulary Physical Geography of SW Asia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1 Vocabulary Physical Geography of SW Asia</dc:title>
  <dc:creator>Virginia Mcanear</dc:creator>
  <cp:lastModifiedBy>Virginia Mcanear</cp:lastModifiedBy>
  <cp:revision>4</cp:revision>
  <dcterms:created xsi:type="dcterms:W3CDTF">2014-08-10T17:33:08Z</dcterms:created>
  <dcterms:modified xsi:type="dcterms:W3CDTF">2017-08-21T17:08:00Z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howTimer">
    <vt:bool>true</vt:bool>
  </property>
  <property fmtid="{D5CDD505-2E9C-101B-9397-08002B2CF9AE}" pid="3" name="ShowPercent">
    <vt:bool>true</vt:bool>
  </property>
</Properties>
</file>