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73" r:id="rId3"/>
    <p:sldId id="289" r:id="rId4"/>
    <p:sldId id="307" r:id="rId5"/>
    <p:sldId id="310" r:id="rId6"/>
    <p:sldId id="309" r:id="rId7"/>
    <p:sldId id="308" r:id="rId8"/>
    <p:sldId id="312" r:id="rId9"/>
    <p:sldId id="311" r:id="rId10"/>
    <p:sldId id="313" r:id="rId11"/>
    <p:sldId id="314" r:id="rId12"/>
    <p:sldId id="317" r:id="rId13"/>
    <p:sldId id="315" r:id="rId14"/>
    <p:sldId id="316" r:id="rId15"/>
    <p:sldId id="280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1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3B231-E832-47D4-95E7-BC2B6C214DB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0885F-D90D-4309-969F-7FFE27D1D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0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0885F-D90D-4309-969F-7FFE27D1D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9863-B578-4D1C-B7A2-080007DCDFF9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D2C09-4DBD-4823-8ECB-5905A7E1070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A948-F132-42D8-B649-5EA201EC9CA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3D1B-F4E0-42EB-B1B3-A28E73B4F1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B3DF-266B-47A3-8256-9196DE4A6CA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5CF8-144E-432A-BECD-A0B47971D1C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057F-1D03-4F23-8BEF-17BFA8BB6F4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E7512-4483-4DC7-9D8F-8584EE84A5E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FB1E-6851-49FE-9C23-444507CD0F2B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30F1-15AA-425F-BA27-C25A9CEF63F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9A41-6BD2-48DF-A8F8-167C4C002556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BE6DA-E731-4B7D-B3A5-C3952459F6A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551E-34A0-4363-87DF-6B15D9286A0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C296-AB51-4780-A5A7-C4050232A0E9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4717-A524-44BD-AD7E-38D150B3234F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A881F-8967-4847-8E2A-1A2734005C2E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B3694-8130-4C40-8E5A-BC0ED6E9A0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EEC3A-08D8-4FDB-B254-3E05AAB4F48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00BFF-FEA5-4DEE-A0E6-9DAABB3630F5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99D4-264B-4D95-BD3A-6BD9E3C976C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935A-A4FF-43D9-B574-28A4FB7BFF31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F6FE-CF83-4D78-8E22-6B7DCA46666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42FC1-C4C1-447B-A4E3-BC3078CD79F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6F901E-FD3E-4E3D-9970-4F8E05269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63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AA5F0-E87B-48CD-B63B-AB2456E2B5F0}" type="datetimeFigureOut">
              <a:rPr lang="en-US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3/17/2020</a:t>
            </a:fld>
            <a:endParaRPr lang="en-US" dirty="0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10EC80-0BD8-474F-893C-43F7E5812AAB}" type="slidenum">
              <a:rPr lang="en-US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42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NSOg5XJh4" TargetMode="External"/><Relationship Id="rId2" Type="http://schemas.openxmlformats.org/officeDocument/2006/relationships/hyperlink" Target="https://www.youtube.com/watch?v=HePvTuATnjw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98" y="409254"/>
            <a:ext cx="3305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What environmental issues are illustrated in the pictures?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5" y="3657600"/>
            <a:ext cx="4371902" cy="28996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6" name="Picture 7" descr="http://revivekashmir.org/wp-content/gallery/kashmir-floods-2014/Kashmir-Floods-2014-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33" y="3667764"/>
            <a:ext cx="4318926" cy="28792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bs.org/wgbh/nova/next/wp-content/uploads/2015/04/water-pollu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78" y="304800"/>
            <a:ext cx="5362118" cy="30161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5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239" y="-11229"/>
            <a:ext cx="10077124" cy="68692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56136" y="76200"/>
            <a:ext cx="8610600" cy="783193"/>
          </a:xfrm>
          <a:prstGeom prst="roundRect">
            <a:avLst/>
          </a:prstGeom>
          <a:solidFill>
            <a:schemeClr val="tx1">
              <a:alpha val="66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in China’s Yangtze River</a:t>
            </a:r>
          </a:p>
        </p:txBody>
      </p:sp>
    </p:spTree>
    <p:extLst>
      <p:ext uri="{BB962C8B-B14F-4D97-AF65-F5344CB8AC3E}">
        <p14:creationId xmlns:p14="http://schemas.microsoft.com/office/powerpoint/2010/main" val="80748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901" y="228600"/>
            <a:ext cx="8763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Think, Pair, Share</a:t>
            </a:r>
          </a:p>
          <a:p>
            <a:pPr algn="ctr"/>
            <a:endParaRPr 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causes of water pollution in India and China?</a:t>
            </a:r>
          </a:p>
          <a:p>
            <a:pPr algn="ctr"/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of the effects of water pollution?</a:t>
            </a:r>
          </a:p>
        </p:txBody>
      </p:sp>
    </p:spTree>
    <p:extLst>
      <p:ext uri="{BB962C8B-B14F-4D97-AF65-F5344CB8AC3E}">
        <p14:creationId xmlns:p14="http://schemas.microsoft.com/office/powerpoint/2010/main" val="20544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00" y="170850"/>
            <a:ext cx="8953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Summarize the Cause(s) and Effect(s) of Water Pollution in India and China on your graphic organizer.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322314"/>
              </p:ext>
            </p:extLst>
          </p:nvPr>
        </p:nvGraphicFramePr>
        <p:xfrm>
          <a:off x="1184744" y="1371600"/>
          <a:ext cx="6775313" cy="523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4744" y="1371600"/>
                        <a:ext cx="6775313" cy="5235469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59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575" y="0"/>
            <a:ext cx="9753600" cy="683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0596" y="2544626"/>
            <a:ext cx="341295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</a:rPr>
              <a:t>Most Indians believe it is of religious significance. As a result, many people bathe in the river, which contributes to the pollution. Industrial, agricultural, and human wastes contribute to the pollution.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0175" y="5744291"/>
            <a:ext cx="350599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</a:rPr>
              <a:t>Most agree the pollution is caused by large-scale industrial and domestic development, as well as agricultural runoff. Hundreds of cities located along the river contribute to the pollution.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6169" y="2573500"/>
            <a:ext cx="32982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</a:rPr>
              <a:t>Dumping sewage and industrial and agricultural wastes cause river pollution, which in turn threatens human, plant and animal life.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1731" y="5788405"/>
            <a:ext cx="3327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prstClr val="black"/>
                </a:solidFill>
              </a:rPr>
              <a:t>Dumping sewage and industrial and agricultural wastes cause river pollution, which in turn threatens human, plant and animal life.</a:t>
            </a:r>
          </a:p>
        </p:txBody>
      </p:sp>
    </p:spTree>
    <p:extLst>
      <p:ext uri="{BB962C8B-B14F-4D97-AF65-F5344CB8AC3E}">
        <p14:creationId xmlns:p14="http://schemas.microsoft.com/office/powerpoint/2010/main" val="12050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9289"/>
            <a:ext cx="8763000" cy="358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715000"/>
          </a:xfrm>
        </p:spPr>
        <p:txBody>
          <a:bodyPr/>
          <a:lstStyle/>
          <a:p>
            <a:pPr marL="136525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video clips below about water pollution in India and China:</a:t>
            </a:r>
          </a:p>
          <a:p>
            <a:pPr marL="136525" indent="0">
              <a:buNone/>
            </a:pPr>
            <a:endParaRPr lang="en-US" dirty="0"/>
          </a:p>
          <a:p>
            <a:pPr marL="422275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sz="4400" u="sng" dirty="0">
                <a:solidFill>
                  <a:srgbClr val="000000"/>
                </a:solidFill>
                <a:latin typeface="Arial"/>
                <a:ea typeface="Calibri"/>
                <a:cs typeface="Times New Roman"/>
                <a:hlinkClick r:id="rId2"/>
              </a:rPr>
              <a:t>Move Over Smog: China’s Water Pollution Off the Charts</a:t>
            </a:r>
            <a:r>
              <a:rPr lang="en-US" sz="4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[3:45] </a:t>
            </a:r>
          </a:p>
          <a:p>
            <a:pPr marL="422275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en-US" sz="3600" dirty="0">
              <a:latin typeface="Times New Roman"/>
              <a:ea typeface="Calibri"/>
              <a:cs typeface="Times New Roman"/>
            </a:endParaRPr>
          </a:p>
          <a:p>
            <a:pPr marL="422275" indent="-2857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sz="4400" u="sng" dirty="0">
                <a:solidFill>
                  <a:srgbClr val="000000"/>
                </a:solidFill>
                <a:latin typeface="Arial"/>
                <a:ea typeface="Calibri"/>
                <a:hlinkClick r:id="rId3"/>
              </a:rPr>
              <a:t>India’s Polluted Water Systems</a:t>
            </a:r>
            <a:r>
              <a:rPr lang="en-US" sz="4400" dirty="0">
                <a:solidFill>
                  <a:srgbClr val="000000"/>
                </a:solidFill>
                <a:latin typeface="Arial"/>
                <a:ea typeface="Calibri"/>
              </a:rPr>
              <a:t> [4:53]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40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ean-water.uwex.edu/pubs/clipart/images/LAKESIGN/color/LAKE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5" y="2897560"/>
            <a:ext cx="901418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76200"/>
            <a:ext cx="866167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b="1" u="sng" kern="0" dirty="0">
                <a:solidFill>
                  <a:schemeClr val="bg1"/>
                </a:solidFill>
                <a:latin typeface="Book Antiqua" panose="02040602050305030304" pitchFamily="18" charset="0"/>
              </a:rPr>
              <a:t>Water Pollution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00" y="1134975"/>
            <a:ext cx="9067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Dumping sewage and industrial and agricultural wastes cause river pollution, which in turn threatens plant and wildlife species.</a:t>
            </a:r>
          </a:p>
        </p:txBody>
      </p:sp>
    </p:spTree>
    <p:extLst>
      <p:ext uri="{BB962C8B-B14F-4D97-AF65-F5344CB8AC3E}">
        <p14:creationId xmlns:p14="http://schemas.microsoft.com/office/powerpoint/2010/main" val="4165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 only worsens India’s water shortage problems.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fertilizers from farming and industrial waste from factories seep into India’s rivers and pollute them. 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India’s Ganges River has been heavily polluted by industrial waste, sewage, and even human remains.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0300" y="6256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 in India</a:t>
            </a:r>
          </a:p>
        </p:txBody>
      </p:sp>
    </p:spTree>
    <p:extLst>
      <p:ext uri="{BB962C8B-B14F-4D97-AF65-F5344CB8AC3E}">
        <p14:creationId xmlns:p14="http://schemas.microsoft.com/office/powerpoint/2010/main" val="37361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ganges pollu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91" y="152400"/>
            <a:ext cx="4433696" cy="31612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5257800" y="609600"/>
            <a:ext cx="3657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Water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Pollution in India</a:t>
            </a:r>
          </a:p>
        </p:txBody>
      </p:sp>
      <p:pic>
        <p:nvPicPr>
          <p:cNvPr id="21509" name="Picture 8" descr="gangespolluti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900" y="3872434"/>
            <a:ext cx="3581400" cy="2384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50" y="3514812"/>
            <a:ext cx="4693577" cy="30996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88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300" y="62563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in India’s Ganges River</a:t>
            </a:r>
          </a:p>
        </p:txBody>
      </p:sp>
      <p:pic>
        <p:nvPicPr>
          <p:cNvPr id="18434" name="Picture 2" descr="http://media.web.britannica.com/eb-media/79/89879-004-4D9524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58" y="2039754"/>
            <a:ext cx="4872883" cy="45339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an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2358" y="0"/>
            <a:ext cx="109463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61749" y="1143000"/>
            <a:ext cx="8229600" cy="3505200"/>
          </a:xfrm>
          <a:prstGeom prst="roundRect">
            <a:avLst/>
          </a:prstGeom>
          <a:solidFill>
            <a:schemeClr val="tx1">
              <a:alpha val="5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Ganges River serves 500 million people, most of whom believe it is of religious significance. 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result, many people bathe in the river, which contributes to the pollution. 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52399"/>
            <a:ext cx="8153400" cy="783193"/>
          </a:xfrm>
          <a:prstGeom prst="roundRect">
            <a:avLst/>
          </a:prstGeom>
          <a:solidFill>
            <a:schemeClr val="tx1">
              <a:alpha val="3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in India’s Ganges River</a:t>
            </a:r>
          </a:p>
        </p:txBody>
      </p:sp>
    </p:spTree>
    <p:extLst>
      <p:ext uri="{BB962C8B-B14F-4D97-AF65-F5344CB8AC3E}">
        <p14:creationId xmlns:p14="http://schemas.microsoft.com/office/powerpoint/2010/main" val="29469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300" y="4813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in China’s Yangtze River</a:t>
            </a:r>
          </a:p>
        </p:txBody>
      </p:sp>
      <p:pic>
        <p:nvPicPr>
          <p:cNvPr id="20482" name="Picture 2" descr="http://media.web.britannica.com/eb-media/47/89947-050-F99B098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54" y="1905000"/>
            <a:ext cx="6745491" cy="46333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8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550"/>
            <a:ext cx="9144000" cy="5486400"/>
          </a:xfrm>
        </p:spPr>
        <p:txBody>
          <a:bodyPr>
            <a:noAutofit/>
          </a:bodyPr>
          <a:lstStyle/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in the river has increased over 73% in the past 50 years. 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agree the pollution is caused by large-scale industrial and domestic development, as well as agricultural runoff. 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Hundreds of cities located along the river contribute to the pollution.</a:t>
            </a:r>
          </a:p>
          <a:p>
            <a:pPr marL="59436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6256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 in China</a:t>
            </a:r>
          </a:p>
        </p:txBody>
      </p:sp>
    </p:spTree>
    <p:extLst>
      <p:ext uri="{BB962C8B-B14F-4D97-AF65-F5344CB8AC3E}">
        <p14:creationId xmlns:p14="http://schemas.microsoft.com/office/powerpoint/2010/main" val="75974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41565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" y="152399"/>
            <a:ext cx="8610600" cy="783193"/>
          </a:xfrm>
          <a:prstGeom prst="roundRect">
            <a:avLst/>
          </a:prstGeom>
          <a:solidFill>
            <a:schemeClr val="tx1">
              <a:alpha val="3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in China’s Yangtze River</a:t>
            </a:r>
          </a:p>
        </p:txBody>
      </p:sp>
    </p:spTree>
    <p:extLst>
      <p:ext uri="{BB962C8B-B14F-4D97-AF65-F5344CB8AC3E}">
        <p14:creationId xmlns:p14="http://schemas.microsoft.com/office/powerpoint/2010/main" val="15811296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3331</TotalTime>
  <Words>387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Book Antiqua</vt:lpstr>
      <vt:lpstr>Calibri</vt:lpstr>
      <vt:lpstr>Courier New</vt:lpstr>
      <vt:lpstr>Lucida Sans</vt:lpstr>
      <vt:lpstr>Times New Roman</vt:lpstr>
      <vt:lpstr>Wingdings</vt:lpstr>
      <vt:lpstr>Wingdings 2</vt:lpstr>
      <vt:lpstr>Wingdings 3</vt:lpstr>
      <vt:lpstr>iRespondGraphMaster</vt:lpstr>
      <vt:lpstr>Apex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Mcanear</dc:creator>
  <cp:lastModifiedBy>Patrice Mcbean</cp:lastModifiedBy>
  <cp:revision>72</cp:revision>
  <dcterms:created xsi:type="dcterms:W3CDTF">2014-02-28T17:44:19Z</dcterms:created>
  <dcterms:modified xsi:type="dcterms:W3CDTF">2020-03-17T18:21:43Z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