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7"/>
  </p:notesMasterIdLst>
  <p:sldIdLst>
    <p:sldId id="273" r:id="rId3"/>
    <p:sldId id="277" r:id="rId4"/>
    <p:sldId id="281" r:id="rId5"/>
    <p:sldId id="282" r:id="rId6"/>
    <p:sldId id="283" r:id="rId7"/>
    <p:sldId id="284" r:id="rId8"/>
    <p:sldId id="285" r:id="rId9"/>
    <p:sldId id="288" r:id="rId10"/>
    <p:sldId id="291" r:id="rId11"/>
    <p:sldId id="290" r:id="rId12"/>
    <p:sldId id="295" r:id="rId13"/>
    <p:sldId id="286" r:id="rId14"/>
    <p:sldId id="287"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17"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3B231-E832-47D4-95E7-BC2B6C214DB9}"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0885F-D90D-4309-969F-7FFE27D1D542}" type="slidenum">
              <a:rPr lang="en-US" smtClean="0"/>
              <a:t>‹#›</a:t>
            </a:fld>
            <a:endParaRPr lang="en-US"/>
          </a:p>
        </p:txBody>
      </p:sp>
    </p:spTree>
    <p:extLst>
      <p:ext uri="{BB962C8B-B14F-4D97-AF65-F5344CB8AC3E}">
        <p14:creationId xmlns:p14="http://schemas.microsoft.com/office/powerpoint/2010/main" val="409550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40520737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33660089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76669863-B578-4D1C-B7A2-080007DCDFF9}"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CAD2C09-4DBD-4823-8ECB-5905A7E10709}"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221196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427A948-F132-42D8-B649-5EA201EC9CA2}"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06F3D1B-F4E0-42EB-B1B3-A28E73B4F10B}"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0265199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F1B3DF-266B-47A3-8256-9196DE4A6CA6}"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295CF8-144E-432A-BECD-A0B47971D1C1}"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34585485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B23057F-1D03-4F23-8BEF-17BFA8BB6F4B}"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7BFE7512-4483-4DC7-9D8F-8584EE84A5EC}"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146766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325FB1E-6851-49FE-9C23-444507CD0F2B}"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FDE630F1-15AA-425F-BA27-C25A9CEF63F8}"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2163450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7E69A41-6BD2-48DF-A8F8-167C4C002556}"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CC7BE6DA-E731-4B7D-B3A5-C3952459F6AA}"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32576769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924551E-34A0-4363-87DF-6B15D9286A02}"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D001C296-AB51-4780-A5A7-C4050232A0E9}"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2838493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09D4717-A524-44BD-AD7E-38D150B3234F}"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178A881F-8967-4847-8E2A-1A2734005C2E}"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9753445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AA9B3694-8130-4C40-8E5A-BC0ED6E9A0F5}"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4FDEEC3A-08D8-4FDB-B254-3E05AAB4F483}"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7258763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365979362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F800BFF-FEA5-4DEE-A0E6-9DAABB3630F5}"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A8E99D4-264B-4D95-BD3A-6BD9E3C976CF}"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880251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E00935A-A4FF-43D9-B574-28A4FB7BFF31}" type="datetimeFigureOut">
              <a:rPr lang="en-US">
                <a:solidFill>
                  <a:prstClr val="white">
                    <a:shade val="50000"/>
                  </a:prstClr>
                </a:solidFill>
              </a:rPr>
              <a:pPr>
                <a:defRPr/>
              </a:pPr>
              <a:t>3/17/2020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AEEF6FE-CF83-4D78-8E22-6B7DCA46666A}"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5316983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9264736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1215144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96390470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41870849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0183101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4639215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4485942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20246323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E3BAA5F0-E87B-48CD-B63B-AB2456E2B5F0}" type="datetimeFigureOut">
              <a:rPr lang="en-US">
                <a:solidFill>
                  <a:prstClr val="white">
                    <a:shade val="50000"/>
                  </a:prstClr>
                </a:solidFill>
                <a:latin typeface="Arial" charset="0"/>
              </a:rPr>
              <a:pPr fontAlgn="base">
                <a:spcBef>
                  <a:spcPct val="0"/>
                </a:spcBef>
                <a:spcAft>
                  <a:spcPct val="0"/>
                </a:spcAft>
                <a:defRPr/>
              </a:pPr>
              <a:t>3/17/2020</a:t>
            </a:fld>
            <a:endParaRPr lang="en-US" dirty="0">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410EC80-0BD8-474F-893C-43F7E5812AAB}" type="slidenum">
              <a:rPr lang="en-US">
                <a:solidFill>
                  <a:prstClr val="white">
                    <a:shade val="50000"/>
                  </a:prstClr>
                </a:solidFill>
                <a:latin typeface="Arial" charset="0"/>
              </a:rPr>
              <a:pPr fontAlgn="base">
                <a:spcBef>
                  <a:spcPct val="0"/>
                </a:spcBef>
                <a:spcAft>
                  <a:spcPct val="0"/>
                </a:spcAft>
                <a:defRPr/>
              </a:pPr>
              <a:t>‹#›</a:t>
            </a:fld>
            <a:endParaRPr lang="en-US" dirty="0">
              <a:solidFill>
                <a:prstClr val="white">
                  <a:shade val="50000"/>
                </a:prstClr>
              </a:solidFill>
              <a:latin typeface="Arial" charset="0"/>
            </a:endParaRPr>
          </a:p>
        </p:txBody>
      </p:sp>
    </p:spTree>
    <p:extLst>
      <p:ext uri="{BB962C8B-B14F-4D97-AF65-F5344CB8AC3E}">
        <p14:creationId xmlns:p14="http://schemas.microsoft.com/office/powerpoint/2010/main" val="26341442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uOL_jPoQvM" TargetMode="External"/><Relationship Id="rId2" Type="http://schemas.openxmlformats.org/officeDocument/2006/relationships/hyperlink" Target="https://www.youtube.com/watch?v=QnHPDp9-eNo" TargetMode="External"/><Relationship Id="rId1" Type="http://schemas.openxmlformats.org/officeDocument/2006/relationships/slideLayout" Target="../slideLayouts/slideLayout16.xml"/><Relationship Id="rId4" Type="http://schemas.openxmlformats.org/officeDocument/2006/relationships/hyperlink" Target="https://www.youtube.com/watch?v=9peDRkO-TL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898" y="409254"/>
            <a:ext cx="3305102" cy="2862322"/>
          </a:xfrm>
          <a:prstGeom prst="rect">
            <a:avLst/>
          </a:prstGeom>
          <a:noFill/>
        </p:spPr>
        <p:txBody>
          <a:bodyPr wrap="square" rtlCol="0">
            <a:spAutoFit/>
          </a:bodyPr>
          <a:lstStyle/>
          <a:p>
            <a:pPr algn="ctr"/>
            <a:r>
              <a:rPr lang="en-US" sz="3600" b="1" dirty="0">
                <a:solidFill>
                  <a:prstClr val="white"/>
                </a:solidFill>
              </a:rPr>
              <a:t>What environmental issues are illustrated in the pictures?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0795" y="3657600"/>
            <a:ext cx="4371902" cy="2899613"/>
          </a:xfrm>
          <a:prstGeom prst="rect">
            <a:avLst/>
          </a:prstGeom>
          <a:noFill/>
          <a:ln>
            <a:solidFill>
              <a:schemeClr val="bg1"/>
            </a:solidFill>
          </a:ln>
        </p:spPr>
      </p:pic>
      <p:pic>
        <p:nvPicPr>
          <p:cNvPr id="6" name="Picture 7" descr="http://revivekashmir.org/wp-content/gallery/kashmir-floods-2014/Kashmir-Floods-2014-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733" y="3667764"/>
            <a:ext cx="4318926" cy="2879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www.pbs.org/wgbh/nova/next/wp-content/uploads/2015/04/water-pol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878" y="304800"/>
            <a:ext cx="5362118" cy="301619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60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4" descr="https://www.lincoln.ne.gov/city/pworks/watrshed/educate/runoff/images/lwdns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98" y="1684421"/>
            <a:ext cx="4842311" cy="2446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lincoln.ne.gov/city/pworks/watrshed/educate/runoff/images/urban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12274"/>
            <a:ext cx="5562600" cy="2545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lincoln.ne.gov/city/pworks/watrshed/educate/runoff/images/natur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636"/>
            <a:ext cx="4648200" cy="260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584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4416136"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28600"/>
            <a:ext cx="8610600" cy="2123658"/>
          </a:xfrm>
          <a:prstGeom prst="rect">
            <a:avLst/>
          </a:prstGeom>
          <a:noFill/>
        </p:spPr>
        <p:txBody>
          <a:bodyPr wrap="square" rtlCol="0">
            <a:spAutoFit/>
          </a:bodyPr>
          <a:lstStyle/>
          <a:p>
            <a:pPr algn="ctr"/>
            <a:r>
              <a:rPr lang="en-US" sz="4400" b="1" dirty="0">
                <a:solidFill>
                  <a:schemeClr val="bg1"/>
                </a:solidFill>
              </a:rPr>
              <a:t>Deforestation and the loss of wetlands has increased the effects of flooding in China.</a:t>
            </a:r>
          </a:p>
        </p:txBody>
      </p:sp>
      <p:pic>
        <p:nvPicPr>
          <p:cNvPr id="10244" name="Picture 4" descr="http://images.china.cn/images1/200612/3786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62516"/>
            <a:ext cx="4194464" cy="290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353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228600"/>
            <a:ext cx="8763000" cy="954107"/>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rPr>
              <a:t>Summarize the Cause(s) and Effect(s) of Flooding in India and China on your graphic organizer.</a:t>
            </a:r>
          </a:p>
        </p:txBody>
      </p:sp>
      <p:graphicFrame>
        <p:nvGraphicFramePr>
          <p:cNvPr id="2" name="Object 1"/>
          <p:cNvGraphicFramePr>
            <a:graphicFrameLocks noChangeAspect="1"/>
          </p:cNvGraphicFramePr>
          <p:nvPr>
            <p:extLst>
              <p:ext uri="{D42A27DB-BD31-4B8C-83A1-F6EECF244321}">
                <p14:modId xmlns:p14="http://schemas.microsoft.com/office/powerpoint/2010/main" val="1833092148"/>
              </p:ext>
            </p:extLst>
          </p:nvPr>
        </p:nvGraphicFramePr>
        <p:xfrm>
          <a:off x="1184744" y="1371600"/>
          <a:ext cx="6775313" cy="5235469"/>
        </p:xfrm>
        <a:graphic>
          <a:graphicData uri="http://schemas.openxmlformats.org/presentationml/2006/ole">
            <mc:AlternateContent xmlns:mc="http://schemas.openxmlformats.org/markup-compatibility/2006">
              <mc:Choice xmlns:v="urn:schemas-microsoft-com:vml" Requires="v">
                <p:oleObj spid="_x0000_s9259"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184744" y="1371600"/>
                        <a:ext cx="6775313" cy="5235469"/>
                      </a:xfrm>
                      <a:prstGeom prst="rect">
                        <a:avLst/>
                      </a:prstGeom>
                      <a:ln>
                        <a:solidFill>
                          <a:schemeClr val="bg1"/>
                        </a:solidFill>
                      </a:ln>
                    </p:spPr>
                  </p:pic>
                </p:oleObj>
              </mc:Fallback>
            </mc:AlternateContent>
          </a:graphicData>
        </a:graphic>
      </p:graphicFrame>
    </p:spTree>
    <p:extLst>
      <p:ext uri="{BB962C8B-B14F-4D97-AF65-F5344CB8AC3E}">
        <p14:creationId xmlns:p14="http://schemas.microsoft.com/office/powerpoint/2010/main" val="5741522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75" y="0"/>
            <a:ext cx="9753600" cy="68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09792" y="458000"/>
            <a:ext cx="3412958" cy="892552"/>
          </a:xfrm>
          <a:prstGeom prst="rect">
            <a:avLst/>
          </a:prstGeom>
          <a:noFill/>
        </p:spPr>
        <p:txBody>
          <a:bodyPr wrap="square" rtlCol="0">
            <a:spAutoFit/>
          </a:bodyPr>
          <a:lstStyle/>
          <a:p>
            <a:r>
              <a:rPr lang="en-US" sz="1300" b="1" dirty="0">
                <a:solidFill>
                  <a:schemeClr val="bg1"/>
                </a:solidFill>
              </a:rPr>
              <a:t>Monsoons (seasonal winds that bring rain) cause flooding in India. However, rain during the monsoon wet season helps farmers and is used to generate electricity.</a:t>
            </a:r>
          </a:p>
        </p:txBody>
      </p:sp>
      <p:sp>
        <p:nvSpPr>
          <p:cNvPr id="5" name="TextBox 4"/>
          <p:cNvSpPr txBox="1"/>
          <p:nvPr/>
        </p:nvSpPr>
        <p:spPr>
          <a:xfrm>
            <a:off x="2484125" y="3619900"/>
            <a:ext cx="3581400" cy="1015663"/>
          </a:xfrm>
          <a:prstGeom prst="rect">
            <a:avLst/>
          </a:prstGeom>
          <a:noFill/>
        </p:spPr>
        <p:txBody>
          <a:bodyPr wrap="square" rtlCol="0">
            <a:spAutoFit/>
          </a:bodyPr>
          <a:lstStyle/>
          <a:p>
            <a:r>
              <a:rPr lang="en-US" sz="1200" b="1" dirty="0">
                <a:solidFill>
                  <a:schemeClr val="bg1"/>
                </a:solidFill>
              </a:rPr>
              <a:t>Monsoons (seasonal winds that bring rain) cause flooding in India. However, rain during the monsoon wet season helps farmers. Over the years, China has cut down trees and drained wetlands which has increased flooding.</a:t>
            </a:r>
          </a:p>
        </p:txBody>
      </p:sp>
      <p:sp>
        <p:nvSpPr>
          <p:cNvPr id="6" name="TextBox 5"/>
          <p:cNvSpPr txBox="1"/>
          <p:nvPr/>
        </p:nvSpPr>
        <p:spPr>
          <a:xfrm>
            <a:off x="5988525" y="458000"/>
            <a:ext cx="3412958" cy="1015663"/>
          </a:xfrm>
          <a:prstGeom prst="rect">
            <a:avLst/>
          </a:prstGeom>
          <a:noFill/>
        </p:spPr>
        <p:txBody>
          <a:bodyPr wrap="square" rtlCol="0">
            <a:spAutoFit/>
          </a:bodyPr>
          <a:lstStyle/>
          <a:p>
            <a:r>
              <a:rPr lang="en-US" sz="1200" b="1" dirty="0">
                <a:solidFill>
                  <a:schemeClr val="bg1"/>
                </a:solidFill>
              </a:rPr>
              <a:t>Flooding caused by monsoons can harm living organisms (death or water borne illnesses), damage property and the environment, disrupt communication and transportation, cause economic losses. </a:t>
            </a:r>
          </a:p>
        </p:txBody>
      </p:sp>
      <p:sp>
        <p:nvSpPr>
          <p:cNvPr id="8" name="TextBox 7"/>
          <p:cNvSpPr txBox="1"/>
          <p:nvPr/>
        </p:nvSpPr>
        <p:spPr>
          <a:xfrm>
            <a:off x="5980500" y="3619900"/>
            <a:ext cx="3420983" cy="1107996"/>
          </a:xfrm>
          <a:prstGeom prst="rect">
            <a:avLst/>
          </a:prstGeom>
          <a:noFill/>
        </p:spPr>
        <p:txBody>
          <a:bodyPr wrap="square" rtlCol="0">
            <a:spAutoFit/>
          </a:bodyPr>
          <a:lstStyle/>
          <a:p>
            <a:r>
              <a:rPr lang="en-US" sz="1100" b="1" dirty="0">
                <a:solidFill>
                  <a:schemeClr val="bg1"/>
                </a:solidFill>
              </a:rPr>
              <a:t>Flooding caused by monsoons can harm living organisms (death or water borne illnesses), </a:t>
            </a:r>
            <a:br>
              <a:rPr lang="en-US" sz="1100" b="1" dirty="0">
                <a:solidFill>
                  <a:schemeClr val="bg1"/>
                </a:solidFill>
              </a:rPr>
            </a:br>
            <a:r>
              <a:rPr lang="en-US" sz="1100" b="1" dirty="0">
                <a:solidFill>
                  <a:schemeClr val="bg1"/>
                </a:solidFill>
              </a:rPr>
              <a:t>damage property and the environment, disrupt communication and transportation, cause </a:t>
            </a:r>
            <a:br>
              <a:rPr lang="en-US" sz="1100" b="1" dirty="0">
                <a:solidFill>
                  <a:schemeClr val="bg1"/>
                </a:solidFill>
              </a:rPr>
            </a:br>
            <a:r>
              <a:rPr lang="en-US" sz="1100" b="1" dirty="0">
                <a:solidFill>
                  <a:schemeClr val="bg1"/>
                </a:solidFill>
              </a:rPr>
              <a:t>economic losses. Huang He causes more deaths </a:t>
            </a:r>
            <a:br>
              <a:rPr lang="en-US" sz="1100" b="1" dirty="0">
                <a:solidFill>
                  <a:schemeClr val="bg1"/>
                </a:solidFill>
              </a:rPr>
            </a:br>
            <a:r>
              <a:rPr lang="en-US" sz="1100" b="1" dirty="0">
                <a:solidFill>
                  <a:schemeClr val="bg1"/>
                </a:solidFill>
              </a:rPr>
              <a:t>than any other in the world.</a:t>
            </a:r>
          </a:p>
        </p:txBody>
      </p:sp>
    </p:spTree>
    <p:extLst>
      <p:ext uri="{BB962C8B-B14F-4D97-AF65-F5344CB8AC3E}">
        <p14:creationId xmlns:p14="http://schemas.microsoft.com/office/powerpoint/2010/main" val="17817553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5" y="1224883"/>
            <a:ext cx="8782250" cy="386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6702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534400" cy="3352800"/>
          </a:xfrm>
        </p:spPr>
        <p:txBody>
          <a:bodyPr/>
          <a:lstStyle/>
          <a:p>
            <a:r>
              <a:rPr lang="en-US" sz="5400" b="1" dirty="0"/>
              <a:t>Essential Question:</a:t>
            </a:r>
            <a:br>
              <a:rPr lang="en-US" sz="5400" b="1" dirty="0"/>
            </a:br>
            <a:r>
              <a:rPr lang="en-US" sz="5400" b="1" dirty="0"/>
              <a:t>How has pollution and flooding affected Southern &amp; Eastern Asia?</a:t>
            </a:r>
          </a:p>
        </p:txBody>
      </p:sp>
      <p:sp>
        <p:nvSpPr>
          <p:cNvPr id="4" name="Subtitle 2"/>
          <p:cNvSpPr txBox="1">
            <a:spLocks/>
          </p:cNvSpPr>
          <p:nvPr/>
        </p:nvSpPr>
        <p:spPr bwMode="auto">
          <a:xfrm>
            <a:off x="228600" y="4038600"/>
            <a:ext cx="85344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18" charset="2"/>
              <a:buNone/>
              <a:defRPr sz="28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80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tx1"/>
              </a:buClr>
              <a:buSzPct val="100000"/>
              <a:buFont typeface="Wingdings 3"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chemeClr val="tx1"/>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r>
              <a:rPr lang="en-US" sz="3100" b="1" dirty="0"/>
              <a:t>Standard:</a:t>
            </a:r>
            <a:br>
              <a:rPr lang="en-US" sz="3100" b="1" dirty="0"/>
            </a:br>
            <a:r>
              <a:rPr lang="en-US" sz="3100" b="1" dirty="0"/>
              <a:t>SS7G10a. Describe the causes and effects of pollution on the Yangtze and Ganges Rivers.</a:t>
            </a:r>
          </a:p>
          <a:p>
            <a:pPr algn="l"/>
            <a:r>
              <a:rPr lang="en-US" sz="3100" b="1" dirty="0"/>
              <a:t>SS7G10b. Describe the causes and effects of air pollution and flooding in India and China.</a:t>
            </a:r>
          </a:p>
          <a:p>
            <a:pPr algn="l"/>
            <a:endParaRPr lang="en-US" sz="4000" b="1" dirty="0"/>
          </a:p>
        </p:txBody>
      </p:sp>
    </p:spTree>
    <p:extLst>
      <p:ext uri="{BB962C8B-B14F-4D97-AF65-F5344CB8AC3E}">
        <p14:creationId xmlns:p14="http://schemas.microsoft.com/office/powerpoint/2010/main" val="13134343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i.telegraph.co.uk/multimedia/archive/02647/flood-philippines-_264745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6717"/>
            <a:ext cx="11125200" cy="695001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381000" y="5715000"/>
            <a:ext cx="8458200" cy="1143000"/>
          </a:xfrm>
          <a:prstGeom prst="rect">
            <a:avLst/>
          </a:prstGeom>
          <a:solidFill>
            <a:schemeClr val="tx1">
              <a:alpha val="76000"/>
            </a:schemeClr>
          </a:solidFill>
          <a:effectLst>
            <a:softEdge rad="63500"/>
          </a:effectLst>
        </p:spPr>
        <p:txBody>
          <a:bodyPr anchor="ct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lgn="ctr">
              <a:buNone/>
            </a:pPr>
            <a:r>
              <a:rPr lang="en-US" sz="4800" b="1" dirty="0">
                <a:solidFill>
                  <a:schemeClr val="bg1"/>
                </a:solidFill>
                <a:effectLst>
                  <a:outerShdw blurRad="38100" dist="38100" dir="2700000" algn="tl">
                    <a:srgbClr val="000000">
                      <a:alpha val="43137"/>
                    </a:srgbClr>
                  </a:outerShdw>
                </a:effectLst>
                <a:latin typeface="Albertus Extra Bold" panose="020E0802040304020204" pitchFamily="34" charset="0"/>
              </a:rPr>
              <a:t>Flooding in India and China</a:t>
            </a:r>
          </a:p>
        </p:txBody>
      </p:sp>
    </p:spTree>
    <p:extLst>
      <p:ext uri="{BB962C8B-B14F-4D97-AF65-F5344CB8AC3E}">
        <p14:creationId xmlns:p14="http://schemas.microsoft.com/office/powerpoint/2010/main" val="317956787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763000" cy="2185214"/>
          </a:xfrm>
          <a:prstGeom prst="rect">
            <a:avLst/>
          </a:prstGeom>
        </p:spPr>
        <p:txBody>
          <a:bodyPr wrap="square">
            <a:spAutoFit/>
          </a:bodyPr>
          <a:lstStyle/>
          <a:p>
            <a:pPr algn="ctr"/>
            <a:r>
              <a:rPr lang="en-US" sz="3400" b="1" dirty="0">
                <a:effectLst>
                  <a:outerShdw blurRad="38100" dist="38100" dir="2700000" algn="tl">
                    <a:srgbClr val="000000">
                      <a:alpha val="43137"/>
                    </a:srgbClr>
                  </a:outerShdw>
                </a:effectLst>
              </a:rPr>
              <a:t>Because parts of China and India are located along waterways, they are subject to flooding, which can damage the soil and make areas practically uninhabitable.</a:t>
            </a:r>
          </a:p>
        </p:txBody>
      </p:sp>
      <p:pic>
        <p:nvPicPr>
          <p:cNvPr id="7170" name="Picture 2" descr="http://www.wwinn.org/wp/wp-content/uploads/ch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92" y="2666999"/>
            <a:ext cx="3886200" cy="38926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2" name="Picture 4" descr="http://www.wwinn.org/wp/wp-content/uploads/india-inland-waterw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3797733" cy="38926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38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381000"/>
            <a:ext cx="8763000" cy="2308324"/>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rPr>
              <a:t>Monsoons cause the majority of flooding in India and China. What are monsoons?</a:t>
            </a:r>
          </a:p>
        </p:txBody>
      </p:sp>
      <p:sp>
        <p:nvSpPr>
          <p:cNvPr id="6" name="Rectangle 5"/>
          <p:cNvSpPr/>
          <p:nvPr/>
        </p:nvSpPr>
        <p:spPr>
          <a:xfrm>
            <a:off x="247850" y="3276600"/>
            <a:ext cx="8419699" cy="3170099"/>
          </a:xfrm>
          <a:prstGeom prst="rect">
            <a:avLst/>
          </a:prstGeom>
        </p:spPr>
        <p:txBody>
          <a:bodyPr wrap="square">
            <a:spAutoFit/>
          </a:bodyPr>
          <a:lstStyle/>
          <a:p>
            <a:pPr algn="ctr"/>
            <a:r>
              <a:rPr lang="en-US" sz="4000" b="1" dirty="0"/>
              <a:t>A monsoon is a seasonal change in the direction of the strongest winds of a region. Monsoons cause wet and dry seasons. Flooding can occur during the wet season.</a:t>
            </a:r>
          </a:p>
        </p:txBody>
      </p:sp>
    </p:spTree>
    <p:extLst>
      <p:ext uri="{BB962C8B-B14F-4D97-AF65-F5344CB8AC3E}">
        <p14:creationId xmlns:p14="http://schemas.microsoft.com/office/powerpoint/2010/main" val="31510384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8463" y="3581400"/>
            <a:ext cx="6781800" cy="707886"/>
          </a:xfrm>
          <a:prstGeom prst="rect">
            <a:avLst/>
          </a:prstGeom>
        </p:spPr>
        <p:txBody>
          <a:bodyPr wrap="square">
            <a:spAutoFit/>
          </a:bodyPr>
          <a:lstStyle/>
          <a:p>
            <a:pPr algn="ctr"/>
            <a:r>
              <a:rPr lang="en-US" sz="3600" b="1" dirty="0">
                <a:hlinkClick r:id="rId2"/>
              </a:rPr>
              <a:t>Monsoon in Kerala, India</a:t>
            </a:r>
            <a:r>
              <a:rPr lang="en-US" sz="4000" b="1" dirty="0"/>
              <a:t> </a:t>
            </a:r>
            <a:r>
              <a:rPr lang="en-US" sz="2800" b="1" dirty="0"/>
              <a:t>[1:22]</a:t>
            </a:r>
          </a:p>
        </p:txBody>
      </p:sp>
      <p:sp>
        <p:nvSpPr>
          <p:cNvPr id="4" name="Rectangle 3"/>
          <p:cNvSpPr/>
          <p:nvPr/>
        </p:nvSpPr>
        <p:spPr>
          <a:xfrm>
            <a:off x="76200" y="228600"/>
            <a:ext cx="8763000" cy="1754326"/>
          </a:xfrm>
          <a:prstGeom prst="rect">
            <a:avLst/>
          </a:prstGeom>
        </p:spPr>
        <p:txBody>
          <a:bodyPr wrap="square">
            <a:spAutoFit/>
          </a:bodyPr>
          <a:lstStyle/>
          <a:p>
            <a:pPr algn="ctr"/>
            <a:r>
              <a:rPr lang="en-US" sz="7200" b="1" u="sng" dirty="0">
                <a:effectLst>
                  <a:outerShdw blurRad="38100" dist="38100" dir="2700000" algn="tl">
                    <a:srgbClr val="000000">
                      <a:alpha val="43137"/>
                    </a:srgbClr>
                  </a:outerShdw>
                </a:effectLst>
              </a:rPr>
              <a:t>Monsoons</a:t>
            </a:r>
          </a:p>
          <a:p>
            <a:pPr algn="ctr"/>
            <a:r>
              <a:rPr lang="en-US" sz="3600" b="1" dirty="0">
                <a:effectLst>
                  <a:outerShdw blurRad="38100" dist="38100" dir="2700000" algn="tl">
                    <a:srgbClr val="000000">
                      <a:alpha val="43137"/>
                    </a:srgbClr>
                  </a:outerShdw>
                </a:effectLst>
              </a:rPr>
              <a:t>[select one or two videos below]</a:t>
            </a:r>
            <a:endParaRPr lang="en-US" sz="3200" b="1" dirty="0">
              <a:effectLst>
                <a:outerShdw blurRad="38100" dist="38100" dir="2700000" algn="tl">
                  <a:srgbClr val="000000">
                    <a:alpha val="43137"/>
                  </a:srgbClr>
                </a:outerShdw>
              </a:effectLst>
            </a:endParaRPr>
          </a:p>
        </p:txBody>
      </p:sp>
      <p:sp>
        <p:nvSpPr>
          <p:cNvPr id="5" name="Rectangle 4"/>
          <p:cNvSpPr/>
          <p:nvPr/>
        </p:nvSpPr>
        <p:spPr>
          <a:xfrm>
            <a:off x="85023" y="2209800"/>
            <a:ext cx="8896150" cy="1015663"/>
          </a:xfrm>
          <a:prstGeom prst="rect">
            <a:avLst/>
          </a:prstGeom>
        </p:spPr>
        <p:txBody>
          <a:bodyPr wrap="square">
            <a:spAutoFit/>
          </a:bodyPr>
          <a:lstStyle/>
          <a:p>
            <a:pPr algn="ctr"/>
            <a:r>
              <a:rPr lang="en-US" sz="3600" b="1" dirty="0">
                <a:hlinkClick r:id="rId3"/>
              </a:rPr>
              <a:t>Indian Monsoon Mechanism Animation</a:t>
            </a:r>
            <a:r>
              <a:rPr lang="en-US" sz="3600" b="1" dirty="0"/>
              <a:t> </a:t>
            </a:r>
            <a:br>
              <a:rPr lang="en-US" sz="3200" b="1" dirty="0"/>
            </a:br>
            <a:r>
              <a:rPr lang="en-US" sz="2400" b="1" dirty="0"/>
              <a:t>[3:08 animation explaining monsoons but there is no audio] </a:t>
            </a:r>
            <a:endParaRPr lang="en-US" b="1" dirty="0"/>
          </a:p>
        </p:txBody>
      </p:sp>
      <p:sp>
        <p:nvSpPr>
          <p:cNvPr id="6" name="Rectangle 5"/>
          <p:cNvSpPr/>
          <p:nvPr/>
        </p:nvSpPr>
        <p:spPr>
          <a:xfrm>
            <a:off x="938463" y="5105400"/>
            <a:ext cx="7367337" cy="1077218"/>
          </a:xfrm>
          <a:prstGeom prst="rect">
            <a:avLst/>
          </a:prstGeom>
        </p:spPr>
        <p:txBody>
          <a:bodyPr wrap="square">
            <a:spAutoFit/>
          </a:bodyPr>
          <a:lstStyle/>
          <a:p>
            <a:pPr algn="ctr"/>
            <a:r>
              <a:rPr lang="en-US" sz="3600" b="1" dirty="0">
                <a:hlinkClick r:id="rId4"/>
              </a:rPr>
              <a:t>Effects of Monsoon Rain on India</a:t>
            </a:r>
            <a:r>
              <a:rPr lang="en-US" b="1" dirty="0"/>
              <a:t> </a:t>
            </a:r>
            <a:r>
              <a:rPr lang="en-US" sz="2800" b="1" dirty="0"/>
              <a:t>[3:25]</a:t>
            </a:r>
          </a:p>
        </p:txBody>
      </p:sp>
    </p:spTree>
    <p:extLst>
      <p:ext uri="{BB962C8B-B14F-4D97-AF65-F5344CB8AC3E}">
        <p14:creationId xmlns:p14="http://schemas.microsoft.com/office/powerpoint/2010/main" val="22977875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381000"/>
            <a:ext cx="8763000" cy="2985433"/>
          </a:xfrm>
          <a:prstGeom prst="rect">
            <a:avLst/>
          </a:prstGeom>
        </p:spPr>
        <p:txBody>
          <a:bodyPr wrap="square">
            <a:spAutoFit/>
          </a:bodyPr>
          <a:lstStyle/>
          <a:p>
            <a:pPr algn="ctr"/>
            <a:r>
              <a:rPr lang="en-US" sz="6000" b="1" u="sng" dirty="0">
                <a:solidFill>
                  <a:prstClr val="white"/>
                </a:solidFill>
                <a:effectLst>
                  <a:outerShdw blurRad="38100" dist="38100" dir="2700000" algn="tl">
                    <a:srgbClr val="000000">
                      <a:alpha val="43137"/>
                    </a:srgbClr>
                  </a:outerShdw>
                </a:effectLst>
              </a:rPr>
              <a:t>Think About It!</a:t>
            </a:r>
          </a:p>
          <a:p>
            <a:pPr algn="ctr"/>
            <a:endParaRPr lang="en-US" sz="3200" b="1" dirty="0">
              <a:solidFill>
                <a:prstClr val="white"/>
              </a:solidFill>
              <a:effectLst>
                <a:outerShdw blurRad="38100" dist="38100" dir="2700000" algn="tl">
                  <a:srgbClr val="000000">
                    <a:alpha val="43137"/>
                  </a:srgbClr>
                </a:outerShdw>
              </a:effectLst>
            </a:endParaRPr>
          </a:p>
          <a:p>
            <a:pPr algn="ctr"/>
            <a:r>
              <a:rPr lang="en-US" sz="4800" b="1" dirty="0">
                <a:solidFill>
                  <a:prstClr val="white"/>
                </a:solidFill>
                <a:effectLst>
                  <a:outerShdw blurRad="38100" dist="38100" dir="2700000" algn="tl">
                    <a:srgbClr val="000000">
                      <a:alpha val="43137"/>
                    </a:srgbClr>
                  </a:outerShdw>
                </a:effectLst>
              </a:rPr>
              <a:t>Why are monsoons a mixed blessing?</a:t>
            </a:r>
          </a:p>
        </p:txBody>
      </p:sp>
      <p:sp>
        <p:nvSpPr>
          <p:cNvPr id="6" name="Rectangle 5"/>
          <p:cNvSpPr/>
          <p:nvPr/>
        </p:nvSpPr>
        <p:spPr>
          <a:xfrm>
            <a:off x="247850" y="3810000"/>
            <a:ext cx="8419699" cy="2800767"/>
          </a:xfrm>
          <a:prstGeom prst="rect">
            <a:avLst/>
          </a:prstGeom>
        </p:spPr>
        <p:txBody>
          <a:bodyPr wrap="square">
            <a:spAutoFit/>
          </a:bodyPr>
          <a:lstStyle/>
          <a:p>
            <a:pPr algn="ctr"/>
            <a:r>
              <a:rPr lang="en-US" sz="4400" b="1" dirty="0">
                <a:solidFill>
                  <a:prstClr val="white"/>
                </a:solidFill>
              </a:rPr>
              <a:t>Monsoons help farmers because they rely on rainfall. Water from the rainfall can also be used to generate electricity. </a:t>
            </a:r>
          </a:p>
        </p:txBody>
      </p:sp>
    </p:spTree>
    <p:extLst>
      <p:ext uri="{BB962C8B-B14F-4D97-AF65-F5344CB8AC3E}">
        <p14:creationId xmlns:p14="http://schemas.microsoft.com/office/powerpoint/2010/main" val="42438841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381000"/>
            <a:ext cx="8763000" cy="2308324"/>
          </a:xfrm>
          <a:prstGeom prst="rect">
            <a:avLst/>
          </a:prstGeom>
        </p:spPr>
        <p:txBody>
          <a:bodyPr wrap="square">
            <a:spAutoFit/>
          </a:bodyPr>
          <a:lstStyle/>
          <a:p>
            <a:pPr algn="ctr"/>
            <a:r>
              <a:rPr lang="en-US" sz="4800" b="1" dirty="0">
                <a:solidFill>
                  <a:prstClr val="white"/>
                </a:solidFill>
                <a:effectLst>
                  <a:outerShdw blurRad="38100" dist="38100" dir="2700000" algn="tl">
                    <a:srgbClr val="000000">
                      <a:alpha val="43137"/>
                    </a:srgbClr>
                  </a:outerShdw>
                </a:effectLst>
              </a:rPr>
              <a:t>What types of human activity increase the effects of rainfall during the monsoon season?</a:t>
            </a:r>
          </a:p>
        </p:txBody>
      </p:sp>
      <p:sp>
        <p:nvSpPr>
          <p:cNvPr id="6" name="Rectangle 5"/>
          <p:cNvSpPr/>
          <p:nvPr/>
        </p:nvSpPr>
        <p:spPr>
          <a:xfrm>
            <a:off x="247850" y="3810000"/>
            <a:ext cx="8419699" cy="2585323"/>
          </a:xfrm>
          <a:prstGeom prst="rect">
            <a:avLst/>
          </a:prstGeom>
        </p:spPr>
        <p:txBody>
          <a:bodyPr wrap="square">
            <a:spAutoFit/>
          </a:bodyPr>
          <a:lstStyle/>
          <a:p>
            <a:pPr algn="ctr"/>
            <a:r>
              <a:rPr lang="en-US" sz="5400" b="1" dirty="0">
                <a:solidFill>
                  <a:prstClr val="white"/>
                </a:solidFill>
              </a:rPr>
              <a:t>Deforestation, Land Development, Removing Wetlands </a:t>
            </a:r>
          </a:p>
        </p:txBody>
      </p:sp>
    </p:spTree>
    <p:extLst>
      <p:ext uri="{BB962C8B-B14F-4D97-AF65-F5344CB8AC3E}">
        <p14:creationId xmlns:p14="http://schemas.microsoft.com/office/powerpoint/2010/main" val="7867136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88528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28600"/>
            <a:ext cx="8610600" cy="1754326"/>
          </a:xfrm>
          <a:prstGeom prst="rect">
            <a:avLst/>
          </a:prstGeom>
          <a:noFill/>
        </p:spPr>
        <p:txBody>
          <a:bodyPr wrap="square" rtlCol="0">
            <a:spAutoFit/>
          </a:bodyPr>
          <a:lstStyle/>
          <a:p>
            <a:pPr algn="ctr"/>
            <a:r>
              <a:rPr lang="en-US" sz="5400" b="1" dirty="0">
                <a:solidFill>
                  <a:schemeClr val="bg1"/>
                </a:solidFill>
              </a:rPr>
              <a:t>Human Activities that can Affect Flooding</a:t>
            </a:r>
          </a:p>
        </p:txBody>
      </p:sp>
    </p:spTree>
    <p:extLst>
      <p:ext uri="{BB962C8B-B14F-4D97-AF65-F5344CB8AC3E}">
        <p14:creationId xmlns:p14="http://schemas.microsoft.com/office/powerpoint/2010/main" val="269050978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3329</TotalTime>
  <Words>337</Words>
  <Application>Microsoft Office PowerPoint</Application>
  <PresentationFormat>On-screen Show (4:3)</PresentationFormat>
  <Paragraphs>26</Paragraphs>
  <Slides>14</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Albertus Extra Bold</vt:lpstr>
      <vt:lpstr>Arial</vt:lpstr>
      <vt:lpstr>Book Antiqua</vt:lpstr>
      <vt:lpstr>Calibri</vt:lpstr>
      <vt:lpstr>Lucida Sans</vt:lpstr>
      <vt:lpstr>Wingdings</vt:lpstr>
      <vt:lpstr>Wingdings 2</vt:lpstr>
      <vt:lpstr>Wingdings 3</vt:lpstr>
      <vt:lpstr>iRespondGraphMaster</vt:lpstr>
      <vt:lpstr>Apex</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Mcanear</dc:creator>
  <cp:lastModifiedBy>Patrice Mcbean</cp:lastModifiedBy>
  <cp:revision>72</cp:revision>
  <dcterms:created xsi:type="dcterms:W3CDTF">2014-02-28T17:44:19Z</dcterms:created>
  <dcterms:modified xsi:type="dcterms:W3CDTF">2020-03-17T18:23:45Z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