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Lst>
  <p:notesMasterIdLst>
    <p:notesMasterId r:id="rId22"/>
  </p:notesMasterIdLst>
  <p:sldIdLst>
    <p:sldId id="273" r:id="rId5"/>
    <p:sldId id="277" r:id="rId6"/>
    <p:sldId id="293" r:id="rId7"/>
    <p:sldId id="294" r:id="rId8"/>
    <p:sldId id="296" r:id="rId9"/>
    <p:sldId id="297" r:id="rId10"/>
    <p:sldId id="298" r:id="rId11"/>
    <p:sldId id="301" r:id="rId12"/>
    <p:sldId id="299" r:id="rId13"/>
    <p:sldId id="300" r:id="rId14"/>
    <p:sldId id="302" r:id="rId15"/>
    <p:sldId id="303" r:id="rId16"/>
    <p:sldId id="306" r:id="rId17"/>
    <p:sldId id="304" r:id="rId18"/>
    <p:sldId id="305" r:id="rId19"/>
    <p:sldId id="318" r:id="rId20"/>
    <p:sldId id="27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517"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73B231-E832-47D4-95E7-BC2B6C214DB9}" type="datetimeFigureOut">
              <a:rPr lang="en-US" smtClean="0"/>
              <a:t>3/16/2020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50885F-D90D-4309-969F-7FFE27D1D542}" type="slidenum">
              <a:rPr lang="en-US" smtClean="0"/>
              <a:t>‹#›</a:t>
            </a:fld>
            <a:endParaRPr lang="en-US"/>
          </a:p>
        </p:txBody>
      </p:sp>
    </p:spTree>
    <p:extLst>
      <p:ext uri="{BB962C8B-B14F-4D97-AF65-F5344CB8AC3E}">
        <p14:creationId xmlns:p14="http://schemas.microsoft.com/office/powerpoint/2010/main" val="4095501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6242FC1-C4C1-447B-A4E3-BC3078CD79F6}" type="datetimeFigureOut">
              <a:rPr lang="en-US" smtClean="0"/>
              <a:pPr/>
              <a:t>3/16/2020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E6F901E-FD3E-4E3D-9970-4F8E05269BF0}" type="slidenum">
              <a:rPr lang="en-US" smtClean="0"/>
              <a:pPr/>
              <a:t>‹#›</a:t>
            </a:fld>
            <a:endParaRPr lang="en-US"/>
          </a:p>
        </p:txBody>
      </p:sp>
    </p:spTree>
    <p:extLst>
      <p:ext uri="{BB962C8B-B14F-4D97-AF65-F5344CB8AC3E}">
        <p14:creationId xmlns:p14="http://schemas.microsoft.com/office/powerpoint/2010/main" val="405207378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6242FC1-C4C1-447B-A4E3-BC3078CD79F6}" type="datetimeFigureOut">
              <a:rPr lang="en-US" smtClean="0"/>
              <a:pPr/>
              <a:t>3/16/2020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E6F901E-FD3E-4E3D-9970-4F8E05269BF0}" type="slidenum">
              <a:rPr lang="en-US" smtClean="0"/>
              <a:pPr/>
              <a:t>‹#›</a:t>
            </a:fld>
            <a:endParaRPr lang="en-US"/>
          </a:p>
        </p:txBody>
      </p:sp>
    </p:spTree>
    <p:extLst>
      <p:ext uri="{BB962C8B-B14F-4D97-AF65-F5344CB8AC3E}">
        <p14:creationId xmlns:p14="http://schemas.microsoft.com/office/powerpoint/2010/main" val="336600890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13"/>
          <p:cNvSpPr>
            <a:spLocks noGrp="1"/>
          </p:cNvSpPr>
          <p:nvPr>
            <p:ph type="dt" sz="half" idx="10"/>
          </p:nvPr>
        </p:nvSpPr>
        <p:spPr/>
        <p:txBody>
          <a:bodyPr/>
          <a:lstStyle>
            <a:lvl1pPr>
              <a:defRPr/>
            </a:lvl1pPr>
          </a:lstStyle>
          <a:p>
            <a:pPr>
              <a:defRPr/>
            </a:pPr>
            <a:fld id="{76669863-B578-4D1C-B7A2-080007DCDFF9}" type="datetimeFigureOut">
              <a:rPr lang="en-US">
                <a:solidFill>
                  <a:prstClr val="white">
                    <a:shade val="50000"/>
                  </a:prstClr>
                </a:solidFill>
              </a:rPr>
              <a:pPr>
                <a:defRPr/>
              </a:pPr>
              <a:t>3/16/2020</a:t>
            </a:fld>
            <a:endParaRPr lang="en-US" dirty="0">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DCAD2C09-4DBD-4823-8ECB-5905A7E10709}" type="slidenum">
              <a:rPr lang="en-US">
                <a:solidFill>
                  <a:prstClr val="white">
                    <a:shade val="50000"/>
                  </a:prstClr>
                </a:solidFill>
              </a:rPr>
              <a:pPr>
                <a:defRPr/>
              </a:pPr>
              <a:t>‹#›</a:t>
            </a:fld>
            <a:endParaRPr lang="en-US" dirty="0">
              <a:solidFill>
                <a:prstClr val="white">
                  <a:shade val="50000"/>
                </a:prstClr>
              </a:solidFill>
            </a:endParaRPr>
          </a:p>
        </p:txBody>
      </p:sp>
    </p:spTree>
    <p:extLst>
      <p:ext uri="{BB962C8B-B14F-4D97-AF65-F5344CB8AC3E}">
        <p14:creationId xmlns:p14="http://schemas.microsoft.com/office/powerpoint/2010/main" val="22211969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A427A948-F132-42D8-B649-5EA201EC9CA2}" type="datetimeFigureOut">
              <a:rPr lang="en-US">
                <a:solidFill>
                  <a:prstClr val="white">
                    <a:shade val="50000"/>
                  </a:prstClr>
                </a:solidFill>
              </a:rPr>
              <a:pPr>
                <a:defRPr/>
              </a:pPr>
              <a:t>3/16/2020</a:t>
            </a:fld>
            <a:endParaRPr lang="en-US" dirty="0">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506F3D1B-F4E0-42EB-B1B3-A28E73B4F10B}" type="slidenum">
              <a:rPr lang="en-US">
                <a:solidFill>
                  <a:prstClr val="white">
                    <a:shade val="50000"/>
                  </a:prstClr>
                </a:solidFill>
              </a:rPr>
              <a:pPr>
                <a:defRPr/>
              </a:pPr>
              <a:t>‹#›</a:t>
            </a:fld>
            <a:endParaRPr lang="en-US" dirty="0">
              <a:solidFill>
                <a:prstClr val="white">
                  <a:shade val="50000"/>
                </a:prstClr>
              </a:solidFill>
            </a:endParaRPr>
          </a:p>
        </p:txBody>
      </p:sp>
    </p:spTree>
    <p:extLst>
      <p:ext uri="{BB962C8B-B14F-4D97-AF65-F5344CB8AC3E}">
        <p14:creationId xmlns:p14="http://schemas.microsoft.com/office/powerpoint/2010/main" val="102651992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1F1B3DF-266B-47A3-8256-9196DE4A6CA6}" type="datetimeFigureOut">
              <a:rPr lang="en-US">
                <a:solidFill>
                  <a:prstClr val="white">
                    <a:shade val="50000"/>
                  </a:prstClr>
                </a:solidFill>
              </a:rPr>
              <a:pPr>
                <a:defRPr/>
              </a:pPr>
              <a:t>3/16/2020</a:t>
            </a:fld>
            <a:endParaRPr lang="en-US" dirty="0">
              <a:solidFill>
                <a:prstClr val="white">
                  <a:shade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7295CF8-144E-432A-BECD-A0B47971D1C1}" type="slidenum">
              <a:rPr lang="en-US">
                <a:solidFill>
                  <a:prstClr val="white">
                    <a:shade val="50000"/>
                  </a:prstClr>
                </a:solidFill>
              </a:rPr>
              <a:pPr>
                <a:defRPr/>
              </a:pPr>
              <a:t>‹#›</a:t>
            </a:fld>
            <a:endParaRPr lang="en-US" dirty="0">
              <a:solidFill>
                <a:prstClr val="white">
                  <a:shade val="50000"/>
                </a:prstClr>
              </a:solidFill>
            </a:endParaRPr>
          </a:p>
        </p:txBody>
      </p:sp>
    </p:spTree>
    <p:extLst>
      <p:ext uri="{BB962C8B-B14F-4D97-AF65-F5344CB8AC3E}">
        <p14:creationId xmlns:p14="http://schemas.microsoft.com/office/powerpoint/2010/main" val="345854853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BB23057F-1D03-4F23-8BEF-17BFA8BB6F4B}" type="datetimeFigureOut">
              <a:rPr lang="en-US">
                <a:solidFill>
                  <a:prstClr val="white">
                    <a:shade val="50000"/>
                  </a:prstClr>
                </a:solidFill>
              </a:rPr>
              <a:pPr>
                <a:defRPr/>
              </a:pPr>
              <a:t>3/16/2020</a:t>
            </a:fld>
            <a:endParaRPr lang="en-US" dirty="0">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7BFE7512-4483-4DC7-9D8F-8584EE84A5EC}" type="slidenum">
              <a:rPr lang="en-US">
                <a:solidFill>
                  <a:prstClr val="white">
                    <a:shade val="50000"/>
                  </a:prstClr>
                </a:solidFill>
              </a:rPr>
              <a:pPr>
                <a:defRPr/>
              </a:pPr>
              <a:t>‹#›</a:t>
            </a:fld>
            <a:endParaRPr lang="en-US" dirty="0">
              <a:solidFill>
                <a:prstClr val="white">
                  <a:shade val="50000"/>
                </a:prstClr>
              </a:solidFill>
            </a:endParaRPr>
          </a:p>
        </p:txBody>
      </p:sp>
    </p:spTree>
    <p:extLst>
      <p:ext uri="{BB962C8B-B14F-4D97-AF65-F5344CB8AC3E}">
        <p14:creationId xmlns:p14="http://schemas.microsoft.com/office/powerpoint/2010/main" val="21467660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4325FB1E-6851-49FE-9C23-444507CD0F2B}" type="datetimeFigureOut">
              <a:rPr lang="en-US">
                <a:solidFill>
                  <a:prstClr val="white">
                    <a:shade val="50000"/>
                  </a:prstClr>
                </a:solidFill>
              </a:rPr>
              <a:pPr>
                <a:defRPr/>
              </a:pPr>
              <a:t>3/16/2020</a:t>
            </a:fld>
            <a:endParaRPr lang="en-US" dirty="0">
              <a:solidFill>
                <a:prstClr val="white">
                  <a:shade val="50000"/>
                </a:prstClr>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9" name="Slide Number Placeholder 22"/>
          <p:cNvSpPr>
            <a:spLocks noGrp="1"/>
          </p:cNvSpPr>
          <p:nvPr>
            <p:ph type="sldNum" sz="quarter" idx="12"/>
          </p:nvPr>
        </p:nvSpPr>
        <p:spPr/>
        <p:txBody>
          <a:bodyPr/>
          <a:lstStyle>
            <a:lvl1pPr>
              <a:defRPr/>
            </a:lvl1pPr>
          </a:lstStyle>
          <a:p>
            <a:pPr>
              <a:defRPr/>
            </a:pPr>
            <a:fld id="{FDE630F1-15AA-425F-BA27-C25A9CEF63F8}" type="slidenum">
              <a:rPr lang="en-US">
                <a:solidFill>
                  <a:prstClr val="white">
                    <a:shade val="50000"/>
                  </a:prstClr>
                </a:solidFill>
              </a:rPr>
              <a:pPr>
                <a:defRPr/>
              </a:pPr>
              <a:t>‹#›</a:t>
            </a:fld>
            <a:endParaRPr lang="en-US" dirty="0">
              <a:solidFill>
                <a:prstClr val="white">
                  <a:shade val="50000"/>
                </a:prstClr>
              </a:solidFill>
            </a:endParaRPr>
          </a:p>
        </p:txBody>
      </p:sp>
    </p:spTree>
    <p:extLst>
      <p:ext uri="{BB962C8B-B14F-4D97-AF65-F5344CB8AC3E}">
        <p14:creationId xmlns:p14="http://schemas.microsoft.com/office/powerpoint/2010/main" val="121634504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57E69A41-6BD2-48DF-A8F8-167C4C002556}" type="datetimeFigureOut">
              <a:rPr lang="en-US">
                <a:solidFill>
                  <a:prstClr val="white">
                    <a:shade val="50000"/>
                  </a:prstClr>
                </a:solidFill>
              </a:rPr>
              <a:pPr>
                <a:defRPr/>
              </a:pPr>
              <a:t>3/16/2020</a:t>
            </a:fld>
            <a:endParaRPr lang="en-US" dirty="0">
              <a:solidFill>
                <a:prstClr val="white">
                  <a:shade val="50000"/>
                </a:prst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5" name="Slide Number Placeholder 22"/>
          <p:cNvSpPr>
            <a:spLocks noGrp="1"/>
          </p:cNvSpPr>
          <p:nvPr>
            <p:ph type="sldNum" sz="quarter" idx="12"/>
          </p:nvPr>
        </p:nvSpPr>
        <p:spPr/>
        <p:txBody>
          <a:bodyPr/>
          <a:lstStyle>
            <a:lvl1pPr>
              <a:defRPr/>
            </a:lvl1pPr>
          </a:lstStyle>
          <a:p>
            <a:pPr>
              <a:defRPr/>
            </a:pPr>
            <a:fld id="{CC7BE6DA-E731-4B7D-B3A5-C3952459F6AA}" type="slidenum">
              <a:rPr lang="en-US">
                <a:solidFill>
                  <a:prstClr val="white">
                    <a:shade val="50000"/>
                  </a:prstClr>
                </a:solidFill>
              </a:rPr>
              <a:pPr>
                <a:defRPr/>
              </a:pPr>
              <a:t>‹#›</a:t>
            </a:fld>
            <a:endParaRPr lang="en-US" dirty="0">
              <a:solidFill>
                <a:prstClr val="white">
                  <a:shade val="50000"/>
                </a:prstClr>
              </a:solidFill>
            </a:endParaRPr>
          </a:p>
        </p:txBody>
      </p:sp>
    </p:spTree>
    <p:extLst>
      <p:ext uri="{BB962C8B-B14F-4D97-AF65-F5344CB8AC3E}">
        <p14:creationId xmlns:p14="http://schemas.microsoft.com/office/powerpoint/2010/main" val="325767693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C924551E-34A0-4363-87DF-6B15D9286A02}" type="datetimeFigureOut">
              <a:rPr lang="en-US">
                <a:solidFill>
                  <a:prstClr val="white">
                    <a:shade val="50000"/>
                  </a:prstClr>
                </a:solidFill>
              </a:rPr>
              <a:pPr>
                <a:defRPr/>
              </a:pPr>
              <a:t>3/16/2020</a:t>
            </a:fld>
            <a:endParaRPr lang="en-US" dirty="0">
              <a:solidFill>
                <a:prstClr val="white">
                  <a:shade val="50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4" name="Slide Number Placeholder 22"/>
          <p:cNvSpPr>
            <a:spLocks noGrp="1"/>
          </p:cNvSpPr>
          <p:nvPr>
            <p:ph type="sldNum" sz="quarter" idx="12"/>
          </p:nvPr>
        </p:nvSpPr>
        <p:spPr/>
        <p:txBody>
          <a:bodyPr/>
          <a:lstStyle>
            <a:lvl1pPr>
              <a:defRPr/>
            </a:lvl1pPr>
          </a:lstStyle>
          <a:p>
            <a:pPr>
              <a:defRPr/>
            </a:pPr>
            <a:fld id="{D001C296-AB51-4780-A5A7-C4050232A0E9}" type="slidenum">
              <a:rPr lang="en-US">
                <a:solidFill>
                  <a:prstClr val="white">
                    <a:shade val="50000"/>
                  </a:prstClr>
                </a:solidFill>
              </a:rPr>
              <a:pPr>
                <a:defRPr/>
              </a:pPr>
              <a:t>‹#›</a:t>
            </a:fld>
            <a:endParaRPr lang="en-US" dirty="0">
              <a:solidFill>
                <a:prstClr val="white">
                  <a:shade val="50000"/>
                </a:prstClr>
              </a:solidFill>
            </a:endParaRPr>
          </a:p>
        </p:txBody>
      </p:sp>
    </p:spTree>
    <p:extLst>
      <p:ext uri="{BB962C8B-B14F-4D97-AF65-F5344CB8AC3E}">
        <p14:creationId xmlns:p14="http://schemas.microsoft.com/office/powerpoint/2010/main" val="128384935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F09D4717-A524-44BD-AD7E-38D150B3234F}" type="datetimeFigureOut">
              <a:rPr lang="en-US">
                <a:solidFill>
                  <a:prstClr val="white">
                    <a:shade val="50000"/>
                  </a:prstClr>
                </a:solidFill>
              </a:rPr>
              <a:pPr>
                <a:defRPr/>
              </a:pPr>
              <a:t>3/16/2020</a:t>
            </a:fld>
            <a:endParaRPr lang="en-US" dirty="0">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178A881F-8967-4847-8E2A-1A2734005C2E}" type="slidenum">
              <a:rPr lang="en-US">
                <a:solidFill>
                  <a:prstClr val="white">
                    <a:shade val="50000"/>
                  </a:prstClr>
                </a:solidFill>
              </a:rPr>
              <a:pPr>
                <a:defRPr/>
              </a:pPr>
              <a:t>‹#›</a:t>
            </a:fld>
            <a:endParaRPr lang="en-US" dirty="0">
              <a:solidFill>
                <a:prstClr val="white">
                  <a:shade val="50000"/>
                </a:prstClr>
              </a:solidFill>
            </a:endParaRPr>
          </a:p>
        </p:txBody>
      </p:sp>
    </p:spTree>
    <p:extLst>
      <p:ext uri="{BB962C8B-B14F-4D97-AF65-F5344CB8AC3E}">
        <p14:creationId xmlns:p14="http://schemas.microsoft.com/office/powerpoint/2010/main" val="297534455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a:defRPr/>
            </a:pPr>
            <a:fld id="{AA9B3694-8130-4C40-8E5A-BC0ED6E9A0F5}" type="datetimeFigureOut">
              <a:rPr lang="en-US">
                <a:solidFill>
                  <a:prstClr val="white">
                    <a:shade val="50000"/>
                  </a:prstClr>
                </a:solidFill>
              </a:rPr>
              <a:pPr>
                <a:defRPr/>
              </a:pPr>
              <a:t>3/16/2020</a:t>
            </a:fld>
            <a:endParaRPr lang="en-US" dirty="0">
              <a:solidFill>
                <a:prstClr val="white">
                  <a:shade val="50000"/>
                </a:prst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7" name="Slide Number Placeholder 22"/>
          <p:cNvSpPr>
            <a:spLocks noGrp="1"/>
          </p:cNvSpPr>
          <p:nvPr>
            <p:ph type="sldNum" sz="quarter" idx="12"/>
          </p:nvPr>
        </p:nvSpPr>
        <p:spPr/>
        <p:txBody>
          <a:bodyPr/>
          <a:lstStyle>
            <a:lvl1pPr>
              <a:defRPr/>
            </a:lvl1pPr>
          </a:lstStyle>
          <a:p>
            <a:pPr>
              <a:defRPr/>
            </a:pPr>
            <a:fld id="{4FDEEC3A-08D8-4FDB-B254-3E05AAB4F483}" type="slidenum">
              <a:rPr lang="en-US">
                <a:solidFill>
                  <a:prstClr val="white">
                    <a:shade val="50000"/>
                  </a:prstClr>
                </a:solidFill>
              </a:rPr>
              <a:pPr>
                <a:defRPr/>
              </a:pPr>
              <a:t>‹#›</a:t>
            </a:fld>
            <a:endParaRPr lang="en-US" dirty="0">
              <a:solidFill>
                <a:prstClr val="white">
                  <a:shade val="50000"/>
                </a:prstClr>
              </a:solidFill>
            </a:endParaRPr>
          </a:p>
        </p:txBody>
      </p:sp>
    </p:spTree>
    <p:extLst>
      <p:ext uri="{BB962C8B-B14F-4D97-AF65-F5344CB8AC3E}">
        <p14:creationId xmlns:p14="http://schemas.microsoft.com/office/powerpoint/2010/main" val="272587631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6242FC1-C4C1-447B-A4E3-BC3078CD79F6}" type="datetimeFigureOut">
              <a:rPr lang="en-US" smtClean="0"/>
              <a:pPr/>
              <a:t>3/16/2020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E6F901E-FD3E-4E3D-9970-4F8E05269BF0}" type="slidenum">
              <a:rPr lang="en-US" smtClean="0"/>
              <a:pPr/>
              <a:t>‹#›</a:t>
            </a:fld>
            <a:endParaRPr lang="en-US"/>
          </a:p>
        </p:txBody>
      </p:sp>
    </p:spTree>
    <p:extLst>
      <p:ext uri="{BB962C8B-B14F-4D97-AF65-F5344CB8AC3E}">
        <p14:creationId xmlns:p14="http://schemas.microsoft.com/office/powerpoint/2010/main" val="365979362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9F800BFF-FEA5-4DEE-A0E6-9DAABB3630F5}" type="datetimeFigureOut">
              <a:rPr lang="en-US">
                <a:solidFill>
                  <a:prstClr val="white">
                    <a:shade val="50000"/>
                  </a:prstClr>
                </a:solidFill>
              </a:rPr>
              <a:pPr>
                <a:defRPr/>
              </a:pPr>
              <a:t>3/16/2020</a:t>
            </a:fld>
            <a:endParaRPr lang="en-US" dirty="0">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6A8E99D4-264B-4D95-BD3A-6BD9E3C976CF}" type="slidenum">
              <a:rPr lang="en-US">
                <a:solidFill>
                  <a:prstClr val="white">
                    <a:shade val="50000"/>
                  </a:prstClr>
                </a:solidFill>
              </a:rPr>
              <a:pPr>
                <a:defRPr/>
              </a:pPr>
              <a:t>‹#›</a:t>
            </a:fld>
            <a:endParaRPr lang="en-US" dirty="0">
              <a:solidFill>
                <a:prstClr val="white">
                  <a:shade val="50000"/>
                </a:prstClr>
              </a:solidFill>
            </a:endParaRPr>
          </a:p>
        </p:txBody>
      </p:sp>
    </p:spTree>
    <p:extLst>
      <p:ext uri="{BB962C8B-B14F-4D97-AF65-F5344CB8AC3E}">
        <p14:creationId xmlns:p14="http://schemas.microsoft.com/office/powerpoint/2010/main" val="1880251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0E00935A-A4FF-43D9-B574-28A4FB7BFF31}" type="datetimeFigureOut">
              <a:rPr lang="en-US">
                <a:solidFill>
                  <a:prstClr val="white">
                    <a:shade val="50000"/>
                  </a:prstClr>
                </a:solidFill>
              </a:rPr>
              <a:pPr>
                <a:defRPr/>
              </a:pPr>
              <a:t>3/16/2020</a:t>
            </a:fld>
            <a:endParaRPr lang="en-US" dirty="0">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8AEEF6FE-CF83-4D78-8E22-6B7DCA46666A}" type="slidenum">
              <a:rPr lang="en-US">
                <a:solidFill>
                  <a:prstClr val="white">
                    <a:shade val="50000"/>
                  </a:prstClr>
                </a:solidFill>
              </a:rPr>
              <a:pPr>
                <a:defRPr/>
              </a:pPr>
              <a:t>‹#›</a:t>
            </a:fld>
            <a:endParaRPr lang="en-US" dirty="0">
              <a:solidFill>
                <a:prstClr val="white">
                  <a:shade val="50000"/>
                </a:prstClr>
              </a:solidFill>
            </a:endParaRPr>
          </a:p>
        </p:txBody>
      </p:sp>
    </p:spTree>
    <p:extLst>
      <p:ext uri="{BB962C8B-B14F-4D97-AF65-F5344CB8AC3E}">
        <p14:creationId xmlns:p14="http://schemas.microsoft.com/office/powerpoint/2010/main" val="153169831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97577F-E2CF-409F-85C6-E736BE070CDE}"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261777579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D68A36-E736-4ADD-8192-C3BE80A998EC}"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371112918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5AE024-B055-41D9-BEEB-35189AB403F5}"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246900468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DA2DD87-0B32-4577-A61D-7BE4151D6D7A}"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197690206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3504D5E-39F2-43D2-8D96-DB94FAF61C38}"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358932153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36B3A7F-643C-4B7A-B215-5EE3C59D62E0}"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247105960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6853814-5B59-4B8A-A109-71EE5E0679E1}"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52427223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6731877-252B-4F07-A4B2-B2AB8FB6149C}"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59971062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6242FC1-C4C1-447B-A4E3-BC3078CD79F6}" type="datetimeFigureOut">
              <a:rPr lang="en-US" smtClean="0"/>
              <a:pPr/>
              <a:t>3/16/2020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E6F901E-FD3E-4E3D-9970-4F8E05269BF0}" type="slidenum">
              <a:rPr lang="en-US" smtClean="0"/>
              <a:pPr/>
              <a:t>‹#›</a:t>
            </a:fld>
            <a:endParaRPr lang="en-US"/>
          </a:p>
        </p:txBody>
      </p:sp>
    </p:spTree>
    <p:extLst>
      <p:ext uri="{BB962C8B-B14F-4D97-AF65-F5344CB8AC3E}">
        <p14:creationId xmlns:p14="http://schemas.microsoft.com/office/powerpoint/2010/main" val="192647360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E7B37F-8492-496F-A761-AD21E696E4AA}"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367339476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E85D71-C766-4DD7-AA75-F47A2F2AB070}"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112595150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F603AA-DA58-4C9C-9266-8DF3C56D39A0}"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171820040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97577F-E2CF-409F-85C6-E736BE070CDE}"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150765566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D68A36-E736-4ADD-8192-C3BE80A998EC}"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14797224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5AE024-B055-41D9-BEEB-35189AB403F5}"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170619313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DA2DD87-0B32-4577-A61D-7BE4151D6D7A}"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125194617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3504D5E-39F2-43D2-8D96-DB94FAF61C38}"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22752328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36B3A7F-643C-4B7A-B215-5EE3C59D62E0}"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376544432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6853814-5B59-4B8A-A109-71EE5E0679E1}"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116573660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6242FC1-C4C1-447B-A4E3-BC3078CD79F6}" type="datetimeFigureOut">
              <a:rPr lang="en-US" smtClean="0"/>
              <a:pPr/>
              <a:t>3/16/2020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E6F901E-FD3E-4E3D-9970-4F8E05269BF0}" type="slidenum">
              <a:rPr lang="en-US" smtClean="0"/>
              <a:pPr/>
              <a:t>‹#›</a:t>
            </a:fld>
            <a:endParaRPr lang="en-US"/>
          </a:p>
        </p:txBody>
      </p:sp>
    </p:spTree>
    <p:extLst>
      <p:ext uri="{BB962C8B-B14F-4D97-AF65-F5344CB8AC3E}">
        <p14:creationId xmlns:p14="http://schemas.microsoft.com/office/powerpoint/2010/main" val="212151443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6731877-252B-4F07-A4B2-B2AB8FB6149C}"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51792373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E7B37F-8492-496F-A761-AD21E696E4AA}"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326016873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E85D71-C766-4DD7-AA75-F47A2F2AB070}"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19693568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F603AA-DA58-4C9C-9266-8DF3C56D39A0}"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383085669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6242FC1-C4C1-447B-A4E3-BC3078CD79F6}" type="datetimeFigureOut">
              <a:rPr lang="en-US" smtClean="0"/>
              <a:pPr/>
              <a:t>3/16/2020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E6F901E-FD3E-4E3D-9970-4F8E05269BF0}" type="slidenum">
              <a:rPr lang="en-US" smtClean="0"/>
              <a:pPr/>
              <a:t>‹#›</a:t>
            </a:fld>
            <a:endParaRPr lang="en-US"/>
          </a:p>
        </p:txBody>
      </p:sp>
    </p:spTree>
    <p:extLst>
      <p:ext uri="{BB962C8B-B14F-4D97-AF65-F5344CB8AC3E}">
        <p14:creationId xmlns:p14="http://schemas.microsoft.com/office/powerpoint/2010/main" val="296390470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6242FC1-C4C1-447B-A4E3-BC3078CD79F6}" type="datetimeFigureOut">
              <a:rPr lang="en-US" smtClean="0"/>
              <a:pPr/>
              <a:t>3/16/2020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E6F901E-FD3E-4E3D-9970-4F8E05269BF0}" type="slidenum">
              <a:rPr lang="en-US" smtClean="0"/>
              <a:pPr/>
              <a:t>‹#›</a:t>
            </a:fld>
            <a:endParaRPr lang="en-US"/>
          </a:p>
        </p:txBody>
      </p:sp>
    </p:spTree>
    <p:extLst>
      <p:ext uri="{BB962C8B-B14F-4D97-AF65-F5344CB8AC3E}">
        <p14:creationId xmlns:p14="http://schemas.microsoft.com/office/powerpoint/2010/main" val="418708497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6242FC1-C4C1-447B-A4E3-BC3078CD79F6}" type="datetimeFigureOut">
              <a:rPr lang="en-US" smtClean="0"/>
              <a:pPr/>
              <a:t>3/16/2020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E6F901E-FD3E-4E3D-9970-4F8E05269BF0}" type="slidenum">
              <a:rPr lang="en-US" smtClean="0"/>
              <a:pPr/>
              <a:t>‹#›</a:t>
            </a:fld>
            <a:endParaRPr lang="en-US"/>
          </a:p>
        </p:txBody>
      </p:sp>
    </p:spTree>
    <p:extLst>
      <p:ext uri="{BB962C8B-B14F-4D97-AF65-F5344CB8AC3E}">
        <p14:creationId xmlns:p14="http://schemas.microsoft.com/office/powerpoint/2010/main" val="101831013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6242FC1-C4C1-447B-A4E3-BC3078CD79F6}" type="datetimeFigureOut">
              <a:rPr lang="en-US" smtClean="0"/>
              <a:pPr/>
              <a:t>3/16/2020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E6F901E-FD3E-4E3D-9970-4F8E05269BF0}" type="slidenum">
              <a:rPr lang="en-US" smtClean="0"/>
              <a:pPr/>
              <a:t>‹#›</a:t>
            </a:fld>
            <a:endParaRPr lang="en-US"/>
          </a:p>
        </p:txBody>
      </p:sp>
    </p:spTree>
    <p:extLst>
      <p:ext uri="{BB962C8B-B14F-4D97-AF65-F5344CB8AC3E}">
        <p14:creationId xmlns:p14="http://schemas.microsoft.com/office/powerpoint/2010/main" val="146392150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6242FC1-C4C1-447B-A4E3-BC3078CD79F6}" type="datetimeFigureOut">
              <a:rPr lang="en-US" smtClean="0"/>
              <a:pPr/>
              <a:t>3/16/2020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E6F901E-FD3E-4E3D-9970-4F8E05269BF0}" type="slidenum">
              <a:rPr lang="en-US" smtClean="0"/>
              <a:pPr/>
              <a:t>‹#›</a:t>
            </a:fld>
            <a:endParaRPr lang="en-US"/>
          </a:p>
        </p:txBody>
      </p:sp>
    </p:spTree>
    <p:extLst>
      <p:ext uri="{BB962C8B-B14F-4D97-AF65-F5344CB8AC3E}">
        <p14:creationId xmlns:p14="http://schemas.microsoft.com/office/powerpoint/2010/main" val="244859426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2.jpe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2.jpe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raphShape" hidden="1"/>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iRespond Graph</a:t>
            </a:r>
          </a:p>
        </p:txBody>
      </p:sp>
      <p:grpSp>
        <p:nvGrpSpPr>
          <p:cNvPr id="37" name="CorrectBarGroup"/>
          <p:cNvGrpSpPr/>
          <p:nvPr userDrawn="1"/>
        </p:nvGrpSpPr>
        <p:grpSpPr>
          <a:xfrm>
            <a:off x="1270000" y="3175000"/>
            <a:ext cx="2667000" cy="2540000"/>
            <a:chOff x="1270000" y="3175000"/>
            <a:chExt cx="2667000" cy="2540000"/>
          </a:xfrm>
        </p:grpSpPr>
        <p:sp>
          <p:nvSpPr>
            <p:cNvPr id="9" name="CorrectBar0"/>
            <p:cNvSpPr/>
            <p:nvPr userDrawn="1"/>
          </p:nvSpPr>
          <p:spPr>
            <a:xfrm>
              <a:off x="1270000" y="3175000"/>
              <a:ext cx="1079500" cy="254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rrectBar1"/>
            <p:cNvSpPr/>
            <p:nvPr userDrawn="1"/>
          </p:nvSpPr>
          <p:spPr>
            <a:xfrm>
              <a:off x="2857500" y="4445000"/>
              <a:ext cx="1079500" cy="127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PercentLabelGroup"/>
          <p:cNvGrpSpPr/>
          <p:nvPr userDrawn="1"/>
        </p:nvGrpSpPr>
        <p:grpSpPr>
          <a:xfrm>
            <a:off x="1270000" y="1270000"/>
            <a:ext cx="7429500" cy="317500"/>
            <a:chOff x="1270000" y="1270000"/>
            <a:chExt cx="7429500" cy="317500"/>
          </a:xfrm>
        </p:grpSpPr>
        <p:sp>
          <p:nvSpPr>
            <p:cNvPr id="8" name="PercentLabel0"/>
            <p:cNvSpPr/>
            <p:nvPr userDrawn="1"/>
          </p:nvSpPr>
          <p:spPr>
            <a:xfrm>
              <a:off x="127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67%</a:t>
              </a:r>
            </a:p>
          </p:txBody>
        </p:sp>
        <p:sp>
          <p:nvSpPr>
            <p:cNvPr id="11" name="PercentLabel1"/>
            <p:cNvSpPr/>
            <p:nvPr userDrawn="1"/>
          </p:nvSpPr>
          <p:spPr>
            <a:xfrm>
              <a:off x="2857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33%</a:t>
              </a:r>
            </a:p>
          </p:txBody>
        </p:sp>
        <p:sp>
          <p:nvSpPr>
            <p:cNvPr id="14" name="PercentLabel2"/>
            <p:cNvSpPr/>
            <p:nvPr userDrawn="1"/>
          </p:nvSpPr>
          <p:spPr>
            <a:xfrm>
              <a:off x="4445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100%</a:t>
              </a:r>
            </a:p>
          </p:txBody>
        </p:sp>
        <p:sp>
          <p:nvSpPr>
            <p:cNvPr id="17" name="PercentLabel3"/>
            <p:cNvSpPr/>
            <p:nvPr userDrawn="1"/>
          </p:nvSpPr>
          <p:spPr>
            <a:xfrm>
              <a:off x="6032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100%</a:t>
              </a:r>
            </a:p>
          </p:txBody>
        </p:sp>
        <p:sp>
          <p:nvSpPr>
            <p:cNvPr id="20" name="PercentLabel4"/>
            <p:cNvSpPr/>
            <p:nvPr userDrawn="1"/>
          </p:nvSpPr>
          <p:spPr>
            <a:xfrm>
              <a:off x="762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67%</a:t>
              </a:r>
            </a:p>
          </p:txBody>
        </p:sp>
      </p:grpSp>
      <p:grpSp>
        <p:nvGrpSpPr>
          <p:cNvPr id="38" name="IncorrectBarGroup"/>
          <p:cNvGrpSpPr/>
          <p:nvPr userDrawn="1"/>
        </p:nvGrpSpPr>
        <p:grpSpPr>
          <a:xfrm>
            <a:off x="4445000" y="1905000"/>
            <a:ext cx="4254500" cy="3810000"/>
            <a:chOff x="4445000" y="1905000"/>
            <a:chExt cx="4254500" cy="3810000"/>
          </a:xfrm>
        </p:grpSpPr>
        <p:sp>
          <p:nvSpPr>
            <p:cNvPr id="15" name="IncorrectBar2"/>
            <p:cNvSpPr/>
            <p:nvPr userDrawn="1"/>
          </p:nvSpPr>
          <p:spPr>
            <a:xfrm>
              <a:off x="44450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ncorrectBar3"/>
            <p:cNvSpPr/>
            <p:nvPr userDrawn="1"/>
          </p:nvSpPr>
          <p:spPr>
            <a:xfrm>
              <a:off x="60325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correctBar4"/>
            <p:cNvSpPr/>
            <p:nvPr userDrawn="1"/>
          </p:nvSpPr>
          <p:spPr>
            <a:xfrm>
              <a:off x="7620000" y="3175000"/>
              <a:ext cx="1079500" cy="254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XLabelGroup"/>
          <p:cNvGrpSpPr/>
          <p:nvPr userDrawn="1"/>
        </p:nvGrpSpPr>
        <p:grpSpPr>
          <a:xfrm>
            <a:off x="1270000" y="5842000"/>
            <a:ext cx="7429500" cy="317500"/>
            <a:chOff x="1270000" y="5842000"/>
            <a:chExt cx="7429500" cy="317500"/>
          </a:xfrm>
        </p:grpSpPr>
        <p:sp>
          <p:nvSpPr>
            <p:cNvPr id="10" name="XValueLabel0"/>
            <p:cNvSpPr/>
            <p:nvPr userDrawn="1"/>
          </p:nvSpPr>
          <p:spPr>
            <a:xfrm>
              <a:off x="127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A*</a:t>
              </a:r>
            </a:p>
          </p:txBody>
        </p:sp>
        <p:sp>
          <p:nvSpPr>
            <p:cNvPr id="13" name="XValueLabel1"/>
            <p:cNvSpPr/>
            <p:nvPr userDrawn="1"/>
          </p:nvSpPr>
          <p:spPr>
            <a:xfrm>
              <a:off x="2857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B*</a:t>
              </a:r>
            </a:p>
          </p:txBody>
        </p:sp>
        <p:sp>
          <p:nvSpPr>
            <p:cNvPr id="16" name="XValueLabel2"/>
            <p:cNvSpPr/>
            <p:nvPr userDrawn="1"/>
          </p:nvSpPr>
          <p:spPr>
            <a:xfrm>
              <a:off x="4445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C</a:t>
              </a:r>
            </a:p>
          </p:txBody>
        </p:sp>
        <p:sp>
          <p:nvSpPr>
            <p:cNvPr id="19" name="XValueLabel3"/>
            <p:cNvSpPr/>
            <p:nvPr userDrawn="1"/>
          </p:nvSpPr>
          <p:spPr>
            <a:xfrm>
              <a:off x="6032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D</a:t>
              </a:r>
            </a:p>
          </p:txBody>
        </p:sp>
        <p:sp>
          <p:nvSpPr>
            <p:cNvPr id="22" name="XValueLabel4"/>
            <p:cNvSpPr/>
            <p:nvPr userDrawn="1"/>
          </p:nvSpPr>
          <p:spPr>
            <a:xfrm>
              <a:off x="762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a:solidFill>
                    <a:srgbClr val="000000"/>
                  </a:solidFill>
                </a:rPr>
                <a:t>E</a:t>
              </a:r>
            </a:p>
          </p:txBody>
        </p:sp>
      </p:grpSp>
      <p:grpSp>
        <p:nvGrpSpPr>
          <p:cNvPr id="36" name="AxisLineGroup"/>
          <p:cNvGrpSpPr/>
          <p:nvPr userDrawn="1"/>
        </p:nvGrpSpPr>
        <p:grpSpPr>
          <a:xfrm>
            <a:off x="889000" y="1587500"/>
            <a:ext cx="8001000" cy="4127500"/>
            <a:chOff x="889000" y="1587500"/>
            <a:chExt cx="8001000" cy="4127500"/>
          </a:xfrm>
        </p:grpSpPr>
        <p:cxnSp>
          <p:nvCxnSpPr>
            <p:cNvPr id="23"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4" name="YLabelGroup"/>
          <p:cNvGrpSpPr/>
          <p:nvPr userDrawn="1"/>
        </p:nvGrpSpPr>
        <p:grpSpPr>
          <a:xfrm>
            <a:off x="254000" y="1841500"/>
            <a:ext cx="762000" cy="3937000"/>
            <a:chOff x="254000" y="1841500"/>
            <a:chExt cx="762000" cy="3937000"/>
          </a:xfrm>
        </p:grpSpPr>
        <p:sp>
          <p:nvSpPr>
            <p:cNvPr id="26" name="YValueLabel0"/>
            <p:cNvSpPr/>
            <p:nvPr userDrawn="1"/>
          </p:nvSpPr>
          <p:spPr>
            <a:xfrm>
              <a:off x="254000" y="565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0</a:t>
              </a:r>
            </a:p>
          </p:txBody>
        </p:sp>
        <p:sp>
          <p:nvSpPr>
            <p:cNvPr id="28" name="YValueLabel1"/>
            <p:cNvSpPr/>
            <p:nvPr userDrawn="1"/>
          </p:nvSpPr>
          <p:spPr>
            <a:xfrm>
              <a:off x="254000" y="438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1</a:t>
              </a:r>
            </a:p>
          </p:txBody>
        </p:sp>
        <p:sp>
          <p:nvSpPr>
            <p:cNvPr id="30" name="YValueLabel2"/>
            <p:cNvSpPr/>
            <p:nvPr userDrawn="1"/>
          </p:nvSpPr>
          <p:spPr>
            <a:xfrm>
              <a:off x="254000" y="311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2</a:t>
              </a:r>
            </a:p>
          </p:txBody>
        </p:sp>
        <p:sp>
          <p:nvSpPr>
            <p:cNvPr id="32" name="YValueLabel3"/>
            <p:cNvSpPr/>
            <p:nvPr userDrawn="1"/>
          </p:nvSpPr>
          <p:spPr>
            <a:xfrm>
              <a:off x="254000" y="184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3</a:t>
              </a:r>
            </a:p>
          </p:txBody>
        </p:sp>
      </p:grpSp>
    </p:spTree>
    <p:extLst>
      <p:ext uri="{BB962C8B-B14F-4D97-AF65-F5344CB8AC3E}">
        <p14:creationId xmlns:p14="http://schemas.microsoft.com/office/powerpoint/2010/main" val="202463230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fontAlgn="base">
              <a:spcBef>
                <a:spcPct val="0"/>
              </a:spcBef>
              <a:spcAft>
                <a:spcPct val="0"/>
              </a:spcAft>
              <a:defRPr/>
            </a:pPr>
            <a:fld id="{E3BAA5F0-E87B-48CD-B63B-AB2456E2B5F0}" type="datetimeFigureOut">
              <a:rPr lang="en-US">
                <a:solidFill>
                  <a:prstClr val="white">
                    <a:shade val="50000"/>
                  </a:prstClr>
                </a:solidFill>
                <a:latin typeface="Arial" charset="0"/>
              </a:rPr>
              <a:pPr fontAlgn="base">
                <a:spcBef>
                  <a:spcPct val="0"/>
                </a:spcBef>
                <a:spcAft>
                  <a:spcPct val="0"/>
                </a:spcAft>
                <a:defRPr/>
              </a:pPr>
              <a:t>3/16/2020</a:t>
            </a:fld>
            <a:endParaRPr lang="en-US" dirty="0">
              <a:solidFill>
                <a:prstClr val="white">
                  <a:shade val="50000"/>
                </a:prstClr>
              </a:solidFill>
              <a:latin typeface="Arial" charset="0"/>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fontAlgn="base">
              <a:spcBef>
                <a:spcPct val="0"/>
              </a:spcBef>
              <a:spcAft>
                <a:spcPct val="0"/>
              </a:spcAft>
              <a:defRPr/>
            </a:pPr>
            <a:endParaRPr lang="en-US">
              <a:solidFill>
                <a:prstClr val="white">
                  <a:shade val="50000"/>
                </a:prstClr>
              </a:solidFill>
              <a:latin typeface="Arial" charset="0"/>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fontAlgn="base">
              <a:spcBef>
                <a:spcPct val="0"/>
              </a:spcBef>
              <a:spcAft>
                <a:spcPct val="0"/>
              </a:spcAft>
              <a:defRPr/>
            </a:pPr>
            <a:fld id="{5410EC80-0BD8-474F-893C-43F7E5812AAB}" type="slidenum">
              <a:rPr lang="en-US">
                <a:solidFill>
                  <a:prstClr val="white">
                    <a:shade val="50000"/>
                  </a:prstClr>
                </a:solidFill>
                <a:latin typeface="Arial" charset="0"/>
              </a:rPr>
              <a:pPr fontAlgn="base">
                <a:spcBef>
                  <a:spcPct val="0"/>
                </a:spcBef>
                <a:spcAft>
                  <a:spcPct val="0"/>
                </a:spcAft>
                <a:defRPr/>
              </a:pPr>
              <a:t>‹#›</a:t>
            </a:fld>
            <a:endParaRPr lang="en-US" dirty="0">
              <a:solidFill>
                <a:prstClr val="white">
                  <a:shade val="50000"/>
                </a:prstClr>
              </a:solidFill>
              <a:latin typeface="Arial" charset="0"/>
            </a:endParaRPr>
          </a:p>
        </p:txBody>
      </p:sp>
    </p:spTree>
    <p:extLst>
      <p:ext uri="{BB962C8B-B14F-4D97-AF65-F5344CB8AC3E}">
        <p14:creationId xmlns:p14="http://schemas.microsoft.com/office/powerpoint/2010/main" val="2634144295"/>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01C87AF3-016A-4F20-AB8E-A78CFBA74A1A}" type="slidenum">
              <a:rPr lang="es-ES">
                <a:solidFill>
                  <a:srgbClr val="000000"/>
                </a:solidFill>
              </a:rPr>
              <a:pPr fontAlgn="base">
                <a:spcBef>
                  <a:spcPct val="0"/>
                </a:spcBef>
                <a:spcAft>
                  <a:spcPct val="0"/>
                </a:spcAft>
                <a:defRPr/>
              </a:pPr>
              <a:t>‹#›</a:t>
            </a:fld>
            <a:endParaRPr lang="es-ES">
              <a:solidFill>
                <a:srgbClr val="000000"/>
              </a:solidFill>
            </a:endParaRPr>
          </a:p>
        </p:txBody>
      </p:sp>
    </p:spTree>
    <p:extLst>
      <p:ext uri="{BB962C8B-B14F-4D97-AF65-F5344CB8AC3E}">
        <p14:creationId xmlns:p14="http://schemas.microsoft.com/office/powerpoint/2010/main" val="34718398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01C87AF3-016A-4F20-AB8E-A78CFBA74A1A}" type="slidenum">
              <a:rPr lang="es-ES">
                <a:solidFill>
                  <a:srgbClr val="000000"/>
                </a:solidFill>
              </a:rPr>
              <a:pPr fontAlgn="base">
                <a:spcBef>
                  <a:spcPct val="0"/>
                </a:spcBef>
                <a:spcAft>
                  <a:spcPct val="0"/>
                </a:spcAft>
                <a:defRPr/>
              </a:pPr>
              <a:t>‹#›</a:t>
            </a:fld>
            <a:endParaRPr lang="es-ES">
              <a:solidFill>
                <a:srgbClr val="000000"/>
              </a:solidFill>
            </a:endParaRPr>
          </a:p>
        </p:txBody>
      </p:sp>
    </p:spTree>
    <p:extLst>
      <p:ext uri="{BB962C8B-B14F-4D97-AF65-F5344CB8AC3E}">
        <p14:creationId xmlns:p14="http://schemas.microsoft.com/office/powerpoint/2010/main" val="203585530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16.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hyperlink" Target="http://www.nature.com/news/global-health-deadly-dinners-1.15286" TargetMode="External"/><Relationship Id="rId2" Type="http://schemas.openxmlformats.org/officeDocument/2006/relationships/image" Target="../media/image17.jpeg"/><Relationship Id="rId1" Type="http://schemas.openxmlformats.org/officeDocument/2006/relationships/slideLayout" Target="../slideLayouts/slideLayout17.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6.xml"/><Relationship Id="rId1" Type="http://schemas.openxmlformats.org/officeDocument/2006/relationships/vmlDrawing" Target="../drawings/vmlDrawing1.vml"/><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hyperlink" Target="http://www.businessinsider.com/china-pollution-kills-16-million-annually-2015-8" TargetMode="External"/><Relationship Id="rId2" Type="http://schemas.openxmlformats.org/officeDocument/2006/relationships/hyperlink" Target="http://video.foxnews.com/v/2804639464001/air-pollution-becoming-life-and-death-issue-in-china/?#sp=show-clips" TargetMode="External"/><Relationship Id="rId1" Type="http://schemas.openxmlformats.org/officeDocument/2006/relationships/slideLayout" Target="../slideLayouts/slideLayout12.xml"/><Relationship Id="rId4" Type="http://schemas.openxmlformats.org/officeDocument/2006/relationships/hyperlink" Target="http://www.theguardian.com/environment/2014/oct/10/china-pollution-levels-hit-20-times-safe-levels"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7.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3898" y="409254"/>
            <a:ext cx="3305102" cy="2862322"/>
          </a:xfrm>
          <a:prstGeom prst="rect">
            <a:avLst/>
          </a:prstGeom>
          <a:noFill/>
        </p:spPr>
        <p:txBody>
          <a:bodyPr wrap="square" rtlCol="0">
            <a:spAutoFit/>
          </a:bodyPr>
          <a:lstStyle/>
          <a:p>
            <a:pPr algn="ctr"/>
            <a:r>
              <a:rPr lang="en-US" sz="3600" b="1" dirty="0">
                <a:solidFill>
                  <a:prstClr val="white"/>
                </a:solidFill>
              </a:rPr>
              <a:t>What environmental issues are illustrated in the pictures?</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60795" y="3657600"/>
            <a:ext cx="4371902" cy="2899613"/>
          </a:xfrm>
          <a:prstGeom prst="rect">
            <a:avLst/>
          </a:prstGeom>
          <a:noFill/>
          <a:ln>
            <a:solidFill>
              <a:schemeClr val="bg1"/>
            </a:solidFill>
          </a:ln>
        </p:spPr>
      </p:pic>
      <p:pic>
        <p:nvPicPr>
          <p:cNvPr id="6" name="Picture 7" descr="http://revivekashmir.org/wp-content/gallery/kashmir-floods-2014/Kashmir-Floods-2014-6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6733" y="3667764"/>
            <a:ext cx="4318926" cy="287928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26" name="Picture 2" descr="http://www.pbs.org/wgbh/nova/next/wp-content/uploads/2015/04/water-poll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4878" y="304800"/>
            <a:ext cx="5362118" cy="301619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50603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105400"/>
            <a:ext cx="8991600" cy="1524000"/>
          </a:xfrm>
        </p:spPr>
        <p:txBody>
          <a:bodyPr/>
          <a:lstStyle/>
          <a:p>
            <a:r>
              <a:rPr lang="en-US" sz="4000" b="1" dirty="0">
                <a:latin typeface="Book Antiqua" panose="02040602050305030304" pitchFamily="18" charset="0"/>
              </a:rPr>
              <a:t>The use of biomass fuels for cooking has increased indoor air pollution.</a:t>
            </a:r>
          </a:p>
        </p:txBody>
      </p:sp>
      <p:pic>
        <p:nvPicPr>
          <p:cNvPr id="4" name="Picture 10" descr="http://krisdedecker.typepad.com/.a/6a00e0099229e8883301a3fd1be9e2970b-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533400"/>
            <a:ext cx="6548387" cy="435467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23880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3514" y="5257800"/>
            <a:ext cx="8703645" cy="1371600"/>
          </a:xfrm>
        </p:spPr>
        <p:txBody>
          <a:bodyPr/>
          <a:lstStyle/>
          <a:p>
            <a:r>
              <a:rPr lang="en-US" sz="3600" b="1" dirty="0">
                <a:latin typeface="Book Antiqua" panose="02040602050305030304" pitchFamily="18" charset="0"/>
              </a:rPr>
              <a:t>Biomass is biological material derived from living, or recently living organisms </a:t>
            </a:r>
          </a:p>
        </p:txBody>
      </p:sp>
      <p:pic>
        <p:nvPicPr>
          <p:cNvPr id="4" name="Picture 2" descr="http://lunar.thegamez.net/greenenergyimage/biomass-energy-resources/biomass-energy-resources-663x6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1" y="304800"/>
            <a:ext cx="4800600" cy="47861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22319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32" name="Picture 8" descr="http://krisdedecker.typepad.com/.a/6a00e0099229e8883301a73dd6b69f970d-500w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59" y="3810000"/>
            <a:ext cx="4358640" cy="3077200"/>
          </a:xfrm>
          <a:prstGeom prst="rect">
            <a:avLst/>
          </a:prstGeom>
          <a:noFill/>
          <a:ln w="63500">
            <a:solidFill>
              <a:schemeClr val="bg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24400" y="4419600"/>
            <a:ext cx="4151698" cy="1569660"/>
          </a:xfrm>
          <a:prstGeom prst="rect">
            <a:avLst/>
          </a:prstGeom>
          <a:noFill/>
        </p:spPr>
        <p:txBody>
          <a:bodyPr wrap="square" rtlCol="0">
            <a:spAutoFit/>
          </a:bodyPr>
          <a:lstStyle/>
          <a:p>
            <a:pPr algn="ctr"/>
            <a:r>
              <a:rPr lang="en-US" sz="4800" b="1" dirty="0">
                <a:solidFill>
                  <a:schemeClr val="bg1"/>
                </a:solidFill>
                <a:hlinkClick r:id="rId3"/>
              </a:rPr>
              <a:t>Cooking that Kills</a:t>
            </a:r>
            <a:r>
              <a:rPr lang="en-US" sz="4800" b="1" dirty="0">
                <a:solidFill>
                  <a:schemeClr val="bg1"/>
                </a:solidFill>
              </a:rPr>
              <a:t> [3:00]</a:t>
            </a:r>
          </a:p>
        </p:txBody>
      </p:sp>
      <p:pic>
        <p:nvPicPr>
          <p:cNvPr id="1028" name="Picture 4" descr="http://www.intechopen.com/source/html/18639/media/image3.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7138" y="43312"/>
            <a:ext cx="5974157" cy="3829251"/>
          </a:xfrm>
          <a:prstGeom prst="rect">
            <a:avLst/>
          </a:prstGeom>
          <a:noFill/>
          <a:ln w="63500">
            <a:solidFill>
              <a:schemeClr val="bg1"/>
            </a:solidFill>
          </a:ln>
          <a:extLst>
            <a:ext uri="{909E8E84-426E-40DD-AFC4-6F175D3DCCD1}">
              <a14:hiddenFill xmlns:a14="http://schemas.microsoft.com/office/drawing/2010/main">
                <a:solidFill>
                  <a:srgbClr val="FFFFFF"/>
                </a:solidFill>
              </a14:hiddenFill>
            </a:ext>
          </a:extLst>
        </p:spPr>
      </p:pic>
      <p:pic>
        <p:nvPicPr>
          <p:cNvPr id="1026" name="Picture 2" descr="https://upload.wikimedia.org/wikipedia/commons/9/93/The_rural_stove,smoky,pollution,TamilNadu-230.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 y="62563"/>
            <a:ext cx="3192378" cy="3810000"/>
          </a:xfrm>
          <a:prstGeom prst="rect">
            <a:avLst/>
          </a:prstGeom>
          <a:noFill/>
          <a:ln w="635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74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901" y="228600"/>
            <a:ext cx="8763000" cy="6555641"/>
          </a:xfrm>
          <a:prstGeom prst="rect">
            <a:avLst/>
          </a:prstGeom>
        </p:spPr>
        <p:txBody>
          <a:bodyPr wrap="square">
            <a:spAutoFit/>
          </a:bodyPr>
          <a:lstStyle/>
          <a:p>
            <a:pPr algn="ctr"/>
            <a:r>
              <a:rPr lang="en-US" sz="6000" b="1" u="sng" dirty="0">
                <a:solidFill>
                  <a:prstClr val="white"/>
                </a:solidFill>
                <a:effectLst>
                  <a:outerShdw blurRad="38100" dist="38100" dir="2700000" algn="tl">
                    <a:srgbClr val="000000">
                      <a:alpha val="43137"/>
                    </a:srgbClr>
                  </a:outerShdw>
                </a:effectLst>
              </a:rPr>
              <a:t>Think About It!</a:t>
            </a:r>
          </a:p>
          <a:p>
            <a:pPr algn="ctr"/>
            <a:endParaRPr lang="en-US" b="1" dirty="0">
              <a:solidFill>
                <a:prstClr val="white"/>
              </a:solidFill>
              <a:effectLst>
                <a:outerShdw blurRad="38100" dist="38100" dir="2700000" algn="tl">
                  <a:srgbClr val="000000">
                    <a:alpha val="43137"/>
                  </a:srgbClr>
                </a:outerShdw>
              </a:effectLst>
            </a:endParaRPr>
          </a:p>
          <a:p>
            <a:pPr algn="ctr"/>
            <a:r>
              <a:rPr lang="en-US" sz="6000" b="1" dirty="0">
                <a:solidFill>
                  <a:prstClr val="white"/>
                </a:solidFill>
                <a:effectLst>
                  <a:outerShdw blurRad="38100" dist="38100" dir="2700000" algn="tl">
                    <a:srgbClr val="000000">
                      <a:alpha val="43137"/>
                    </a:srgbClr>
                  </a:outerShdw>
                </a:effectLst>
              </a:rPr>
              <a:t>What are the causes of air pollution in India and China?</a:t>
            </a:r>
          </a:p>
          <a:p>
            <a:pPr algn="ctr"/>
            <a:endParaRPr lang="en-US" sz="2800" b="1" dirty="0">
              <a:solidFill>
                <a:prstClr val="white"/>
              </a:solidFill>
              <a:effectLst>
                <a:outerShdw blurRad="38100" dist="38100" dir="2700000" algn="tl">
                  <a:srgbClr val="000000">
                    <a:alpha val="43137"/>
                  </a:srgbClr>
                </a:outerShdw>
              </a:effectLst>
            </a:endParaRPr>
          </a:p>
          <a:p>
            <a:pPr algn="ctr"/>
            <a:r>
              <a:rPr lang="en-US" sz="6000" b="1" dirty="0">
                <a:solidFill>
                  <a:prstClr val="white"/>
                </a:solidFill>
                <a:effectLst>
                  <a:outerShdw blurRad="38100" dist="38100" dir="2700000" algn="tl">
                    <a:srgbClr val="000000">
                      <a:alpha val="43137"/>
                    </a:srgbClr>
                  </a:outerShdw>
                </a:effectLst>
              </a:rPr>
              <a:t>What are some of the effects of air pollution?</a:t>
            </a:r>
          </a:p>
        </p:txBody>
      </p:sp>
    </p:spTree>
    <p:extLst>
      <p:ext uri="{BB962C8B-B14F-4D97-AF65-F5344CB8AC3E}">
        <p14:creationId xmlns:p14="http://schemas.microsoft.com/office/powerpoint/2010/main" val="18026226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000" y="170850"/>
            <a:ext cx="8953901" cy="954107"/>
          </a:xfrm>
          <a:prstGeom prst="rect">
            <a:avLst/>
          </a:prstGeom>
        </p:spPr>
        <p:txBody>
          <a:bodyPr wrap="square">
            <a:spAutoFit/>
          </a:bodyPr>
          <a:lstStyle/>
          <a:p>
            <a:pPr algn="ctr"/>
            <a:r>
              <a:rPr lang="en-US" sz="2800" b="1" dirty="0">
                <a:solidFill>
                  <a:prstClr val="white"/>
                </a:solidFill>
                <a:effectLst>
                  <a:outerShdw blurRad="38100" dist="38100" dir="2700000" algn="tl">
                    <a:srgbClr val="000000">
                      <a:alpha val="43137"/>
                    </a:srgbClr>
                  </a:outerShdw>
                </a:effectLst>
              </a:rPr>
              <a:t>Summarize the Cause(s) and Effect(s) of Air Pollution in India and China on your graphic organizer.</a:t>
            </a:r>
          </a:p>
        </p:txBody>
      </p:sp>
      <p:graphicFrame>
        <p:nvGraphicFramePr>
          <p:cNvPr id="2" name="Object 1"/>
          <p:cNvGraphicFramePr>
            <a:graphicFrameLocks noChangeAspect="1"/>
          </p:cNvGraphicFramePr>
          <p:nvPr>
            <p:extLst>
              <p:ext uri="{D42A27DB-BD31-4B8C-83A1-F6EECF244321}">
                <p14:modId xmlns:p14="http://schemas.microsoft.com/office/powerpoint/2010/main" val="1190733332"/>
              </p:ext>
            </p:extLst>
          </p:nvPr>
        </p:nvGraphicFramePr>
        <p:xfrm>
          <a:off x="1184744" y="1371600"/>
          <a:ext cx="6775313" cy="5235469"/>
        </p:xfrm>
        <a:graphic>
          <a:graphicData uri="http://schemas.openxmlformats.org/presentationml/2006/ole">
            <mc:AlternateContent xmlns:mc="http://schemas.openxmlformats.org/markup-compatibility/2006">
              <mc:Choice xmlns:v="urn:schemas-microsoft-com:vml" Requires="v">
                <p:oleObj spid="_x0000_s17429" name="Acrobat Document" r:id="rId3" imgW="5029155" imgH="3886200" progId="AcroExch.Document.11">
                  <p:embed/>
                </p:oleObj>
              </mc:Choice>
              <mc:Fallback>
                <p:oleObj name="Acrobat Document" r:id="rId3" imgW="5029155" imgH="3886200" progId="AcroExch.Document.11">
                  <p:embed/>
                  <p:pic>
                    <p:nvPicPr>
                      <p:cNvPr id="0" name=""/>
                      <p:cNvPicPr/>
                      <p:nvPr/>
                    </p:nvPicPr>
                    <p:blipFill>
                      <a:blip r:embed="rId4"/>
                      <a:stretch>
                        <a:fillRect/>
                      </a:stretch>
                    </p:blipFill>
                    <p:spPr>
                      <a:xfrm>
                        <a:off x="1184744" y="1371600"/>
                        <a:ext cx="6775313" cy="5235469"/>
                      </a:xfrm>
                      <a:prstGeom prst="rect">
                        <a:avLst/>
                      </a:prstGeom>
                      <a:ln>
                        <a:solidFill>
                          <a:schemeClr val="bg1"/>
                        </a:solidFill>
                      </a:ln>
                    </p:spPr>
                  </p:pic>
                </p:oleObj>
              </mc:Fallback>
            </mc:AlternateContent>
          </a:graphicData>
        </a:graphic>
      </p:graphicFrame>
    </p:spTree>
    <p:extLst>
      <p:ext uri="{BB962C8B-B14F-4D97-AF65-F5344CB8AC3E}">
        <p14:creationId xmlns:p14="http://schemas.microsoft.com/office/powerpoint/2010/main" val="242312832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75" y="0"/>
            <a:ext cx="9753600" cy="6836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510596" y="1494325"/>
            <a:ext cx="3412958" cy="1092607"/>
          </a:xfrm>
          <a:prstGeom prst="rect">
            <a:avLst/>
          </a:prstGeom>
          <a:noFill/>
        </p:spPr>
        <p:txBody>
          <a:bodyPr wrap="square" rtlCol="0">
            <a:spAutoFit/>
          </a:bodyPr>
          <a:lstStyle/>
          <a:p>
            <a:r>
              <a:rPr lang="en-US" sz="1300" b="1" dirty="0">
                <a:solidFill>
                  <a:prstClr val="black"/>
                </a:solidFill>
              </a:rPr>
              <a:t>The burning of fossil fuels and car and factory emissions are polluting the air. Additionally, people in India use biomass for indoor cooking purposes which adds to indoor pollution.</a:t>
            </a:r>
          </a:p>
        </p:txBody>
      </p:sp>
      <p:sp>
        <p:nvSpPr>
          <p:cNvPr id="5" name="TextBox 4"/>
          <p:cNvSpPr txBox="1"/>
          <p:nvPr/>
        </p:nvSpPr>
        <p:spPr>
          <a:xfrm>
            <a:off x="2510596" y="4671925"/>
            <a:ext cx="3581400" cy="1092607"/>
          </a:xfrm>
          <a:prstGeom prst="rect">
            <a:avLst/>
          </a:prstGeom>
          <a:noFill/>
        </p:spPr>
        <p:txBody>
          <a:bodyPr wrap="square" rtlCol="0">
            <a:spAutoFit/>
          </a:bodyPr>
          <a:lstStyle/>
          <a:p>
            <a:r>
              <a:rPr lang="en-US" sz="1300" b="1" dirty="0">
                <a:solidFill>
                  <a:prstClr val="black"/>
                </a:solidFill>
              </a:rPr>
              <a:t>The burning of fossil fuels and car and factory emissions are polluting the air. Additionally, people in China use coal (fossil fuel) to heat their homes which adds to indoor pollution.</a:t>
            </a:r>
          </a:p>
        </p:txBody>
      </p:sp>
      <p:sp>
        <p:nvSpPr>
          <p:cNvPr id="6" name="TextBox 5"/>
          <p:cNvSpPr txBox="1"/>
          <p:nvPr/>
        </p:nvSpPr>
        <p:spPr>
          <a:xfrm>
            <a:off x="5998150" y="1480894"/>
            <a:ext cx="3298250" cy="1092607"/>
          </a:xfrm>
          <a:prstGeom prst="rect">
            <a:avLst/>
          </a:prstGeom>
          <a:noFill/>
        </p:spPr>
        <p:txBody>
          <a:bodyPr wrap="square" rtlCol="0">
            <a:spAutoFit/>
          </a:bodyPr>
          <a:lstStyle/>
          <a:p>
            <a:r>
              <a:rPr lang="en-US" sz="1300" b="1" dirty="0">
                <a:solidFill>
                  <a:prstClr val="black"/>
                </a:solidFill>
              </a:rPr>
              <a:t>Burning fossil fuels pollutes the air which can lead to health problems. Additionally, air pollution leads to acid rain which can  damage buildings and natural locations.</a:t>
            </a:r>
          </a:p>
        </p:txBody>
      </p:sp>
      <p:sp>
        <p:nvSpPr>
          <p:cNvPr id="7" name="TextBox 6"/>
          <p:cNvSpPr txBox="1"/>
          <p:nvPr/>
        </p:nvSpPr>
        <p:spPr>
          <a:xfrm>
            <a:off x="5983712" y="4655883"/>
            <a:ext cx="3327125" cy="1092607"/>
          </a:xfrm>
          <a:prstGeom prst="rect">
            <a:avLst/>
          </a:prstGeom>
          <a:noFill/>
        </p:spPr>
        <p:txBody>
          <a:bodyPr wrap="square" rtlCol="0">
            <a:spAutoFit/>
          </a:bodyPr>
          <a:lstStyle/>
          <a:p>
            <a:r>
              <a:rPr lang="en-US" sz="1300" b="1" dirty="0">
                <a:solidFill>
                  <a:prstClr val="black"/>
                </a:solidFill>
              </a:rPr>
              <a:t>Burning fossil fuels pollutes the air which can lead to health problems. Additionally, air pollution leads to acid rain which can  damage buildings and natural locations.</a:t>
            </a:r>
          </a:p>
        </p:txBody>
      </p:sp>
    </p:spTree>
    <p:extLst>
      <p:ext uri="{BB962C8B-B14F-4D97-AF65-F5344CB8AC3E}">
        <p14:creationId xmlns:p14="http://schemas.microsoft.com/office/powerpoint/2010/main" val="188041980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686800" cy="5715000"/>
          </a:xfrm>
        </p:spPr>
        <p:txBody>
          <a:bodyPr/>
          <a:lstStyle/>
          <a:p>
            <a:pPr marL="136525" indent="0">
              <a:buNone/>
            </a:pPr>
            <a:r>
              <a:rPr lang="en-US" sz="4000" b="1" dirty="0">
                <a:effectLst>
                  <a:outerShdw blurRad="38100" dist="38100" dir="2700000" algn="tl">
                    <a:srgbClr val="000000">
                      <a:alpha val="43137"/>
                    </a:srgbClr>
                  </a:outerShdw>
                </a:effectLst>
              </a:rPr>
              <a:t>Watch the video clips below about air pollution in China:</a:t>
            </a:r>
          </a:p>
          <a:p>
            <a:pPr marL="136525" indent="0">
              <a:buNone/>
            </a:pPr>
            <a:endParaRPr lang="en-US" dirty="0"/>
          </a:p>
          <a:p>
            <a:pPr marL="742950" marR="0" lvl="1" indent="-285750">
              <a:spcBef>
                <a:spcPts val="0"/>
              </a:spcBef>
              <a:spcAft>
                <a:spcPts val="0"/>
              </a:spcAft>
              <a:buClr>
                <a:srgbClr val="000000"/>
              </a:buClr>
              <a:buFont typeface="Courier New"/>
              <a:buChar char="o"/>
            </a:pPr>
            <a:r>
              <a:rPr lang="en-US" sz="3600" u="sng" dirty="0">
                <a:solidFill>
                  <a:srgbClr val="000000"/>
                </a:solidFill>
                <a:latin typeface="Arial"/>
                <a:ea typeface="Calibri"/>
                <a:cs typeface="Times New Roman"/>
                <a:hlinkClick r:id="rId2"/>
              </a:rPr>
              <a:t>Air Pollution becoming life-and-death Issue in China</a:t>
            </a:r>
            <a:r>
              <a:rPr lang="en-US" sz="3600" dirty="0">
                <a:solidFill>
                  <a:srgbClr val="000000"/>
                </a:solidFill>
                <a:latin typeface="Arial"/>
                <a:ea typeface="Calibri"/>
                <a:cs typeface="Times New Roman"/>
              </a:rPr>
              <a:t> [1:56]</a:t>
            </a:r>
            <a:endParaRPr lang="en-US" sz="2800" dirty="0">
              <a:latin typeface="Times New Roman"/>
              <a:ea typeface="Calibri"/>
              <a:cs typeface="Times New Roman"/>
            </a:endParaRPr>
          </a:p>
          <a:p>
            <a:pPr marL="742950" marR="0" lvl="1" indent="-285750">
              <a:spcBef>
                <a:spcPts val="0"/>
              </a:spcBef>
              <a:spcAft>
                <a:spcPts val="0"/>
              </a:spcAft>
              <a:buClr>
                <a:srgbClr val="000000"/>
              </a:buClr>
              <a:buFont typeface="Courier New"/>
              <a:buChar char="o"/>
            </a:pPr>
            <a:r>
              <a:rPr lang="en-US" sz="3600" u="sng" dirty="0">
                <a:solidFill>
                  <a:srgbClr val="000000"/>
                </a:solidFill>
                <a:latin typeface="Arial"/>
                <a:ea typeface="Calibri"/>
                <a:cs typeface="Times New Roman"/>
                <a:hlinkClick r:id="rId3"/>
              </a:rPr>
              <a:t>4,000 People in China Die Every day from Air Pollution</a:t>
            </a:r>
            <a:r>
              <a:rPr lang="en-US" sz="3600" dirty="0">
                <a:solidFill>
                  <a:srgbClr val="000000"/>
                </a:solidFill>
                <a:latin typeface="Arial"/>
                <a:ea typeface="Calibri"/>
                <a:cs typeface="Times New Roman"/>
              </a:rPr>
              <a:t> [44 seconds]</a:t>
            </a:r>
            <a:endParaRPr lang="en-US" sz="2800" dirty="0">
              <a:latin typeface="Times New Roman"/>
              <a:ea typeface="Calibri"/>
              <a:cs typeface="Times New Roman"/>
            </a:endParaRPr>
          </a:p>
          <a:p>
            <a:pPr marL="742950" lvl="1">
              <a:buClr>
                <a:schemeClr val="bg1"/>
              </a:buClr>
              <a:buFont typeface="Courier New" panose="02070309020205020404" pitchFamily="49" charset="0"/>
              <a:buChar char="o"/>
            </a:pPr>
            <a:r>
              <a:rPr lang="en-US" sz="3600" u="sng" dirty="0">
                <a:solidFill>
                  <a:srgbClr val="000000"/>
                </a:solidFill>
                <a:latin typeface="Arial"/>
                <a:ea typeface="Calibri"/>
                <a:hlinkClick r:id="rId4"/>
              </a:rPr>
              <a:t>China Pollution Levels Hit 20 Times Safe Limit</a:t>
            </a:r>
            <a:r>
              <a:rPr lang="en-US" sz="3600" dirty="0">
                <a:solidFill>
                  <a:srgbClr val="000000"/>
                </a:solidFill>
                <a:latin typeface="Arial"/>
                <a:ea typeface="Calibri"/>
              </a:rPr>
              <a:t> [59 seconds] </a:t>
            </a:r>
            <a:endParaRPr lang="en-US" sz="3600" dirty="0"/>
          </a:p>
        </p:txBody>
      </p:sp>
    </p:spTree>
    <p:extLst>
      <p:ext uri="{BB962C8B-B14F-4D97-AF65-F5344CB8AC3E}">
        <p14:creationId xmlns:p14="http://schemas.microsoft.com/office/powerpoint/2010/main" val="18891069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300" y="1016000"/>
            <a:ext cx="8686800" cy="4170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439306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28600"/>
            <a:ext cx="8534400" cy="3352800"/>
          </a:xfrm>
        </p:spPr>
        <p:txBody>
          <a:bodyPr/>
          <a:lstStyle/>
          <a:p>
            <a:r>
              <a:rPr lang="en-US" sz="5400" b="1" dirty="0"/>
              <a:t>Essential Question:</a:t>
            </a:r>
            <a:br>
              <a:rPr lang="en-US" sz="5400" b="1" dirty="0"/>
            </a:br>
            <a:r>
              <a:rPr lang="en-US" sz="5400" b="1" dirty="0"/>
              <a:t>How has pollution and flooding affected Southern &amp; Eastern Asia?</a:t>
            </a:r>
          </a:p>
        </p:txBody>
      </p:sp>
      <p:sp>
        <p:nvSpPr>
          <p:cNvPr id="4" name="Subtitle 2"/>
          <p:cNvSpPr txBox="1">
            <a:spLocks/>
          </p:cNvSpPr>
          <p:nvPr/>
        </p:nvSpPr>
        <p:spPr bwMode="auto">
          <a:xfrm>
            <a:off x="228600" y="4038600"/>
            <a:ext cx="8534400" cy="251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F9F9F9"/>
              </a:buClr>
              <a:buSzPct val="65000"/>
              <a:buFont typeface="Wingdings 2" pitchFamily="18" charset="2"/>
              <a:buNone/>
              <a:defRPr sz="2800" kern="1200">
                <a:solidFill>
                  <a:schemeClr val="tx1"/>
                </a:solidFill>
                <a:latin typeface="+mn-lt"/>
                <a:ea typeface="+mn-ea"/>
                <a:cs typeface="+mn-cs"/>
              </a:defRPr>
            </a:lvl1pPr>
            <a:lvl2pPr marL="457200" indent="0" algn="ctr" rtl="0" eaLnBrk="0" fontAlgn="base" hangingPunct="0">
              <a:spcBef>
                <a:spcPct val="20000"/>
              </a:spcBef>
              <a:spcAft>
                <a:spcPct val="0"/>
              </a:spcAft>
              <a:buClr>
                <a:schemeClr val="tx1"/>
              </a:buClr>
              <a:buSzPct val="80000"/>
              <a:buFont typeface="Wingdings 2" pitchFamily="18" charset="2"/>
              <a:buNone/>
              <a:defRPr sz="2400" kern="1200">
                <a:solidFill>
                  <a:schemeClr val="tx1"/>
                </a:solidFill>
                <a:latin typeface="+mn-lt"/>
                <a:ea typeface="+mn-ea"/>
                <a:cs typeface="+mn-cs"/>
              </a:defRPr>
            </a:lvl2pPr>
            <a:lvl3pPr marL="914400" indent="0" algn="ctr" rtl="0" eaLnBrk="0" fontAlgn="base" hangingPunct="0">
              <a:spcBef>
                <a:spcPct val="20000"/>
              </a:spcBef>
              <a:spcAft>
                <a:spcPct val="0"/>
              </a:spcAft>
              <a:buClr>
                <a:schemeClr val="tx1"/>
              </a:buClr>
              <a:buSzPct val="95000"/>
              <a:buFont typeface="Wingdings" pitchFamily="2" charset="2"/>
              <a:buNone/>
              <a:defRPr sz="2200" kern="1200">
                <a:solidFill>
                  <a:schemeClr val="tx1"/>
                </a:solidFill>
                <a:latin typeface="+mn-lt"/>
                <a:ea typeface="+mn-ea"/>
                <a:cs typeface="+mn-cs"/>
              </a:defRPr>
            </a:lvl3pPr>
            <a:lvl4pPr marL="1371600" indent="0" algn="ctr" rtl="0" eaLnBrk="0" fontAlgn="base" hangingPunct="0">
              <a:spcBef>
                <a:spcPct val="20000"/>
              </a:spcBef>
              <a:spcAft>
                <a:spcPct val="0"/>
              </a:spcAft>
              <a:buClr>
                <a:schemeClr val="tx1"/>
              </a:buClr>
              <a:buSzPct val="100000"/>
              <a:buFont typeface="Wingdings 3" pitchFamily="18" charset="2"/>
              <a:buNone/>
              <a:defRPr sz="2000" kern="1200">
                <a:solidFill>
                  <a:schemeClr val="tx1"/>
                </a:solidFill>
                <a:latin typeface="+mn-lt"/>
                <a:ea typeface="+mn-ea"/>
                <a:cs typeface="+mn-cs"/>
              </a:defRPr>
            </a:lvl4pPr>
            <a:lvl5pPr marL="1828800" indent="0" algn="ctr" rtl="0" eaLnBrk="0" fontAlgn="base" hangingPunct="0">
              <a:spcBef>
                <a:spcPct val="20000"/>
              </a:spcBef>
              <a:spcAft>
                <a:spcPct val="0"/>
              </a:spcAft>
              <a:buClr>
                <a:schemeClr val="tx1"/>
              </a:buClr>
              <a:buFont typeface="Wingdings 2" pitchFamily="18" charset="2"/>
              <a:buNone/>
              <a:defRPr sz="2000" kern="1200">
                <a:solidFill>
                  <a:schemeClr val="tx1"/>
                </a:solidFill>
                <a:latin typeface="+mn-lt"/>
                <a:ea typeface="+mn-ea"/>
                <a:cs typeface="+mn-cs"/>
              </a:defRPr>
            </a:lvl5pPr>
            <a:lvl6pPr marL="2286000" indent="0" algn="ctr" rtl="0" eaLnBrk="1" latinLnBrk="0" hangingPunct="1">
              <a:spcBef>
                <a:spcPct val="20000"/>
              </a:spcBef>
              <a:buClr>
                <a:schemeClr val="tx1"/>
              </a:buClr>
              <a:buFont typeface="Wingdings 3"/>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tx1"/>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tx1"/>
              </a:buClr>
              <a:buFont typeface="Wingdings 2"/>
              <a:buNone/>
              <a:defRPr kumimoji="0" sz="1400" kern="1200">
                <a:solidFill>
                  <a:schemeClr val="tx1"/>
                </a:solidFill>
                <a:latin typeface="+mn-lt"/>
                <a:ea typeface="+mn-ea"/>
                <a:cs typeface="+mn-cs"/>
              </a:defRPr>
            </a:lvl8pPr>
            <a:lvl9pPr marL="3657600" indent="0" algn="ctr" rtl="0" eaLnBrk="1" latinLnBrk="0" hangingPunct="1">
              <a:spcBef>
                <a:spcPct val="20000"/>
              </a:spcBef>
              <a:buClr>
                <a:schemeClr val="tx1"/>
              </a:buClr>
              <a:buFont typeface="Wingdings 2"/>
              <a:buNone/>
              <a:defRPr kumimoji="0" sz="1400" kern="1200" baseline="0">
                <a:solidFill>
                  <a:schemeClr val="tx1"/>
                </a:solidFill>
                <a:latin typeface="+mn-lt"/>
                <a:ea typeface="+mn-ea"/>
                <a:cs typeface="+mn-cs"/>
              </a:defRPr>
            </a:lvl9pPr>
          </a:lstStyle>
          <a:p>
            <a:pPr algn="l"/>
            <a:r>
              <a:rPr lang="en-US" sz="3100" b="1" dirty="0"/>
              <a:t>Standard:</a:t>
            </a:r>
            <a:br>
              <a:rPr lang="en-US" sz="3100" b="1" dirty="0"/>
            </a:br>
            <a:r>
              <a:rPr lang="en-US" sz="3100" b="1" dirty="0"/>
              <a:t>SS7G10a. Describe the causes and effects of pollution on the Yangtze and Ganges Rivers.</a:t>
            </a:r>
          </a:p>
          <a:p>
            <a:pPr algn="l"/>
            <a:r>
              <a:rPr lang="en-US" sz="3100" b="1" dirty="0"/>
              <a:t>SS7G10b. Describe the causes and effects of air pollution and flooding in India and China.</a:t>
            </a:r>
          </a:p>
          <a:p>
            <a:pPr algn="l"/>
            <a:endParaRPr lang="en-US" sz="4000" b="1" dirty="0"/>
          </a:p>
        </p:txBody>
      </p:sp>
    </p:spTree>
    <p:extLst>
      <p:ext uri="{BB962C8B-B14F-4D97-AF65-F5344CB8AC3E}">
        <p14:creationId xmlns:p14="http://schemas.microsoft.com/office/powerpoint/2010/main" val="131343431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2796" y="260648"/>
            <a:ext cx="8517661" cy="1872208"/>
          </a:xfrm>
        </p:spPr>
        <p:txBody>
          <a:bodyPr/>
          <a:lstStyle/>
          <a:p>
            <a:r>
              <a:rPr lang="en-US" b="1" dirty="0">
                <a:latin typeface="Book Antiqua" panose="02040602050305030304" pitchFamily="18" charset="0"/>
              </a:rPr>
              <a:t>Air pollution is the introduction of harmful materials into the Earth’s atmosphere.</a:t>
            </a:r>
          </a:p>
        </p:txBody>
      </p:sp>
      <p:pic>
        <p:nvPicPr>
          <p:cNvPr id="11268" name="Picture 4" descr="http://sanramoninfo.googlepages.com/pollution.jpe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316" b="100000" l="0" r="98695">
                        <a14:foregroundMark x1="22838" y1="69474" x2="22838" y2="69474"/>
                        <a14:foregroundMark x1="23328" y1="74947" x2="23328" y2="74947"/>
                        <a14:foregroundMark x1="71126" y1="87789" x2="71126" y2="87789"/>
                      </a14:backgroundRemoval>
                    </a14:imgEffect>
                  </a14:imgLayer>
                </a14:imgProps>
              </a:ext>
              <a:ext uri="{28A0092B-C50C-407E-A947-70E740481C1C}">
                <a14:useLocalDpi xmlns:a14="http://schemas.microsoft.com/office/drawing/2010/main" val="0"/>
              </a:ext>
            </a:extLst>
          </a:blip>
          <a:srcRect/>
          <a:stretch>
            <a:fillRect/>
          </a:stretch>
        </p:blipFill>
        <p:spPr bwMode="auto">
          <a:xfrm>
            <a:off x="1642215" y="2302363"/>
            <a:ext cx="5838825" cy="452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1470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661677" cy="1224136"/>
          </a:xfrm>
        </p:spPr>
        <p:txBody>
          <a:bodyPr/>
          <a:lstStyle/>
          <a:p>
            <a:r>
              <a:rPr lang="en-US" sz="6000" b="1" u="sng" dirty="0">
                <a:latin typeface="Book Antiqua" panose="02040602050305030304" pitchFamily="18" charset="0"/>
              </a:rPr>
              <a:t>Causes of Air Pollution</a:t>
            </a:r>
          </a:p>
        </p:txBody>
      </p:sp>
      <p:pic>
        <p:nvPicPr>
          <p:cNvPr id="4" name="Picture 2" descr="http://www.nature.nps.gov/air/AQBasics/images/types_of_sources_02-2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553537"/>
            <a:ext cx="7056784" cy="483442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54771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1704" y="4419600"/>
            <a:ext cx="8571296" cy="2286000"/>
          </a:xfrm>
        </p:spPr>
        <p:txBody>
          <a:bodyPr/>
          <a:lstStyle/>
          <a:p>
            <a:r>
              <a:rPr lang="en-US" b="1" dirty="0">
                <a:latin typeface="Book Antiqua" panose="02040602050305030304" pitchFamily="18" charset="0"/>
              </a:rPr>
              <a:t>The growth of industry has increased air pollution in India and China (burns fossil fuels).</a:t>
            </a:r>
          </a:p>
        </p:txBody>
      </p:sp>
      <p:pic>
        <p:nvPicPr>
          <p:cNvPr id="1127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49149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descr="http://www.swparktaekwondo.com/china%20industry.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000" b="90000" l="0" r="97000">
                        <a14:foregroundMark x1="68500" y1="79667" x2="68500" y2="79667"/>
                        <a14:foregroundMark x1="68000" y1="83333" x2="68000" y2="83333"/>
                        <a14:foregroundMark x1="82750" y1="42667" x2="82750" y2="42667"/>
                        <a14:foregroundMark x1="92250" y1="34333" x2="92250" y2="34333"/>
                        <a14:foregroundMark x1="89500" y1="40333" x2="89500" y2="40333"/>
                        <a14:foregroundMark x1="92250" y1="36667" x2="92250" y2="36667"/>
                        <a14:foregroundMark x1="16000" y1="47000" x2="16000" y2="47000"/>
                        <a14:foregroundMark x1="10750" y1="42667" x2="10750" y2="42667"/>
                        <a14:foregroundMark x1="17250" y1="13000" x2="17250" y2="13000"/>
                        <a14:foregroundMark x1="14750" y1="12667" x2="14750" y2="12667"/>
                        <a14:foregroundMark x1="11750" y1="16333" x2="11750" y2="16333"/>
                        <a14:foregroundMark x1="22500" y1="14000" x2="22500" y2="14000"/>
                        <a14:foregroundMark x1="27500" y1="12333" x2="27500" y2="12333"/>
                        <a14:foregroundMark x1="30250" y1="13000" x2="30250" y2="13000"/>
                        <a14:foregroundMark x1="37250" y1="11333" x2="37250" y2="11333"/>
                        <a14:foregroundMark x1="34500" y1="12667" x2="34500" y2="12667"/>
                        <a14:foregroundMark x1="10000" y1="22000" x2="10000" y2="22000"/>
                        <a14:foregroundMark x1="41250" y1="19667" x2="41250" y2="19667"/>
                        <a14:foregroundMark x1="39000" y1="17333" x2="39000" y2="17333"/>
                        <a14:foregroundMark x1="40000" y1="15000" x2="40000" y2="15000"/>
                        <a14:foregroundMark x1="39500" y1="13000" x2="39500" y2="13000"/>
                        <a14:foregroundMark x1="42250" y1="23000" x2="42250" y2="23000"/>
                        <a14:foregroundMark x1="44500" y1="24667" x2="44500" y2="24667"/>
                        <a14:foregroundMark x1="46500" y1="25000" x2="46500" y2="25000"/>
                        <a14:foregroundMark x1="69500" y1="23667" x2="69500" y2="23667"/>
                        <a14:foregroundMark x1="64250" y1="28000" x2="64250" y2="28000"/>
                        <a14:foregroundMark x1="66750" y1="27667" x2="66750" y2="27667"/>
                        <a14:foregroundMark x1="73000" y1="22000" x2="73000" y2="22000"/>
                        <a14:foregroundMark x1="76750" y1="18667" x2="76750" y2="18667"/>
                        <a14:foregroundMark x1="79250" y1="17667" x2="79250" y2="17667"/>
                        <a14:foregroundMark x1="83500" y1="20667" x2="83500" y2="20667"/>
                        <a14:foregroundMark x1="82000" y1="19667" x2="82000" y2="19667"/>
                        <a14:foregroundMark x1="43500" y1="78333" x2="43500" y2="78333"/>
                        <a14:foregroundMark x1="40000" y1="78667" x2="40000" y2="78667"/>
                        <a14:foregroundMark x1="51500" y1="79333" x2="51500" y2="79333"/>
                        <a14:foregroundMark x1="54750" y1="79667" x2="54750" y2="79667"/>
                        <a14:foregroundMark x1="70000" y1="70333" x2="70000" y2="70333"/>
                        <a14:foregroundMark x1="32250" y1="84667" x2="32250" y2="84667"/>
                        <a14:foregroundMark x1="35000" y1="84333" x2="35000" y2="84333"/>
                        <a14:foregroundMark x1="66750" y1="84667" x2="66750" y2="84667"/>
                        <a14:foregroundMark x1="66000" y1="86000" x2="66000" y2="86000"/>
                        <a14:foregroundMark x1="18750" y1="67333" x2="18750" y2="67333"/>
                        <a14:backgroundMark x1="41000" y1="82667" x2="41000" y2="82667"/>
                        <a14:backgroundMark x1="19000" y1="52333" x2="19000" y2="52333"/>
                        <a14:backgroundMark x1="22000" y1="51000" x2="22000" y2="51000"/>
                        <a14:backgroundMark x1="32000" y1="78000" x2="32000" y2="78000"/>
                        <a14:backgroundMark x1="23750" y1="70000" x2="23750" y2="70000"/>
                      </a14:backgroundRemoval>
                    </a14:imgEffect>
                  </a14:imgLayer>
                </a14:imgProps>
              </a:ext>
              <a:ext uri="{28A0092B-C50C-407E-A947-70E740481C1C}">
                <a14:useLocalDpi xmlns:a14="http://schemas.microsoft.com/office/drawing/2010/main" val="0"/>
              </a:ext>
            </a:extLst>
          </a:blip>
          <a:srcRect/>
          <a:stretch>
            <a:fillRect/>
          </a:stretch>
        </p:blipFill>
        <p:spPr bwMode="auto">
          <a:xfrm>
            <a:off x="4572000" y="152400"/>
            <a:ext cx="4430027" cy="3322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24007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355" y="4876800"/>
            <a:ext cx="8915400" cy="1828800"/>
          </a:xfrm>
        </p:spPr>
        <p:txBody>
          <a:bodyPr/>
          <a:lstStyle/>
          <a:p>
            <a:r>
              <a:rPr lang="en-US" b="1" dirty="0">
                <a:latin typeface="Book Antiqua" panose="02040602050305030304" pitchFamily="18" charset="0"/>
              </a:rPr>
              <a:t>Population growth has increased air pollution in India and China.</a:t>
            </a:r>
          </a:p>
        </p:txBody>
      </p:sp>
      <p:pic>
        <p:nvPicPr>
          <p:cNvPr id="12290" name="Picture 2" descr="http://im.rediff.com/news/2011/nov/07sld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37" y="381000"/>
            <a:ext cx="4408295" cy="2971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292" name="Picture 4" descr="http://img.dunyanews.tv/news/2014/January/01-20-14/news_big_images/209108_732097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438000"/>
            <a:ext cx="4838700" cy="32199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32476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355" y="4876800"/>
            <a:ext cx="8915400" cy="1828800"/>
          </a:xfrm>
        </p:spPr>
        <p:txBody>
          <a:bodyPr/>
          <a:lstStyle/>
          <a:p>
            <a:r>
              <a:rPr lang="en-US" b="1" dirty="0">
                <a:latin typeface="Book Antiqua" panose="02040602050305030304" pitchFamily="18" charset="0"/>
              </a:rPr>
              <a:t>Vehicle emissions has increased air pollution in India and China.</a:t>
            </a:r>
          </a:p>
        </p:txBody>
      </p:sp>
      <p:pic>
        <p:nvPicPr>
          <p:cNvPr id="13314" name="Picture 2" descr="http://images.bwbx.io/cms/2013-02-04/0204-beijing-cars-630x4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533400"/>
            <a:ext cx="6341244" cy="422749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74559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449" y="381000"/>
            <a:ext cx="8610600" cy="2667000"/>
          </a:xfrm>
        </p:spPr>
        <p:txBody>
          <a:bodyPr/>
          <a:lstStyle/>
          <a:p>
            <a:r>
              <a:rPr lang="en-US" sz="6000" b="1" dirty="0">
                <a:effectLst>
                  <a:outerShdw blurRad="38100" dist="38100" dir="2700000" algn="tl">
                    <a:srgbClr val="000000">
                      <a:alpha val="43137"/>
                    </a:srgbClr>
                  </a:outerShdw>
                </a:effectLst>
              </a:rPr>
              <a:t>Indoor Air Pollution is an increasing problem in India and China.</a:t>
            </a:r>
          </a:p>
        </p:txBody>
      </p:sp>
      <p:pic>
        <p:nvPicPr>
          <p:cNvPr id="15362" name="Picture 2" descr="http://api.ning.com/files/p9piKYn1mVLXVWUyYIiq8t0QKfJgOPeYU90RRjTldEGVWptatn-7okRHrdJFqWSJm3deQEb45Q1zmOYIP14DHgVZrycl*oZu/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51" y="3681463"/>
            <a:ext cx="9144000" cy="3181350"/>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79813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4648200"/>
            <a:ext cx="8703645" cy="1828800"/>
          </a:xfrm>
        </p:spPr>
        <p:txBody>
          <a:bodyPr/>
          <a:lstStyle/>
          <a:p>
            <a:r>
              <a:rPr lang="en-US" b="1" dirty="0">
                <a:latin typeface="Book Antiqua" panose="02040602050305030304" pitchFamily="18" charset="0"/>
              </a:rPr>
              <a:t>Many Chinese people use coal (fossil fuel) to heat their homes which increases air pollution.</a:t>
            </a:r>
          </a:p>
        </p:txBody>
      </p:sp>
      <p:pic>
        <p:nvPicPr>
          <p:cNvPr id="14338" name="Picture 2" descr="http://www.travelphotoreport.com/wp-content/uploads/2012/02/05_coal_adds-to-pollution-CHi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445168"/>
            <a:ext cx="5181599" cy="3886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68591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RespondGraph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ex">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5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3323</TotalTime>
  <Words>353</Words>
  <Application>Microsoft Office PowerPoint</Application>
  <PresentationFormat>On-screen Show (4:3)</PresentationFormat>
  <Paragraphs>29</Paragraphs>
  <Slides>17</Slides>
  <Notes>0</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17</vt:i4>
      </vt:variant>
    </vt:vector>
  </HeadingPairs>
  <TitlesOfParts>
    <vt:vector size="31" baseType="lpstr">
      <vt:lpstr>Arial</vt:lpstr>
      <vt:lpstr>Book Antiqua</vt:lpstr>
      <vt:lpstr>Calibri</vt:lpstr>
      <vt:lpstr>Courier New</vt:lpstr>
      <vt:lpstr>Lucida Sans</vt:lpstr>
      <vt:lpstr>Times New Roman</vt:lpstr>
      <vt:lpstr>Wingdings</vt:lpstr>
      <vt:lpstr>Wingdings 2</vt:lpstr>
      <vt:lpstr>Wingdings 3</vt:lpstr>
      <vt:lpstr>iRespondGraphMaster</vt:lpstr>
      <vt:lpstr>Apex</vt:lpstr>
      <vt:lpstr>5_Diseño predeterminado</vt:lpstr>
      <vt:lpstr>Diseño predeterminado</vt:lpstr>
      <vt:lpstr>Acrobat Document</vt:lpstr>
      <vt:lpstr>PowerPoint Presentation</vt:lpstr>
      <vt:lpstr>PowerPoint Presentation</vt:lpstr>
      <vt:lpstr>Air pollution is the introduction of harmful materials into the Earth’s atmosphere.</vt:lpstr>
      <vt:lpstr>Causes of Air Pollution</vt:lpstr>
      <vt:lpstr>The growth of industry has increased air pollution in India and China (burns fossil fuels).</vt:lpstr>
      <vt:lpstr>Population growth has increased air pollution in India and China.</vt:lpstr>
      <vt:lpstr>Vehicle emissions has increased air pollution in India and China.</vt:lpstr>
      <vt:lpstr>PowerPoint Presentation</vt:lpstr>
      <vt:lpstr>Many Chinese people use coal (fossil fuel) to heat their homes which increases air pollution.</vt:lpstr>
      <vt:lpstr>The use of biomass fuels for cooking has increased indoor air pollution.</vt:lpstr>
      <vt:lpstr>Biomass is biological material derived from living, or recently living organisms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Virginia Mcanear</dc:creator>
  <cp:lastModifiedBy>Patrice Mcbean</cp:lastModifiedBy>
  <cp:revision>71</cp:revision>
  <dcterms:created xsi:type="dcterms:W3CDTF">2014-02-28T17:44:19Z</dcterms:created>
  <dcterms:modified xsi:type="dcterms:W3CDTF">2020-03-16T19:41:56Z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oReflect">
    <vt:bool>false</vt:bool>
  </property>
  <property fmtid="{D5CDD505-2E9C-101B-9397-08002B2CF9AE}" pid="3" name="KeepGraph">
    <vt:bool>false</vt:bool>
  </property>
  <property fmtid="{D5CDD505-2E9C-101B-9397-08002B2CF9AE}" pid="4" name="ShowTimer">
    <vt:bool>true</vt:bool>
  </property>
  <property fmtid="{D5CDD505-2E9C-101B-9397-08002B2CF9AE}" pid="5" name="ShowPercent">
    <vt:bool>true</vt:bool>
  </property>
</Properties>
</file>