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20" r:id="rId3"/>
    <p:sldMasterId id="2147483732" r:id="rId4"/>
    <p:sldMasterId id="2147483743" r:id="rId5"/>
  </p:sldMasterIdLst>
  <p:notesMasterIdLst>
    <p:notesMasterId r:id="rId22"/>
  </p:notesMasterIdLst>
  <p:handoutMasterIdLst>
    <p:handoutMasterId r:id="rId23"/>
  </p:handoutMasterIdLst>
  <p:sldIdLst>
    <p:sldId id="257" r:id="rId6"/>
    <p:sldId id="258" r:id="rId7"/>
    <p:sldId id="259" r:id="rId8"/>
    <p:sldId id="260" r:id="rId9"/>
    <p:sldId id="261" r:id="rId10"/>
    <p:sldId id="262" r:id="rId11"/>
    <p:sldId id="263" r:id="rId12"/>
    <p:sldId id="264" r:id="rId13"/>
    <p:sldId id="265" r:id="rId14"/>
    <p:sldId id="269" r:id="rId15"/>
    <p:sldId id="266" r:id="rId16"/>
    <p:sldId id="267" r:id="rId17"/>
    <p:sldId id="270" r:id="rId18"/>
    <p:sldId id="268" r:id="rId19"/>
    <p:sldId id="271" r:id="rId20"/>
    <p:sldId id="272" r:id="rId21"/>
  </p:sldIdLst>
  <p:sldSz cx="9144000" cy="6858000" type="screen4x3"/>
  <p:notesSz cx="6858000" cy="91995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82" autoAdjust="0"/>
    <p:restoredTop sz="91223" autoAdjust="0"/>
  </p:normalViewPr>
  <p:slideViewPr>
    <p:cSldViewPr>
      <p:cViewPr varScale="1">
        <p:scale>
          <a:sx n="63" d="100"/>
          <a:sy n="63" d="100"/>
        </p:scale>
        <p:origin x="1476"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9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9978"/>
          </a:xfrm>
          <a:prstGeom prst="rect">
            <a:avLst/>
          </a:prstGeom>
        </p:spPr>
        <p:txBody>
          <a:bodyPr vert="horz" lIns="91440" tIns="45720" rIns="91440" bIns="45720" rtlCol="0"/>
          <a:lstStyle>
            <a:lvl1pPr algn="r">
              <a:defRPr sz="1200"/>
            </a:lvl1pPr>
          </a:lstStyle>
          <a:p>
            <a:fld id="{38C3F58A-3E2C-4892-B9B2-A30ED1EA24CE}" type="datetimeFigureOut">
              <a:rPr lang="en-US" smtClean="0"/>
              <a:t>11/30/2017</a:t>
            </a:fld>
            <a:endParaRPr lang="en-US"/>
          </a:p>
        </p:txBody>
      </p:sp>
      <p:sp>
        <p:nvSpPr>
          <p:cNvPr id="4" name="Footer Placeholder 3"/>
          <p:cNvSpPr>
            <a:spLocks noGrp="1"/>
          </p:cNvSpPr>
          <p:nvPr>
            <p:ph type="ftr" sz="quarter" idx="2"/>
          </p:nvPr>
        </p:nvSpPr>
        <p:spPr>
          <a:xfrm>
            <a:off x="0" y="8737988"/>
            <a:ext cx="2971800" cy="45997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37988"/>
            <a:ext cx="2971800" cy="459978"/>
          </a:xfrm>
          <a:prstGeom prst="rect">
            <a:avLst/>
          </a:prstGeom>
        </p:spPr>
        <p:txBody>
          <a:bodyPr vert="horz" lIns="91440" tIns="45720" rIns="91440" bIns="45720" rtlCol="0" anchor="b"/>
          <a:lstStyle>
            <a:lvl1pPr algn="r">
              <a:defRPr sz="1200"/>
            </a:lvl1pPr>
          </a:lstStyle>
          <a:p>
            <a:fld id="{D7B843AB-D1FF-453B-ABC7-55C848100918}" type="slidenum">
              <a:rPr lang="en-US" smtClean="0"/>
              <a:t>‹#›</a:t>
            </a:fld>
            <a:endParaRPr lang="en-US"/>
          </a:p>
        </p:txBody>
      </p:sp>
    </p:spTree>
    <p:extLst>
      <p:ext uri="{BB962C8B-B14F-4D97-AF65-F5344CB8AC3E}">
        <p14:creationId xmlns:p14="http://schemas.microsoft.com/office/powerpoint/2010/main" val="2690859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0375"/>
          </a:xfrm>
          <a:prstGeom prst="rect">
            <a:avLst/>
          </a:prstGeom>
        </p:spPr>
        <p:txBody>
          <a:bodyPr vert="horz" lIns="91440" tIns="45720" rIns="91440" bIns="45720" rtlCol="0"/>
          <a:lstStyle>
            <a:lvl1pPr algn="r">
              <a:defRPr sz="1200"/>
            </a:lvl1pPr>
          </a:lstStyle>
          <a:p>
            <a:fld id="{5903D341-2556-4D26-ACFD-3C0A550924F3}" type="datetimeFigureOut">
              <a:rPr lang="en-US" smtClean="0"/>
              <a:t>11/30/2017</a:t>
            </a:fld>
            <a:endParaRPr lang="en-US"/>
          </a:p>
        </p:txBody>
      </p:sp>
      <p:sp>
        <p:nvSpPr>
          <p:cNvPr id="4" name="Slide Image Placeholder 3"/>
          <p:cNvSpPr>
            <a:spLocks noGrp="1" noRot="1" noChangeAspect="1"/>
          </p:cNvSpPr>
          <p:nvPr>
            <p:ph type="sldImg" idx="2"/>
          </p:nvPr>
        </p:nvSpPr>
        <p:spPr>
          <a:xfrm>
            <a:off x="1130300" y="690563"/>
            <a:ext cx="4597400" cy="34496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70388"/>
            <a:ext cx="5486400" cy="41386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37600"/>
            <a:ext cx="2971800" cy="4603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37600"/>
            <a:ext cx="2971800" cy="460375"/>
          </a:xfrm>
          <a:prstGeom prst="rect">
            <a:avLst/>
          </a:prstGeom>
        </p:spPr>
        <p:txBody>
          <a:bodyPr vert="horz" lIns="91440" tIns="45720" rIns="91440" bIns="45720" rtlCol="0" anchor="b"/>
          <a:lstStyle>
            <a:lvl1pPr algn="r">
              <a:defRPr sz="1200"/>
            </a:lvl1pPr>
          </a:lstStyle>
          <a:p>
            <a:fld id="{F0F49A7B-6A86-4C71-838B-18F3D8A0CBA7}" type="slidenum">
              <a:rPr lang="en-US" smtClean="0"/>
              <a:t>‹#›</a:t>
            </a:fld>
            <a:endParaRPr lang="en-US"/>
          </a:p>
        </p:txBody>
      </p:sp>
    </p:spTree>
    <p:extLst>
      <p:ext uri="{BB962C8B-B14F-4D97-AF65-F5344CB8AC3E}">
        <p14:creationId xmlns:p14="http://schemas.microsoft.com/office/powerpoint/2010/main" val="856580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Information for the Economic Continuum was taken from the Heritage Foundation’s 2013 Index of Economic Freedom (http://www.heritage.org/index/).</a:t>
            </a:r>
            <a:endParaRPr lang="en-US" dirty="0"/>
          </a:p>
        </p:txBody>
      </p:sp>
      <p:sp>
        <p:nvSpPr>
          <p:cNvPr id="4" name="Slide Number Placeholder 3"/>
          <p:cNvSpPr>
            <a:spLocks noGrp="1"/>
          </p:cNvSpPr>
          <p:nvPr>
            <p:ph type="sldNum" sz="quarter" idx="10"/>
          </p:nvPr>
        </p:nvSpPr>
        <p:spPr/>
        <p:txBody>
          <a:bodyPr/>
          <a:lstStyle/>
          <a:p>
            <a:fld id="{F0F49A7B-6A86-4C71-838B-18F3D8A0CBA7}" type="slidenum">
              <a:rPr lang="en-US" smtClean="0"/>
              <a:t>9</a:t>
            </a:fld>
            <a:endParaRPr lang="en-US"/>
          </a:p>
        </p:txBody>
      </p:sp>
    </p:spTree>
    <p:extLst>
      <p:ext uri="{BB962C8B-B14F-4D97-AF65-F5344CB8AC3E}">
        <p14:creationId xmlns:p14="http://schemas.microsoft.com/office/powerpoint/2010/main" val="900615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Information for the Economic Continuum was taken from the Heritage Foundation’s 2013 Index of Economic Freedom (http://www.heritage.org/index/).</a:t>
            </a:r>
          </a:p>
          <a:p>
            <a:endParaRPr lang="en-US" dirty="0"/>
          </a:p>
        </p:txBody>
      </p:sp>
      <p:sp>
        <p:nvSpPr>
          <p:cNvPr id="4" name="Slide Number Placeholder 3"/>
          <p:cNvSpPr>
            <a:spLocks noGrp="1"/>
          </p:cNvSpPr>
          <p:nvPr>
            <p:ph type="sldNum" sz="quarter" idx="10"/>
          </p:nvPr>
        </p:nvSpPr>
        <p:spPr/>
        <p:txBody>
          <a:bodyPr/>
          <a:lstStyle/>
          <a:p>
            <a:fld id="{F0F49A7B-6A86-4C71-838B-18F3D8A0CBA7}" type="slidenum">
              <a:rPr lang="en-US" smtClean="0"/>
              <a:t>11</a:t>
            </a:fld>
            <a:endParaRPr lang="en-US"/>
          </a:p>
        </p:txBody>
      </p:sp>
    </p:spTree>
    <p:extLst>
      <p:ext uri="{BB962C8B-B14F-4D97-AF65-F5344CB8AC3E}">
        <p14:creationId xmlns:p14="http://schemas.microsoft.com/office/powerpoint/2010/main" val="835148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Information for the Economic Continuum was taken from the Heritage Foundation’s 2013 Index of Economic Freedom (http://www.heritage.org/index/).</a:t>
            </a:r>
          </a:p>
          <a:p>
            <a:endParaRPr lang="en-US" dirty="0"/>
          </a:p>
        </p:txBody>
      </p:sp>
      <p:sp>
        <p:nvSpPr>
          <p:cNvPr id="4" name="Slide Number Placeholder 3"/>
          <p:cNvSpPr>
            <a:spLocks noGrp="1"/>
          </p:cNvSpPr>
          <p:nvPr>
            <p:ph type="sldNum" sz="quarter" idx="10"/>
          </p:nvPr>
        </p:nvSpPr>
        <p:spPr/>
        <p:txBody>
          <a:bodyPr/>
          <a:lstStyle/>
          <a:p>
            <a:fld id="{F0F49A7B-6A86-4C71-838B-18F3D8A0CBA7}" type="slidenum">
              <a:rPr lang="en-US" smtClean="0"/>
              <a:t>13</a:t>
            </a:fld>
            <a:endParaRPr lang="en-US"/>
          </a:p>
        </p:txBody>
      </p:sp>
    </p:spTree>
    <p:extLst>
      <p:ext uri="{BB962C8B-B14F-4D97-AF65-F5344CB8AC3E}">
        <p14:creationId xmlns:p14="http://schemas.microsoft.com/office/powerpoint/2010/main" val="3356576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Information for the Economic Continuum was taken from the Heritage Foundation’s 2013 Index of Economic Freedom (http://www.heritage.org/index/).</a:t>
            </a:r>
          </a:p>
          <a:p>
            <a:endParaRPr lang="en-US" dirty="0"/>
          </a:p>
        </p:txBody>
      </p:sp>
      <p:sp>
        <p:nvSpPr>
          <p:cNvPr id="4" name="Slide Number Placeholder 3"/>
          <p:cNvSpPr>
            <a:spLocks noGrp="1"/>
          </p:cNvSpPr>
          <p:nvPr>
            <p:ph type="sldNum" sz="quarter" idx="10"/>
          </p:nvPr>
        </p:nvSpPr>
        <p:spPr/>
        <p:txBody>
          <a:bodyPr/>
          <a:lstStyle/>
          <a:p>
            <a:fld id="{F0F49A7B-6A86-4C71-838B-18F3D8A0CBA7}" type="slidenum">
              <a:rPr lang="en-US" smtClean="0"/>
              <a:t>15</a:t>
            </a:fld>
            <a:endParaRPr lang="en-US"/>
          </a:p>
        </p:txBody>
      </p:sp>
    </p:spTree>
    <p:extLst>
      <p:ext uri="{BB962C8B-B14F-4D97-AF65-F5344CB8AC3E}">
        <p14:creationId xmlns:p14="http://schemas.microsoft.com/office/powerpoint/2010/main" val="4172905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Information for the Economic Continuum was taken from the Heritage Foundation’s 2013 Index of Economic Freedom (http://www.heritage.org/index/).</a:t>
            </a:r>
            <a:endParaRPr lang="en-US" dirty="0"/>
          </a:p>
        </p:txBody>
      </p:sp>
      <p:sp>
        <p:nvSpPr>
          <p:cNvPr id="4" name="Slide Number Placeholder 3"/>
          <p:cNvSpPr>
            <a:spLocks noGrp="1"/>
          </p:cNvSpPr>
          <p:nvPr>
            <p:ph type="sldNum" sz="quarter" idx="10"/>
          </p:nvPr>
        </p:nvSpPr>
        <p:spPr/>
        <p:txBody>
          <a:bodyPr/>
          <a:lstStyle/>
          <a:p>
            <a:fld id="{F0F49A7B-6A86-4C71-838B-18F3D8A0CBA7}" type="slidenum">
              <a:rPr lang="en-US" smtClean="0"/>
              <a:t>16</a:t>
            </a:fld>
            <a:endParaRPr lang="en-US"/>
          </a:p>
        </p:txBody>
      </p:sp>
    </p:spTree>
    <p:extLst>
      <p:ext uri="{BB962C8B-B14F-4D97-AF65-F5344CB8AC3E}">
        <p14:creationId xmlns:p14="http://schemas.microsoft.com/office/powerpoint/2010/main" val="900615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F036010-E96A-4F77-9437-74D9B6B3362B}" type="datetime1">
              <a:rPr lang="en-US" smtClean="0"/>
              <a:t>11/30/2017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7655477-2001-40E8-BEFA-2D0CDD0BC64B}" type="slidenum">
              <a:rPr lang="en-US" smtClean="0"/>
              <a:t>‹#›</a:t>
            </a:fld>
            <a:endParaRPr lang="en-US"/>
          </a:p>
        </p:txBody>
      </p:sp>
    </p:spTree>
    <p:extLst>
      <p:ext uri="{BB962C8B-B14F-4D97-AF65-F5344CB8AC3E}">
        <p14:creationId xmlns:p14="http://schemas.microsoft.com/office/powerpoint/2010/main" val="3304435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F2DFAF-1D08-49CE-B996-7B837BDCEC5D}" type="datetime1">
              <a:rPr lang="en-US" smtClean="0"/>
              <a:t>11/30/2017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7655477-2001-40E8-BEFA-2D0CDD0BC64B}" type="slidenum">
              <a:rPr lang="en-US" smtClean="0"/>
              <a:t>‹#›</a:t>
            </a:fld>
            <a:endParaRPr lang="en-US"/>
          </a:p>
        </p:txBody>
      </p:sp>
    </p:spTree>
    <p:extLst>
      <p:ext uri="{BB962C8B-B14F-4D97-AF65-F5344CB8AC3E}">
        <p14:creationId xmlns:p14="http://schemas.microsoft.com/office/powerpoint/2010/main" val="493920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C5A87E4-AAC9-4CD2-BB78-EA1A466A76B4}" type="datetime1">
              <a:rPr lang="en-US" smtClean="0"/>
              <a:t>11/30/2017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7655477-2001-40E8-BEFA-2D0CDD0BC64B}" type="slidenum">
              <a:rPr lang="en-US" smtClean="0"/>
              <a:t>‹#›</a:t>
            </a:fld>
            <a:endParaRPr lang="en-US"/>
          </a:p>
        </p:txBody>
      </p:sp>
    </p:spTree>
    <p:extLst>
      <p:ext uri="{BB962C8B-B14F-4D97-AF65-F5344CB8AC3E}">
        <p14:creationId xmlns:p14="http://schemas.microsoft.com/office/powerpoint/2010/main" val="3304435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E628095-AFF1-4E0A-B70D-899A7AF7D156}" type="datetime1">
              <a:rPr lang="en-US" smtClean="0"/>
              <a:t>11/30/2017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7655477-2001-40E8-BEFA-2D0CDD0BC64B}" type="slidenum">
              <a:rPr lang="en-US" smtClean="0"/>
              <a:t>‹#›</a:t>
            </a:fld>
            <a:endParaRPr lang="en-US"/>
          </a:p>
        </p:txBody>
      </p:sp>
    </p:spTree>
    <p:extLst>
      <p:ext uri="{BB962C8B-B14F-4D97-AF65-F5344CB8AC3E}">
        <p14:creationId xmlns:p14="http://schemas.microsoft.com/office/powerpoint/2010/main" val="649904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71B5806-D196-464D-A38D-76DD525C5481}" type="datetime1">
              <a:rPr lang="en-US" smtClean="0"/>
              <a:t>11/30/2017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7655477-2001-40E8-BEFA-2D0CDD0BC64B}" type="slidenum">
              <a:rPr lang="en-US" smtClean="0"/>
              <a:t>‹#›</a:t>
            </a:fld>
            <a:endParaRPr lang="en-US"/>
          </a:p>
        </p:txBody>
      </p:sp>
    </p:spTree>
    <p:extLst>
      <p:ext uri="{BB962C8B-B14F-4D97-AF65-F5344CB8AC3E}">
        <p14:creationId xmlns:p14="http://schemas.microsoft.com/office/powerpoint/2010/main" val="779195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BC29ABD-411E-40F1-92AA-2D10B09DB4A3}" type="datetime1">
              <a:rPr lang="en-US" smtClean="0"/>
              <a:t>11/30/2017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7655477-2001-40E8-BEFA-2D0CDD0BC64B}" type="slidenum">
              <a:rPr lang="en-US" smtClean="0"/>
              <a:t>‹#›</a:t>
            </a:fld>
            <a:endParaRPr lang="en-US"/>
          </a:p>
        </p:txBody>
      </p:sp>
    </p:spTree>
    <p:extLst>
      <p:ext uri="{BB962C8B-B14F-4D97-AF65-F5344CB8AC3E}">
        <p14:creationId xmlns:p14="http://schemas.microsoft.com/office/powerpoint/2010/main" val="12600206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7DFA8D8-10F5-4284-83CA-FAE5CE19B166}" type="datetime1">
              <a:rPr lang="en-US" smtClean="0"/>
              <a:t>11/30/2017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7655477-2001-40E8-BEFA-2D0CDD0BC64B}" type="slidenum">
              <a:rPr lang="en-US" smtClean="0"/>
              <a:t>‹#›</a:t>
            </a:fld>
            <a:endParaRPr lang="en-US"/>
          </a:p>
        </p:txBody>
      </p:sp>
    </p:spTree>
    <p:extLst>
      <p:ext uri="{BB962C8B-B14F-4D97-AF65-F5344CB8AC3E}">
        <p14:creationId xmlns:p14="http://schemas.microsoft.com/office/powerpoint/2010/main" val="3781448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0CF2059-4BBC-4F53-A496-BEEDFEF806B6}" type="datetime1">
              <a:rPr lang="en-US" smtClean="0"/>
              <a:t>11/30/2017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7655477-2001-40E8-BEFA-2D0CDD0BC64B}" type="slidenum">
              <a:rPr lang="en-US" smtClean="0"/>
              <a:t>‹#›</a:t>
            </a:fld>
            <a:endParaRPr lang="en-US"/>
          </a:p>
        </p:txBody>
      </p:sp>
    </p:spTree>
    <p:extLst>
      <p:ext uri="{BB962C8B-B14F-4D97-AF65-F5344CB8AC3E}">
        <p14:creationId xmlns:p14="http://schemas.microsoft.com/office/powerpoint/2010/main" val="190304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66CBDF1-E422-4BA7-A324-84A03DE3AE96}" type="datetime1">
              <a:rPr lang="en-US" smtClean="0"/>
              <a:t>11/30/2017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7655477-2001-40E8-BEFA-2D0CDD0BC64B}" type="slidenum">
              <a:rPr lang="en-US" smtClean="0"/>
              <a:t>‹#›</a:t>
            </a:fld>
            <a:endParaRPr lang="en-US"/>
          </a:p>
        </p:txBody>
      </p:sp>
    </p:spTree>
    <p:extLst>
      <p:ext uri="{BB962C8B-B14F-4D97-AF65-F5344CB8AC3E}">
        <p14:creationId xmlns:p14="http://schemas.microsoft.com/office/powerpoint/2010/main" val="41956704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D6ADD5C-1A52-4764-AAC4-B336AA392EF5}" type="datetime1">
              <a:rPr lang="en-US" smtClean="0"/>
              <a:t>11/30/2017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7655477-2001-40E8-BEFA-2D0CDD0BC64B}" type="slidenum">
              <a:rPr lang="en-US" smtClean="0"/>
              <a:t>‹#›</a:t>
            </a:fld>
            <a:endParaRPr lang="en-US"/>
          </a:p>
        </p:txBody>
      </p:sp>
    </p:spTree>
    <p:extLst>
      <p:ext uri="{BB962C8B-B14F-4D97-AF65-F5344CB8AC3E}">
        <p14:creationId xmlns:p14="http://schemas.microsoft.com/office/powerpoint/2010/main" val="22706009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8883BC0-181E-49E3-AFFA-6633D567AD89}" type="datetime1">
              <a:rPr lang="en-US" smtClean="0"/>
              <a:t>11/30/2017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7655477-2001-40E8-BEFA-2D0CDD0BC64B}" type="slidenum">
              <a:rPr lang="en-US" smtClean="0"/>
              <a:t>‹#›</a:t>
            </a:fld>
            <a:endParaRPr lang="en-US"/>
          </a:p>
        </p:txBody>
      </p:sp>
    </p:spTree>
    <p:extLst>
      <p:ext uri="{BB962C8B-B14F-4D97-AF65-F5344CB8AC3E}">
        <p14:creationId xmlns:p14="http://schemas.microsoft.com/office/powerpoint/2010/main" val="2538792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25270FB-8D63-4C73-8D45-D0C674D1B3AE}" type="datetime1">
              <a:rPr lang="en-US" smtClean="0"/>
              <a:t>11/30/2017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7655477-2001-40E8-BEFA-2D0CDD0BC64B}" type="slidenum">
              <a:rPr lang="en-US" smtClean="0"/>
              <a:t>‹#›</a:t>
            </a:fld>
            <a:endParaRPr lang="en-US"/>
          </a:p>
        </p:txBody>
      </p:sp>
    </p:spTree>
    <p:extLst>
      <p:ext uri="{BB962C8B-B14F-4D97-AF65-F5344CB8AC3E}">
        <p14:creationId xmlns:p14="http://schemas.microsoft.com/office/powerpoint/2010/main" val="6499046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E1F0008-030C-45E3-A8A8-1EA1FDEFE90A}" type="datetime1">
              <a:rPr lang="en-US" smtClean="0"/>
              <a:t>11/30/2017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7655477-2001-40E8-BEFA-2D0CDD0BC64B}" type="slidenum">
              <a:rPr lang="en-US" smtClean="0"/>
              <a:t>‹#›</a:t>
            </a:fld>
            <a:endParaRPr lang="en-US"/>
          </a:p>
        </p:txBody>
      </p:sp>
    </p:spTree>
    <p:extLst>
      <p:ext uri="{BB962C8B-B14F-4D97-AF65-F5344CB8AC3E}">
        <p14:creationId xmlns:p14="http://schemas.microsoft.com/office/powerpoint/2010/main" val="4939206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duotone>
              <a:schemeClr val="bg2">
                <a:shade val="45000"/>
                <a:satMod val="135000"/>
              </a:schemeClr>
              <a:prstClr val="white"/>
            </a:duotone>
            <a:lum/>
          </a:blip>
          <a:srcRect/>
          <a:stretch>
            <a:fillRect r="-20000"/>
          </a:stretch>
        </a:blip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B0062B5-1C40-478A-9F7E-7C50AFDF8426}" type="datetime1">
              <a:rPr lang="en-US" smtClean="0"/>
              <a:t>11/30/2017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7655477-2001-40E8-BEFA-2D0CDD0BC64B}"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FCFBA11E-F51A-4133-910D-D52057B46DCD}" type="datetime1">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7655477-2001-40E8-BEFA-2D0CDD0BC64B}"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412D481C-861C-4269-8771-63F76D791551}" type="datetime1">
              <a:rPr lang="en-US" smtClean="0"/>
              <a:t>11/30/2017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7655477-2001-40E8-BEFA-2D0CDD0BC64B}"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4F690ECC-2FAE-4AD6-A72A-08CFF70B2B37}" type="datetime1">
              <a:rPr lang="en-US" smtClean="0"/>
              <a:t>11/30/2017</a:t>
            </a:fld>
            <a:endParaRPr lang="en-US"/>
          </a:p>
        </p:txBody>
      </p:sp>
      <p:sp>
        <p:nvSpPr>
          <p:cNvPr id="10" name="Slide Number Placeholder 9"/>
          <p:cNvSpPr>
            <a:spLocks noGrp="1"/>
          </p:cNvSpPr>
          <p:nvPr>
            <p:ph type="sldNum" sz="quarter" idx="16"/>
          </p:nvPr>
        </p:nvSpPr>
        <p:spPr/>
        <p:txBody>
          <a:bodyPr rtlCol="0"/>
          <a:lstStyle/>
          <a:p>
            <a:fld id="{37655477-2001-40E8-BEFA-2D0CDD0BC64B}"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FE340ABF-1937-4E35-A55F-90BC2529394B}" type="datetime1">
              <a:rPr lang="en-US" smtClean="0"/>
              <a:t>11/30/2017</a:t>
            </a:fld>
            <a:endParaRPr lang="en-US"/>
          </a:p>
        </p:txBody>
      </p:sp>
      <p:sp>
        <p:nvSpPr>
          <p:cNvPr id="12" name="Slide Number Placeholder 11"/>
          <p:cNvSpPr>
            <a:spLocks noGrp="1"/>
          </p:cNvSpPr>
          <p:nvPr>
            <p:ph type="sldNum" sz="quarter" idx="16"/>
          </p:nvPr>
        </p:nvSpPr>
        <p:spPr/>
        <p:txBody>
          <a:bodyPr rtlCol="0"/>
          <a:lstStyle/>
          <a:p>
            <a:fld id="{37655477-2001-40E8-BEFA-2D0CDD0BC64B}"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8E5892-CB24-46A6-8D85-34211E79A4DF}" type="datetime1">
              <a:rPr lang="en-US" smtClean="0"/>
              <a:t>11/30/2017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7655477-2001-40E8-BEFA-2D0CDD0BC64B}"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A1171A-E0A0-43E0-B2A4-90FE201AD6CE}" type="datetime1">
              <a:rPr lang="en-US" smtClean="0"/>
              <a:t>11/30/2017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7655477-2001-40E8-BEFA-2D0CDD0BC64B}"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FAAE01FA-821D-4BE8-A7DA-FC3532737171}" type="datetime1">
              <a:rPr lang="en-US" smtClean="0"/>
              <a:t>11/30/2017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m_book.png"/>
          <p:cNvPicPr>
            <a:picLocks noChangeAspect="1"/>
          </p:cNvPicPr>
          <p:nvPr/>
        </p:nvPicPr>
        <p:blipFill>
          <a:blip r:embed="rId2"/>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p:spPr>
        <p:txBody>
          <a:bodyPr rtlCol="0"/>
          <a:lstStyle/>
          <a:p>
            <a:fld id="{BB72C5A4-4A89-4B73-9BA6-D1B46CA1669A}" type="datetime1">
              <a:rPr lang="en-US" smtClean="0"/>
              <a:t>11/30/2017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7655477-2001-40E8-BEFA-2D0CDD0BC64B}"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smtClean="0"/>
              <a:t>Click icon to add picture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C54B4C9-C2A8-4E0E-876C-59099FD3A5A5}" type="datetime1">
              <a:rPr lang="en-US" smtClean="0"/>
              <a:t>11/30/2017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7655477-2001-40E8-BEFA-2D0CDD0BC64B}" type="slidenum">
              <a:rPr lang="en-US" smtClean="0"/>
              <a:t>‹#›</a:t>
            </a:fld>
            <a:endParaRPr lang="en-US"/>
          </a:p>
        </p:txBody>
      </p:sp>
    </p:spTree>
    <p:extLst>
      <p:ext uri="{BB962C8B-B14F-4D97-AF65-F5344CB8AC3E}">
        <p14:creationId xmlns:p14="http://schemas.microsoft.com/office/powerpoint/2010/main" val="7791959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B926A8-1988-4571-A484-60D2A1698F9F}" type="datetime1">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655477-2001-40E8-BEFA-2D0CDD0BC64B}"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ED67D339-730A-489E-BF11-89853A6AE26C}" type="datetime1">
              <a:rPr lang="en-US" smtClean="0"/>
              <a:t>11/30/2017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7655477-2001-40E8-BEFA-2D0CDD0BC64B}"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a:prstGeom prst="rect">
            <a:avLst/>
          </a:prstGeom>
        </p:spPr>
        <p:txBody>
          <a:bodyPr/>
          <a:lstStyle/>
          <a:p>
            <a:r>
              <a:rPr lang="en-US" smtClean="0"/>
              <a:t>Click to edit Master title style</a:t>
            </a:r>
            <a:endParaRPr lang="en-US" dirty="0"/>
          </a:p>
        </p:txBody>
      </p:sp>
      <p:sp>
        <p:nvSpPr>
          <p:cNvPr id="4" name="Date Placeholder 3"/>
          <p:cNvSpPr>
            <a:spLocks noGrp="1"/>
          </p:cNvSpPr>
          <p:nvPr>
            <p:ph type="dt" sz="half" idx="10"/>
          </p:nvPr>
        </p:nvSpPr>
        <p:spPr>
          <a:xfrm>
            <a:off x="6096000" y="6248400"/>
            <a:ext cx="2667000" cy="365125"/>
          </a:xfrm>
          <a:prstGeom prst="rect">
            <a:avLst/>
          </a:prstGeom>
        </p:spPr>
        <p:txBody>
          <a:bodyPr/>
          <a:lstStyle/>
          <a:p>
            <a:fld id="{3E9A3530-0B88-436B-914E-FB8806253CF9}" type="datetime1">
              <a:rPr lang="en-US" smtClean="0"/>
              <a:t>11/30/2017</a:t>
            </a:fld>
            <a:endParaRPr lang="en-US" dirty="0"/>
          </a:p>
        </p:txBody>
      </p:sp>
      <p:sp>
        <p:nvSpPr>
          <p:cNvPr id="5" name="Footer Placeholder 4"/>
          <p:cNvSpPr>
            <a:spLocks noGrp="1"/>
          </p:cNvSpPr>
          <p:nvPr>
            <p:ph type="ftr" sz="quarter" idx="11"/>
          </p:nvPr>
        </p:nvSpPr>
        <p:spPr>
          <a:xfrm>
            <a:off x="609600" y="6248206"/>
            <a:ext cx="5421083"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a:prstGeom prst="rect">
            <a:avLst/>
          </a:prstGeo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a:prstGeom prst="rect">
            <a:avLst/>
          </a:prstGeo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a:xfrm>
            <a:off x="6096000" y="6248400"/>
            <a:ext cx="2667000" cy="365125"/>
          </a:xfrm>
          <a:prstGeom prst="rect">
            <a:avLst/>
          </a:prstGeom>
        </p:spPr>
        <p:txBody>
          <a:bodyPr/>
          <a:lstStyle/>
          <a:p>
            <a:fld id="{9E2FC2D4-E8C5-4B35-B724-39A01713C907}" type="datetime1">
              <a:rPr lang="en-US" smtClean="0"/>
              <a:t>11/30/2017</a:t>
            </a:fld>
            <a:endParaRPr lang="en-US"/>
          </a:p>
        </p:txBody>
      </p:sp>
      <p:sp>
        <p:nvSpPr>
          <p:cNvPr id="13" name="Slide Number Placeholder 12"/>
          <p:cNvSpPr>
            <a:spLocks noGrp="1"/>
          </p:cNvSpPr>
          <p:nvPr>
            <p:ph type="sldNum" sz="quarter" idx="11"/>
          </p:nvPr>
        </p:nvSpPr>
        <p:spPr>
          <a:xfrm>
            <a:off x="0" y="1752600"/>
            <a:ext cx="1295400" cy="701676"/>
          </a:xfrm>
          <a:prstGeom prst="rect">
            <a:avLst/>
          </a:prstGeo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a:xfrm>
            <a:off x="609600" y="6248206"/>
            <a:ext cx="5421083" cy="365125"/>
          </a:xfrm>
          <a:prstGeom prst="rect">
            <a:avLst/>
          </a:prstGeom>
        </p:spPr>
        <p:txBody>
          <a:bodyPr/>
          <a:lstStyle/>
          <a:p>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a:prstGeom prst="rect">
            <a:avLst/>
          </a:prstGeo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a:xfrm>
            <a:off x="6096000" y="6248400"/>
            <a:ext cx="2667000" cy="365125"/>
          </a:xfrm>
          <a:prstGeom prst="rect">
            <a:avLst/>
          </a:prstGeom>
        </p:spPr>
        <p:txBody>
          <a:bodyPr rtlCol="0"/>
          <a:lstStyle/>
          <a:p>
            <a:fld id="{D9AB91DF-8219-4D0D-B15E-452626F6EC6D}" type="datetime1">
              <a:rPr lang="en-US" smtClean="0"/>
              <a:t>11/30/2017</a:t>
            </a:fld>
            <a:endParaRPr lang="en-US"/>
          </a:p>
        </p:txBody>
      </p:sp>
      <p:sp>
        <p:nvSpPr>
          <p:cNvPr id="10" name="Slide Number Placeholder 9"/>
          <p:cNvSpPr>
            <a:spLocks noGrp="1"/>
          </p:cNvSpPr>
          <p:nvPr>
            <p:ph type="sldNum" sz="quarter" idx="16"/>
          </p:nvPr>
        </p:nvSpPr>
        <p:spPr>
          <a:xfrm>
            <a:off x="0" y="1272222"/>
            <a:ext cx="533400" cy="244476"/>
          </a:xfrm>
          <a:prstGeom prst="rect">
            <a:avLst/>
          </a:prstGeom>
        </p:spPr>
        <p:txBody>
          <a:bodyPr rtlCol="0"/>
          <a:lstStyle/>
          <a:p>
            <a:pPr algn="ctr"/>
            <a:fld id="{1AD93096-5B34-4342-9326-69289CEAE4C2}" type="slidenum">
              <a:rPr lang="en-US" smtClean="0"/>
              <a:pPr algn="ctr"/>
              <a:t>‹#›</a:t>
            </a:fld>
            <a:endParaRPr lang="en-US"/>
          </a:p>
        </p:txBody>
      </p:sp>
      <p:sp>
        <p:nvSpPr>
          <p:cNvPr id="12" name="Footer Placeholder 11"/>
          <p:cNvSpPr>
            <a:spLocks noGrp="1"/>
          </p:cNvSpPr>
          <p:nvPr>
            <p:ph type="ftr" sz="quarter" idx="17"/>
          </p:nvPr>
        </p:nvSpPr>
        <p:spPr>
          <a:xfrm>
            <a:off x="609600" y="6248206"/>
            <a:ext cx="5421083" cy="365125"/>
          </a:xfrm>
          <a:prstGeom prst="rect">
            <a:avLst/>
          </a:prstGeom>
        </p:spPr>
        <p:txBody>
          <a:bodyPr rtlCol="0"/>
          <a:lstStyle/>
          <a:p>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a:prstGeom prst="rect">
            <a:avLst/>
          </a:prstGeo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a:xfrm>
            <a:off x="6096000" y="6248400"/>
            <a:ext cx="2667000" cy="365125"/>
          </a:xfrm>
          <a:prstGeom prst="rect">
            <a:avLst/>
          </a:prstGeom>
        </p:spPr>
        <p:txBody>
          <a:bodyPr rtlCol="0"/>
          <a:lstStyle/>
          <a:p>
            <a:fld id="{B83EAAFC-CD46-4024-8107-C36F37E7A159}" type="datetime1">
              <a:rPr lang="en-US" smtClean="0"/>
              <a:t>11/30/2017</a:t>
            </a:fld>
            <a:endParaRPr lang="en-US"/>
          </a:p>
        </p:txBody>
      </p:sp>
      <p:sp>
        <p:nvSpPr>
          <p:cNvPr id="12" name="Slide Number Placeholder 11"/>
          <p:cNvSpPr>
            <a:spLocks noGrp="1"/>
          </p:cNvSpPr>
          <p:nvPr>
            <p:ph type="sldNum" sz="quarter" idx="16"/>
          </p:nvPr>
        </p:nvSpPr>
        <p:spPr>
          <a:xfrm>
            <a:off x="0" y="1272222"/>
            <a:ext cx="533400" cy="244476"/>
          </a:xfrm>
          <a:prstGeom prst="rect">
            <a:avLst/>
          </a:prstGeom>
        </p:spPr>
        <p:txBody>
          <a:bodyPr rtlCol="0"/>
          <a:lstStyle/>
          <a:p>
            <a:pPr algn="ctr"/>
            <a:fld id="{1AD93096-5B34-4342-9326-69289CEAE4C2}" type="slidenum">
              <a:rPr lang="en-US" smtClean="0"/>
              <a:pPr algn="ctr"/>
              <a:t>‹#›</a:t>
            </a:fld>
            <a:endParaRPr lang="en-US"/>
          </a:p>
        </p:txBody>
      </p:sp>
      <p:sp>
        <p:nvSpPr>
          <p:cNvPr id="14" name="Footer Placeholder 13"/>
          <p:cNvSpPr>
            <a:spLocks noGrp="1"/>
          </p:cNvSpPr>
          <p:nvPr>
            <p:ph type="ftr" sz="quarter" idx="17"/>
          </p:nvPr>
        </p:nvSpPr>
        <p:spPr>
          <a:xfrm>
            <a:off x="609600" y="6248206"/>
            <a:ext cx="5421083" cy="365125"/>
          </a:xfrm>
          <a:prstGeom prst="rect">
            <a:avLst/>
          </a:prstGeom>
        </p:spPr>
        <p:txBody>
          <a:bodyPr rtlCol="0"/>
          <a:lstStyle/>
          <a:p>
            <a:endParaRPr lang="en-US"/>
          </a:p>
        </p:txBody>
      </p:sp>
      <p:sp>
        <p:nvSpPr>
          <p:cNvPr id="16" name="Text Placeholder 15"/>
          <p:cNvSpPr>
            <a:spLocks noGrp="1"/>
          </p:cNvSpPr>
          <p:nvPr>
            <p:ph type="body" sz="quarter" idx="1"/>
          </p:nvPr>
        </p:nvSpPr>
        <p:spPr>
          <a:xfrm>
            <a:off x="609600" y="1752600"/>
            <a:ext cx="3886200" cy="640080"/>
          </a:xfrm>
          <a:prstGeom prst="rect">
            <a:avLst/>
          </a:prstGeo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prstGeom prst="rect">
            <a:avLst/>
          </a:prstGeo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0" y="6248400"/>
            <a:ext cx="2667000" cy="365125"/>
          </a:xfrm>
          <a:prstGeom prst="rect">
            <a:avLst/>
          </a:prstGeom>
        </p:spPr>
        <p:txBody>
          <a:bodyPr/>
          <a:lstStyle/>
          <a:p>
            <a:fld id="{9468DF17-FD16-4197-B3F9-0D0DDDDC2373}" type="datetime1">
              <a:rPr lang="en-US" smtClean="0"/>
              <a:t>11/30/2017</a:t>
            </a:fld>
            <a:endParaRPr lang="en-US"/>
          </a:p>
        </p:txBody>
      </p:sp>
      <p:sp>
        <p:nvSpPr>
          <p:cNvPr id="4" name="Footer Placeholder 3"/>
          <p:cNvSpPr>
            <a:spLocks noGrp="1"/>
          </p:cNvSpPr>
          <p:nvPr>
            <p:ph type="ftr" sz="quarter" idx="11"/>
          </p:nvPr>
        </p:nvSpPr>
        <p:spPr>
          <a:xfrm>
            <a:off x="609600" y="6248206"/>
            <a:ext cx="5421083"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0" y="6248400"/>
            <a:ext cx="2667000" cy="365125"/>
          </a:xfrm>
          <a:prstGeom prst="rect">
            <a:avLst/>
          </a:prstGeom>
        </p:spPr>
        <p:txBody>
          <a:bodyPr/>
          <a:lstStyle/>
          <a:p>
            <a:fld id="{6B043FAA-08E6-4A24-8230-044B5A9D0B66}" type="datetime1">
              <a:rPr lang="en-US" smtClean="0"/>
              <a:t>11/30/2017</a:t>
            </a:fld>
            <a:endParaRPr lang="en-US"/>
          </a:p>
        </p:txBody>
      </p:sp>
      <p:sp>
        <p:nvSpPr>
          <p:cNvPr id="3" name="Footer Placeholder 2"/>
          <p:cNvSpPr>
            <a:spLocks noGrp="1"/>
          </p:cNvSpPr>
          <p:nvPr>
            <p:ph type="ftr" sz="quarter" idx="11"/>
          </p:nvPr>
        </p:nvSpPr>
        <p:spPr>
          <a:xfrm>
            <a:off x="609600" y="6248206"/>
            <a:ext cx="5421083"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0" y="6248400"/>
            <a:ext cx="533400" cy="381000"/>
          </a:xfrm>
          <a:prstGeom prst="rect">
            <a:avLst/>
          </a:prstGeo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a:prstGeom prst="rect">
            <a:avLst/>
          </a:prstGeo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a:xfrm>
            <a:off x="6096000" y="6248400"/>
            <a:ext cx="2667000" cy="365125"/>
          </a:xfrm>
          <a:prstGeom prst="rect">
            <a:avLst/>
          </a:prstGeom>
        </p:spPr>
        <p:txBody>
          <a:bodyPr/>
          <a:lstStyle/>
          <a:p>
            <a:fld id="{71ED6A94-5E18-4ACC-A204-3841B6ABCCF9}" type="datetime1">
              <a:rPr lang="en-US" smtClean="0"/>
              <a:t>11/30/2017</a:t>
            </a:fld>
            <a:endParaRPr lang="en-US"/>
          </a:p>
        </p:txBody>
      </p:sp>
      <p:sp>
        <p:nvSpPr>
          <p:cNvPr id="6" name="Footer Placeholder 5"/>
          <p:cNvSpPr>
            <a:spLocks noGrp="1"/>
          </p:cNvSpPr>
          <p:nvPr>
            <p:ph type="ftr" sz="quarter" idx="11"/>
          </p:nvPr>
        </p:nvSpPr>
        <p:spPr>
          <a:xfrm>
            <a:off x="609600" y="6248206"/>
            <a:ext cx="5421083"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m_book.png"/>
          <p:cNvPicPr>
            <a:picLocks noChangeAspect="1"/>
          </p:cNvPicPr>
          <p:nvPr userDrawn="1"/>
        </p:nvPicPr>
        <p:blipFill>
          <a:blip r:embed="rId2"/>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a:prstGeom prst="rect">
            <a:avLst/>
          </a:prstGeo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a:prstGeom prst="rect">
            <a:avLst/>
          </a:prstGeo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a:prstGeom prst="rect">
            <a:avLst/>
          </a:prstGeom>
        </p:spPr>
        <p:txBody>
          <a:bodyPr rtlCol="0"/>
          <a:lstStyle/>
          <a:p>
            <a:fld id="{367B45BF-BC90-4071-B0B6-80821470AA08}" type="datetime1">
              <a:rPr lang="en-US" smtClean="0"/>
              <a:t>11/30/2017</a:t>
            </a:fld>
            <a:endParaRPr lang="en-US"/>
          </a:p>
        </p:txBody>
      </p:sp>
      <p:sp>
        <p:nvSpPr>
          <p:cNvPr id="13" name="Slide Number Placeholder 12"/>
          <p:cNvSpPr>
            <a:spLocks noGrp="1"/>
          </p:cNvSpPr>
          <p:nvPr>
            <p:ph type="sldNum" sz="quarter" idx="11"/>
          </p:nvPr>
        </p:nvSpPr>
        <p:spPr>
          <a:xfrm>
            <a:off x="0" y="4667249"/>
            <a:ext cx="1447800" cy="663578"/>
          </a:xfrm>
          <a:prstGeom prst="rect">
            <a:avLst/>
          </a:prstGeo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a:prstGeom prst="rect">
            <a:avLst/>
          </a:prstGeom>
        </p:spPr>
        <p:txBody>
          <a:bodyPr rtlCol="0"/>
          <a:lstStyle/>
          <a:p>
            <a:endParaRPr lang="en-US" dirty="0"/>
          </a:p>
        </p:txBody>
      </p:sp>
      <p:sp>
        <p:nvSpPr>
          <p:cNvPr id="3" name="Picture Placeholder 2"/>
          <p:cNvSpPr>
            <a:spLocks noGrp="1"/>
          </p:cNvSpPr>
          <p:nvPr>
            <p:ph type="pic" idx="1"/>
          </p:nvPr>
        </p:nvSpPr>
        <p:spPr>
          <a:xfrm>
            <a:off x="1560576" y="0"/>
            <a:ext cx="7583424" cy="4568952"/>
          </a:xfrm>
          <a:prstGeom prst="rect">
            <a:avLst/>
          </a:prstGeom>
          <a:solidFill>
            <a:schemeClr val="accent1">
              <a:tint val="40000"/>
            </a:schemeClr>
          </a:solidFill>
          <a:ln>
            <a:noFill/>
          </a:ln>
        </p:spPr>
        <p:txBody>
          <a:bodyPr/>
          <a:lstStyle>
            <a:lvl1pPr marL="0" indent="0">
              <a:buNone/>
              <a:defRPr sz="3200"/>
            </a:lvl1pPr>
          </a:lstStyle>
          <a:p>
            <a:r>
              <a:rPr lang="en-US" smtClean="0"/>
              <a:t>Click icon to add picture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37C8486-8382-4014-B454-396923262932}" type="datetime1">
              <a:rPr lang="en-US" smtClean="0"/>
              <a:t>11/30/2017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7655477-2001-40E8-BEFA-2D0CDD0BC64B}" type="slidenum">
              <a:rPr lang="en-US" smtClean="0"/>
              <a:t>‹#›</a:t>
            </a:fld>
            <a:endParaRPr lang="en-US"/>
          </a:p>
        </p:txBody>
      </p:sp>
    </p:spTree>
    <p:extLst>
      <p:ext uri="{BB962C8B-B14F-4D97-AF65-F5344CB8AC3E}">
        <p14:creationId xmlns:p14="http://schemas.microsoft.com/office/powerpoint/2010/main" val="12600206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12648" y="1600200"/>
            <a:ext cx="8153400" cy="452628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0" y="6248400"/>
            <a:ext cx="2667000" cy="365125"/>
          </a:xfrm>
          <a:prstGeom prst="rect">
            <a:avLst/>
          </a:prstGeom>
        </p:spPr>
        <p:txBody>
          <a:bodyPr/>
          <a:lstStyle/>
          <a:p>
            <a:fld id="{AAD5C14D-4176-4AE5-9F37-35BD98FB8990}" type="datetime1">
              <a:rPr lang="en-US" smtClean="0">
                <a:solidFill>
                  <a:schemeClr val="tx2"/>
                </a:solidFill>
              </a:rPr>
              <a:t>11/30/2017</a:t>
            </a:fld>
            <a:endParaRPr lang="en-US"/>
          </a:p>
        </p:txBody>
      </p:sp>
      <p:sp>
        <p:nvSpPr>
          <p:cNvPr id="5" name="Footer Placeholder 4"/>
          <p:cNvSpPr>
            <a:spLocks noGrp="1"/>
          </p:cNvSpPr>
          <p:nvPr>
            <p:ph type="ftr" sz="quarter" idx="11"/>
          </p:nvPr>
        </p:nvSpPr>
        <p:spPr>
          <a:xfrm>
            <a:off x="609600" y="6248206"/>
            <a:ext cx="5421083"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0" y="1272222"/>
            <a:ext cx="533400" cy="244476"/>
          </a:xfrm>
          <a:prstGeom prst="rect">
            <a:avLst/>
          </a:prstGeom>
        </p:spPr>
        <p:txBody>
          <a:bodyPr/>
          <a:lstStyle/>
          <a:p>
            <a:fld id="{72AC53DF-4216-466D-99A7-94400E6C2A25}" type="slidenum">
              <a:rPr lang="en-US" sz="1200" smtClean="0">
                <a:solidFill>
                  <a:schemeClr val="tx2"/>
                </a:solidFill>
              </a: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a:prstGeom prst="rect">
            <a:avLst/>
          </a:prstGeom>
        </p:spPr>
        <p:txBody>
          <a:bodyPr/>
          <a:lstStyle/>
          <a:p>
            <a:fld id="{367FE0F7-F47C-4248-A75F-47D6487798D7}" type="datetime1">
              <a:rPr lang="en-US" smtClean="0">
                <a:solidFill>
                  <a:schemeClr val="tx2"/>
                </a:solidFill>
              </a:rPr>
              <a:t>11/30/2017</a:t>
            </a:fld>
            <a:endParaRPr lang="en-US" dirty="0"/>
          </a:p>
        </p:txBody>
      </p:sp>
      <p:sp>
        <p:nvSpPr>
          <p:cNvPr id="5" name="Footer Placeholder 4"/>
          <p:cNvSpPr>
            <a:spLocks noGrp="1"/>
          </p:cNvSpPr>
          <p:nvPr>
            <p:ph type="ftr" sz="quarter" idx="11"/>
          </p:nvPr>
        </p:nvSpPr>
        <p:spPr>
          <a:xfrm>
            <a:off x="457201" y="6248207"/>
            <a:ext cx="5573483" cy="365125"/>
          </a:xfrm>
          <a:prstGeom prst="rect">
            <a:avLst/>
          </a:prstGeo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5400000">
            <a:off x="5989638" y="144462"/>
            <a:ext cx="533400" cy="244476"/>
          </a:xfrm>
          <a:prstGeom prst="rect">
            <a:avLst/>
          </a:prstGeom>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a:prstGeom prst="rect">
            <a:avLst/>
          </a:prstGeom>
        </p:spPr>
        <p:txBody>
          <a:bodyPr/>
          <a:lstStyle/>
          <a:p>
            <a:r>
              <a:rPr lang="en-US" smtClean="0"/>
              <a:t>Click to edit Master title style</a:t>
            </a:r>
            <a:endParaRPr lang="en-US" dirty="0"/>
          </a:p>
        </p:txBody>
      </p:sp>
      <p:sp>
        <p:nvSpPr>
          <p:cNvPr id="4" name="Date Placeholder 3"/>
          <p:cNvSpPr>
            <a:spLocks noGrp="1"/>
          </p:cNvSpPr>
          <p:nvPr>
            <p:ph type="dt" sz="half" idx="10"/>
          </p:nvPr>
        </p:nvSpPr>
        <p:spPr>
          <a:xfrm>
            <a:off x="6096000" y="6248400"/>
            <a:ext cx="2667000" cy="365125"/>
          </a:xfrm>
          <a:prstGeom prst="rect">
            <a:avLst/>
          </a:prstGeom>
        </p:spPr>
        <p:txBody>
          <a:bodyPr/>
          <a:lstStyle/>
          <a:p>
            <a:fld id="{23AC755E-32BA-425C-B7A3-B994FAEC7021}" type="datetime1">
              <a:rPr lang="en-US" smtClean="0"/>
              <a:t>11/30/2017</a:t>
            </a:fld>
            <a:endParaRPr lang="en-US" dirty="0"/>
          </a:p>
        </p:txBody>
      </p:sp>
      <p:sp>
        <p:nvSpPr>
          <p:cNvPr id="5" name="Footer Placeholder 4"/>
          <p:cNvSpPr>
            <a:spLocks noGrp="1"/>
          </p:cNvSpPr>
          <p:nvPr>
            <p:ph type="ftr" sz="quarter" idx="11"/>
          </p:nvPr>
        </p:nvSpPr>
        <p:spPr>
          <a:xfrm>
            <a:off x="609600" y="6248206"/>
            <a:ext cx="5421083"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a:prstGeom prst="rect">
            <a:avLst/>
          </a:prstGeo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a:prstGeom prst="rect">
            <a:avLst/>
          </a:prstGeo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a:xfrm>
            <a:off x="6096000" y="6248400"/>
            <a:ext cx="2667000" cy="365125"/>
          </a:xfrm>
          <a:prstGeom prst="rect">
            <a:avLst/>
          </a:prstGeom>
        </p:spPr>
        <p:txBody>
          <a:bodyPr/>
          <a:lstStyle/>
          <a:p>
            <a:fld id="{F00114CF-FE45-41A2-933B-D3B6361E54C7}" type="datetime1">
              <a:rPr lang="en-US" smtClean="0"/>
              <a:t>11/30/2017</a:t>
            </a:fld>
            <a:endParaRPr lang="en-US"/>
          </a:p>
        </p:txBody>
      </p:sp>
      <p:sp>
        <p:nvSpPr>
          <p:cNvPr id="13" name="Slide Number Placeholder 12"/>
          <p:cNvSpPr>
            <a:spLocks noGrp="1"/>
          </p:cNvSpPr>
          <p:nvPr>
            <p:ph type="sldNum" sz="quarter" idx="11"/>
          </p:nvPr>
        </p:nvSpPr>
        <p:spPr>
          <a:xfrm>
            <a:off x="0" y="1752600"/>
            <a:ext cx="1295400" cy="701676"/>
          </a:xfrm>
          <a:prstGeom prst="rect">
            <a:avLst/>
          </a:prstGeo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a:xfrm>
            <a:off x="609600" y="6248206"/>
            <a:ext cx="5421083" cy="365125"/>
          </a:xfrm>
          <a:prstGeom prst="rect">
            <a:avLst/>
          </a:prstGeom>
        </p:spPr>
        <p:txBody>
          <a:bodyPr/>
          <a:lstStyle/>
          <a:p>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a:prstGeom prst="rect">
            <a:avLst/>
          </a:prstGeo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a:xfrm>
            <a:off x="6096000" y="6248400"/>
            <a:ext cx="2667000" cy="365125"/>
          </a:xfrm>
          <a:prstGeom prst="rect">
            <a:avLst/>
          </a:prstGeom>
        </p:spPr>
        <p:txBody>
          <a:bodyPr rtlCol="0"/>
          <a:lstStyle/>
          <a:p>
            <a:fld id="{3F0AACFF-6001-47EA-A3EE-6306D2299526}" type="datetime1">
              <a:rPr lang="en-US" smtClean="0"/>
              <a:t>11/30/2017</a:t>
            </a:fld>
            <a:endParaRPr lang="en-US"/>
          </a:p>
        </p:txBody>
      </p:sp>
      <p:sp>
        <p:nvSpPr>
          <p:cNvPr id="10" name="Slide Number Placeholder 9"/>
          <p:cNvSpPr>
            <a:spLocks noGrp="1"/>
          </p:cNvSpPr>
          <p:nvPr>
            <p:ph type="sldNum" sz="quarter" idx="16"/>
          </p:nvPr>
        </p:nvSpPr>
        <p:spPr>
          <a:xfrm>
            <a:off x="0" y="1272222"/>
            <a:ext cx="533400" cy="244476"/>
          </a:xfrm>
          <a:prstGeom prst="rect">
            <a:avLst/>
          </a:prstGeom>
        </p:spPr>
        <p:txBody>
          <a:bodyPr rtlCol="0"/>
          <a:lstStyle/>
          <a:p>
            <a:pPr algn="ctr"/>
            <a:fld id="{1AD93096-5B34-4342-9326-69289CEAE4C2}" type="slidenum">
              <a:rPr lang="en-US" smtClean="0"/>
              <a:pPr algn="ctr"/>
              <a:t>‹#›</a:t>
            </a:fld>
            <a:endParaRPr lang="en-US"/>
          </a:p>
        </p:txBody>
      </p:sp>
      <p:sp>
        <p:nvSpPr>
          <p:cNvPr id="12" name="Footer Placeholder 11"/>
          <p:cNvSpPr>
            <a:spLocks noGrp="1"/>
          </p:cNvSpPr>
          <p:nvPr>
            <p:ph type="ftr" sz="quarter" idx="17"/>
          </p:nvPr>
        </p:nvSpPr>
        <p:spPr>
          <a:xfrm>
            <a:off x="609600" y="6248206"/>
            <a:ext cx="5421083" cy="365125"/>
          </a:xfrm>
          <a:prstGeom prst="rect">
            <a:avLst/>
          </a:prstGeom>
        </p:spPr>
        <p:txBody>
          <a:bodyPr rtlCol="0"/>
          <a:lstStyle/>
          <a:p>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a:prstGeom prst="rect">
            <a:avLst/>
          </a:prstGeo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a:xfrm>
            <a:off x="6096000" y="6248400"/>
            <a:ext cx="2667000" cy="365125"/>
          </a:xfrm>
          <a:prstGeom prst="rect">
            <a:avLst/>
          </a:prstGeom>
        </p:spPr>
        <p:txBody>
          <a:bodyPr rtlCol="0"/>
          <a:lstStyle/>
          <a:p>
            <a:fld id="{895E3063-BF63-42DF-862B-30ECA752C077}" type="datetime1">
              <a:rPr lang="en-US" smtClean="0"/>
              <a:t>11/30/2017</a:t>
            </a:fld>
            <a:endParaRPr lang="en-US"/>
          </a:p>
        </p:txBody>
      </p:sp>
      <p:sp>
        <p:nvSpPr>
          <p:cNvPr id="12" name="Slide Number Placeholder 11"/>
          <p:cNvSpPr>
            <a:spLocks noGrp="1"/>
          </p:cNvSpPr>
          <p:nvPr>
            <p:ph type="sldNum" sz="quarter" idx="16"/>
          </p:nvPr>
        </p:nvSpPr>
        <p:spPr>
          <a:xfrm>
            <a:off x="0" y="1272222"/>
            <a:ext cx="533400" cy="244476"/>
          </a:xfrm>
          <a:prstGeom prst="rect">
            <a:avLst/>
          </a:prstGeom>
        </p:spPr>
        <p:txBody>
          <a:bodyPr rtlCol="0"/>
          <a:lstStyle/>
          <a:p>
            <a:pPr algn="ctr"/>
            <a:fld id="{1AD93096-5B34-4342-9326-69289CEAE4C2}" type="slidenum">
              <a:rPr lang="en-US" smtClean="0"/>
              <a:pPr algn="ctr"/>
              <a:t>‹#›</a:t>
            </a:fld>
            <a:endParaRPr lang="en-US"/>
          </a:p>
        </p:txBody>
      </p:sp>
      <p:sp>
        <p:nvSpPr>
          <p:cNvPr id="14" name="Footer Placeholder 13"/>
          <p:cNvSpPr>
            <a:spLocks noGrp="1"/>
          </p:cNvSpPr>
          <p:nvPr>
            <p:ph type="ftr" sz="quarter" idx="17"/>
          </p:nvPr>
        </p:nvSpPr>
        <p:spPr>
          <a:xfrm>
            <a:off x="609600" y="6248206"/>
            <a:ext cx="5421083" cy="365125"/>
          </a:xfrm>
          <a:prstGeom prst="rect">
            <a:avLst/>
          </a:prstGeom>
        </p:spPr>
        <p:txBody>
          <a:bodyPr rtlCol="0"/>
          <a:lstStyle/>
          <a:p>
            <a:endParaRPr lang="en-US"/>
          </a:p>
        </p:txBody>
      </p:sp>
      <p:sp>
        <p:nvSpPr>
          <p:cNvPr id="16" name="Text Placeholder 15"/>
          <p:cNvSpPr>
            <a:spLocks noGrp="1"/>
          </p:cNvSpPr>
          <p:nvPr>
            <p:ph type="body" sz="quarter" idx="1"/>
          </p:nvPr>
        </p:nvSpPr>
        <p:spPr>
          <a:xfrm>
            <a:off x="609600" y="1752600"/>
            <a:ext cx="3886200" cy="640080"/>
          </a:xfrm>
          <a:prstGeom prst="rect">
            <a:avLst/>
          </a:prstGeo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prstGeom prst="rect">
            <a:avLst/>
          </a:prstGeo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0" y="6248400"/>
            <a:ext cx="2667000" cy="365125"/>
          </a:xfrm>
          <a:prstGeom prst="rect">
            <a:avLst/>
          </a:prstGeom>
        </p:spPr>
        <p:txBody>
          <a:bodyPr/>
          <a:lstStyle/>
          <a:p>
            <a:fld id="{6CDAAE23-1510-4FA7-B257-7A86F60C3531}" type="datetime1">
              <a:rPr lang="en-US" smtClean="0"/>
              <a:t>11/30/2017</a:t>
            </a:fld>
            <a:endParaRPr lang="en-US"/>
          </a:p>
        </p:txBody>
      </p:sp>
      <p:sp>
        <p:nvSpPr>
          <p:cNvPr id="4" name="Footer Placeholder 3"/>
          <p:cNvSpPr>
            <a:spLocks noGrp="1"/>
          </p:cNvSpPr>
          <p:nvPr>
            <p:ph type="ftr" sz="quarter" idx="11"/>
          </p:nvPr>
        </p:nvSpPr>
        <p:spPr>
          <a:xfrm>
            <a:off x="609600" y="6248206"/>
            <a:ext cx="5421083"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0" y="6248400"/>
            <a:ext cx="2667000" cy="365125"/>
          </a:xfrm>
          <a:prstGeom prst="rect">
            <a:avLst/>
          </a:prstGeom>
        </p:spPr>
        <p:txBody>
          <a:bodyPr/>
          <a:lstStyle/>
          <a:p>
            <a:fld id="{C1F61CAA-2DC7-46EF-900D-05046907B56E}" type="datetime1">
              <a:rPr lang="en-US" smtClean="0"/>
              <a:t>11/30/2017</a:t>
            </a:fld>
            <a:endParaRPr lang="en-US"/>
          </a:p>
        </p:txBody>
      </p:sp>
      <p:sp>
        <p:nvSpPr>
          <p:cNvPr id="3" name="Footer Placeholder 2"/>
          <p:cNvSpPr>
            <a:spLocks noGrp="1"/>
          </p:cNvSpPr>
          <p:nvPr>
            <p:ph type="ftr" sz="quarter" idx="11"/>
          </p:nvPr>
        </p:nvSpPr>
        <p:spPr>
          <a:xfrm>
            <a:off x="609600" y="6248206"/>
            <a:ext cx="5421083"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0" y="6248400"/>
            <a:ext cx="533400" cy="381000"/>
          </a:xfrm>
          <a:prstGeom prst="rect">
            <a:avLst/>
          </a:prstGeo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a:prstGeom prst="rect">
            <a:avLst/>
          </a:prstGeo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a:xfrm>
            <a:off x="6096000" y="6248400"/>
            <a:ext cx="2667000" cy="365125"/>
          </a:xfrm>
          <a:prstGeom prst="rect">
            <a:avLst/>
          </a:prstGeom>
        </p:spPr>
        <p:txBody>
          <a:bodyPr/>
          <a:lstStyle/>
          <a:p>
            <a:fld id="{9E1C100A-92C2-4EAB-BA31-2824F7F61611}" type="datetime1">
              <a:rPr lang="en-US" smtClean="0"/>
              <a:t>11/30/2017</a:t>
            </a:fld>
            <a:endParaRPr lang="en-US"/>
          </a:p>
        </p:txBody>
      </p:sp>
      <p:sp>
        <p:nvSpPr>
          <p:cNvPr id="6" name="Footer Placeholder 5"/>
          <p:cNvSpPr>
            <a:spLocks noGrp="1"/>
          </p:cNvSpPr>
          <p:nvPr>
            <p:ph type="ftr" sz="quarter" idx="11"/>
          </p:nvPr>
        </p:nvSpPr>
        <p:spPr>
          <a:xfrm>
            <a:off x="609600" y="6248206"/>
            <a:ext cx="5421083"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m_book.png"/>
          <p:cNvPicPr>
            <a:picLocks noChangeAspect="1"/>
          </p:cNvPicPr>
          <p:nvPr userDrawn="1"/>
        </p:nvPicPr>
        <p:blipFill>
          <a:blip r:embed="rId2"/>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a:prstGeom prst="rect">
            <a:avLst/>
          </a:prstGeo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a:prstGeom prst="rect">
            <a:avLst/>
          </a:prstGeo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a:prstGeom prst="rect">
            <a:avLst/>
          </a:prstGeom>
        </p:spPr>
        <p:txBody>
          <a:bodyPr rtlCol="0"/>
          <a:lstStyle/>
          <a:p>
            <a:fld id="{8748016B-8CF5-428A-9C81-B10DA62F1728}" type="datetime1">
              <a:rPr lang="en-US" smtClean="0"/>
              <a:t>11/30/2017</a:t>
            </a:fld>
            <a:endParaRPr lang="en-US"/>
          </a:p>
        </p:txBody>
      </p:sp>
      <p:sp>
        <p:nvSpPr>
          <p:cNvPr id="13" name="Slide Number Placeholder 12"/>
          <p:cNvSpPr>
            <a:spLocks noGrp="1"/>
          </p:cNvSpPr>
          <p:nvPr>
            <p:ph type="sldNum" sz="quarter" idx="11"/>
          </p:nvPr>
        </p:nvSpPr>
        <p:spPr>
          <a:xfrm>
            <a:off x="0" y="4667249"/>
            <a:ext cx="1447800" cy="663578"/>
          </a:xfrm>
          <a:prstGeom prst="rect">
            <a:avLst/>
          </a:prstGeo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a:prstGeom prst="rect">
            <a:avLst/>
          </a:prstGeom>
        </p:spPr>
        <p:txBody>
          <a:bodyPr rtlCol="0"/>
          <a:lstStyle/>
          <a:p>
            <a:endParaRPr lang="en-US" dirty="0"/>
          </a:p>
        </p:txBody>
      </p:sp>
      <p:sp>
        <p:nvSpPr>
          <p:cNvPr id="3" name="Picture Placeholder 2"/>
          <p:cNvSpPr>
            <a:spLocks noGrp="1"/>
          </p:cNvSpPr>
          <p:nvPr>
            <p:ph type="pic" idx="1"/>
          </p:nvPr>
        </p:nvSpPr>
        <p:spPr>
          <a:xfrm>
            <a:off x="1560576" y="0"/>
            <a:ext cx="7583424" cy="4568952"/>
          </a:xfrm>
          <a:prstGeom prst="rect">
            <a:avLst/>
          </a:prstGeom>
          <a:solidFill>
            <a:schemeClr val="accent1">
              <a:tint val="40000"/>
            </a:schemeClr>
          </a:solidFill>
          <a:ln>
            <a:noFill/>
          </a:ln>
        </p:spPr>
        <p:txBody>
          <a:bodyPr/>
          <a:lstStyle>
            <a:lvl1pPr marL="0" indent="0">
              <a:buNone/>
              <a:defRPr sz="3200"/>
            </a:lvl1pPr>
          </a:lstStyle>
          <a:p>
            <a:r>
              <a:rPr lang="en-US" smtClean="0"/>
              <a:t>Click icon to add picture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668DD23-B608-4AC0-8236-005C76D20169}" type="datetime1">
              <a:rPr lang="en-US" smtClean="0"/>
              <a:t>11/30/2017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7655477-2001-40E8-BEFA-2D0CDD0BC64B}" type="slidenum">
              <a:rPr lang="en-US" smtClean="0"/>
              <a:t>‹#›</a:t>
            </a:fld>
            <a:endParaRPr lang="en-US"/>
          </a:p>
        </p:txBody>
      </p:sp>
    </p:spTree>
    <p:extLst>
      <p:ext uri="{BB962C8B-B14F-4D97-AF65-F5344CB8AC3E}">
        <p14:creationId xmlns:p14="http://schemas.microsoft.com/office/powerpoint/2010/main" val="378144893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12648" y="1600200"/>
            <a:ext cx="8153400" cy="452628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0" y="6248400"/>
            <a:ext cx="2667000" cy="365125"/>
          </a:xfrm>
          <a:prstGeom prst="rect">
            <a:avLst/>
          </a:prstGeom>
        </p:spPr>
        <p:txBody>
          <a:bodyPr/>
          <a:lstStyle/>
          <a:p>
            <a:fld id="{627E2398-26BB-49B9-8DD4-40DB9C7A3CA5}" type="datetime1">
              <a:rPr lang="en-US" smtClean="0">
                <a:solidFill>
                  <a:schemeClr val="tx2"/>
                </a:solidFill>
              </a:rPr>
              <a:t>11/30/2017</a:t>
            </a:fld>
            <a:endParaRPr lang="en-US"/>
          </a:p>
        </p:txBody>
      </p:sp>
      <p:sp>
        <p:nvSpPr>
          <p:cNvPr id="5" name="Footer Placeholder 4"/>
          <p:cNvSpPr>
            <a:spLocks noGrp="1"/>
          </p:cNvSpPr>
          <p:nvPr>
            <p:ph type="ftr" sz="quarter" idx="11"/>
          </p:nvPr>
        </p:nvSpPr>
        <p:spPr>
          <a:xfrm>
            <a:off x="609600" y="6248206"/>
            <a:ext cx="5421083"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0" y="1272222"/>
            <a:ext cx="533400" cy="244476"/>
          </a:xfrm>
          <a:prstGeom prst="rect">
            <a:avLst/>
          </a:prstGeom>
        </p:spPr>
        <p:txBody>
          <a:bodyPr/>
          <a:lstStyle/>
          <a:p>
            <a:fld id="{72AC53DF-4216-466D-99A7-94400E6C2A25}" type="slidenum">
              <a:rPr lang="en-US" sz="1200" smtClean="0">
                <a:solidFill>
                  <a:schemeClr val="tx2"/>
                </a:solidFill>
              </a: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a:prstGeom prst="rect">
            <a:avLst/>
          </a:prstGeom>
        </p:spPr>
        <p:txBody>
          <a:bodyPr/>
          <a:lstStyle/>
          <a:p>
            <a:fld id="{BAE190D2-052E-4FB3-8E06-2492EB9AF5DA}" type="datetime1">
              <a:rPr lang="en-US" smtClean="0">
                <a:solidFill>
                  <a:schemeClr val="tx2"/>
                </a:solidFill>
              </a:rPr>
              <a:t>11/30/2017</a:t>
            </a:fld>
            <a:endParaRPr lang="en-US" dirty="0"/>
          </a:p>
        </p:txBody>
      </p:sp>
      <p:sp>
        <p:nvSpPr>
          <p:cNvPr id="5" name="Footer Placeholder 4"/>
          <p:cNvSpPr>
            <a:spLocks noGrp="1"/>
          </p:cNvSpPr>
          <p:nvPr>
            <p:ph type="ftr" sz="quarter" idx="11"/>
          </p:nvPr>
        </p:nvSpPr>
        <p:spPr>
          <a:xfrm>
            <a:off x="457201" y="6248207"/>
            <a:ext cx="5573483" cy="365125"/>
          </a:xfrm>
          <a:prstGeom prst="rect">
            <a:avLst/>
          </a:prstGeo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5400000">
            <a:off x="5989638" y="144462"/>
            <a:ext cx="533400" cy="244476"/>
          </a:xfrm>
          <a:prstGeom prst="rect">
            <a:avLst/>
          </a:prstGeom>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591A838-ACA3-40BF-851D-89E4F1E19082}" type="datetime1">
              <a:rPr lang="en-US" smtClean="0"/>
              <a:t>11/30/2017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7655477-2001-40E8-BEFA-2D0CDD0BC64B}" type="slidenum">
              <a:rPr lang="en-US" smtClean="0"/>
              <a:t>‹#›</a:t>
            </a:fld>
            <a:endParaRPr lang="en-US"/>
          </a:p>
        </p:txBody>
      </p:sp>
    </p:spTree>
    <p:extLst>
      <p:ext uri="{BB962C8B-B14F-4D97-AF65-F5344CB8AC3E}">
        <p14:creationId xmlns:p14="http://schemas.microsoft.com/office/powerpoint/2010/main" val="190304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A2BB928-DD54-4CBD-B4C3-4C5C7C67A29B}" type="datetime1">
              <a:rPr lang="en-US" smtClean="0"/>
              <a:t>11/30/2017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7655477-2001-40E8-BEFA-2D0CDD0BC64B}" type="slidenum">
              <a:rPr lang="en-US" smtClean="0"/>
              <a:t>‹#›</a:t>
            </a:fld>
            <a:endParaRPr lang="en-US"/>
          </a:p>
        </p:txBody>
      </p:sp>
    </p:spTree>
    <p:extLst>
      <p:ext uri="{BB962C8B-B14F-4D97-AF65-F5344CB8AC3E}">
        <p14:creationId xmlns:p14="http://schemas.microsoft.com/office/powerpoint/2010/main" val="4195670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1541ECA-90E9-48F0-B003-80DEB5C83494}" type="datetime1">
              <a:rPr lang="en-US" smtClean="0"/>
              <a:t>11/30/2017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7655477-2001-40E8-BEFA-2D0CDD0BC64B}" type="slidenum">
              <a:rPr lang="en-US" smtClean="0"/>
              <a:t>‹#›</a:t>
            </a:fld>
            <a:endParaRPr lang="en-US"/>
          </a:p>
        </p:txBody>
      </p:sp>
    </p:spTree>
    <p:extLst>
      <p:ext uri="{BB962C8B-B14F-4D97-AF65-F5344CB8AC3E}">
        <p14:creationId xmlns:p14="http://schemas.microsoft.com/office/powerpoint/2010/main" val="2270600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3E2C224-6F83-40D8-8A83-98B0E47B7B5F}" type="datetime1">
              <a:rPr lang="en-US" smtClean="0"/>
              <a:t>11/30/2017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7655477-2001-40E8-BEFA-2D0CDD0BC64B}" type="slidenum">
              <a:rPr lang="en-US" smtClean="0"/>
              <a:t>‹#›</a:t>
            </a:fld>
            <a:endParaRPr lang="en-US"/>
          </a:p>
        </p:txBody>
      </p:sp>
    </p:spTree>
    <p:extLst>
      <p:ext uri="{BB962C8B-B14F-4D97-AF65-F5344CB8AC3E}">
        <p14:creationId xmlns:p14="http://schemas.microsoft.com/office/powerpoint/2010/main" val="253879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theme" Target="../theme/theme4.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9.xml"/><Relationship Id="rId3" Type="http://schemas.openxmlformats.org/officeDocument/2006/relationships/slideLayout" Target="../slideLayouts/slideLayout44.xml"/><Relationship Id="rId7" Type="http://schemas.openxmlformats.org/officeDocument/2006/relationships/slideLayout" Target="../slideLayouts/slideLayout48.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theme" Target="../theme/theme5.xml"/><Relationship Id="rId5" Type="http://schemas.openxmlformats.org/officeDocument/2006/relationships/slideLayout" Target="../slideLayouts/slideLayout4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smtClean="0">
                <a:solidFill>
                  <a:schemeClr val="tx1"/>
                </a:solidFill>
                <a:latin typeface="+mj-lt"/>
                <a:ea typeface="+mj-ea"/>
                <a:cs typeface="+mj-cs"/>
              </a:rPr>
              <a:t>iRespond Question Master</a:t>
            </a:r>
            <a:endParaRPr lang="en-US" sz="4400">
              <a:solidFill>
                <a:schemeClr val="tx1"/>
              </a:solidFill>
              <a:latin typeface="+mj-lt"/>
              <a:ea typeface="+mj-ea"/>
              <a:cs typeface="+mj-cs"/>
            </a:endParaRP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A.) Response A</a:t>
            </a:r>
            <a:endParaRPr lang="en-US" sz="3200">
              <a:solidFill>
                <a:schemeClr val="tx1"/>
              </a:solidFill>
            </a:endParaRP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B.) Response B</a:t>
            </a:r>
            <a:endParaRPr lang="en-US" sz="3200">
              <a:solidFill>
                <a:schemeClr val="tx1"/>
              </a:solidFill>
            </a:endParaRP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C.) Response C</a:t>
            </a:r>
            <a:endParaRPr lang="en-US" sz="3200">
              <a:solidFill>
                <a:schemeClr val="tx1"/>
              </a:solidFill>
            </a:endParaRP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D.) Response D</a:t>
            </a:r>
            <a:endParaRPr lang="en-US" sz="3200">
              <a:solidFill>
                <a:schemeClr val="tx1"/>
              </a:solidFill>
            </a:endParaRP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E.) Response E</a:t>
            </a:r>
            <a:endParaRPr lang="en-US" sz="3200">
              <a:solidFill>
                <a:schemeClr val="tx1"/>
              </a:solidFill>
            </a:endParaRP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337957870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337957870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9F3D40E3-D8CF-463A-9948-0B279DB599C1}" type="datetime1">
              <a:rPr lang="en-US" smtClean="0">
                <a:solidFill>
                  <a:schemeClr val="tx2"/>
                </a:solidFill>
              </a:rPr>
              <a:t>11/30/2017</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QuestionShape"/>
          <p:cNvSpPr/>
          <p:nvPr/>
        </p:nvSpPr>
        <p:spPr>
          <a:xfrm>
            <a:off x="127000" y="127000"/>
            <a:ext cx="8890000" cy="2857500"/>
          </a:xfrm>
          <a:prstGeom prst="rect">
            <a:avLst/>
          </a:prstGeom>
        </p:spPr>
        <p:txBody>
          <a:bodyPr vert="horz" anchor="ctr">
            <a:normAutofit/>
          </a:bodyPr>
          <a:lstStyle/>
          <a:p>
            <a:pPr lvl="0" eaLnBrk="1" hangingPunct="1">
              <a:spcBef>
                <a:spcPct val="0"/>
              </a:spcBef>
              <a:buNone/>
            </a:pPr>
            <a:r>
              <a:rPr lang="en-US" sz="4400" smtClean="0">
                <a:solidFill>
                  <a:schemeClr val="tx2"/>
                </a:solidFill>
                <a:latin typeface="+mj-lt"/>
                <a:ea typeface="+mj-ea"/>
                <a:cs typeface="+mj-cs"/>
              </a:rPr>
              <a:t>iRespond Question Master</a:t>
            </a:r>
            <a:endParaRPr lang="en-US" sz="4400">
              <a:solidFill>
                <a:schemeClr val="tx2"/>
              </a:solidFill>
              <a:latin typeface="+mj-lt"/>
              <a:ea typeface="+mj-ea"/>
              <a:cs typeface="+mj-cs"/>
            </a:endParaRPr>
          </a:p>
        </p:txBody>
      </p:sp>
      <p:sp>
        <p:nvSpPr>
          <p:cNvPr id="4" name="AShape"/>
          <p:cNvSpPr/>
          <p:nvPr/>
        </p:nvSpPr>
        <p:spPr>
          <a:xfrm>
            <a:off x="127000" y="3111500"/>
            <a:ext cx="8890000" cy="711200"/>
          </a:xfrm>
          <a:prstGeom prst="rect">
            <a:avLst/>
          </a:prstGeom>
        </p:spPr>
        <p:txBody>
          <a:bodyPr vert="horz">
            <a:normAutofit/>
          </a:bodyPr>
          <a:lstStyle/>
          <a:p>
            <a:pPr marL="320040" lvl="0" indent="-320040" algn="l" defTabSz="914400" rtl="0" eaLnBrk="1" latinLnBrk="0" hangingPunct="1">
              <a:spcBef>
                <a:spcPts val="700"/>
              </a:spcBef>
              <a:buClr>
                <a:schemeClr val="accent2"/>
              </a:buClr>
              <a:buSzPct val="60000"/>
              <a:buFont typeface="Wingdings"/>
              <a:buNone/>
            </a:pPr>
            <a:r>
              <a:rPr lang="en-US" sz="2900" smtClean="0">
                <a:solidFill>
                  <a:schemeClr val="tx1"/>
                </a:solidFill>
              </a:rPr>
              <a:t>A.) Response A</a:t>
            </a:r>
            <a:endParaRPr lang="en-US" sz="2900">
              <a:solidFill>
                <a:schemeClr val="tx1"/>
              </a:solidFill>
            </a:endParaRPr>
          </a:p>
        </p:txBody>
      </p:sp>
      <p:sp>
        <p:nvSpPr>
          <p:cNvPr id="5" name="BShape"/>
          <p:cNvSpPr/>
          <p:nvPr/>
        </p:nvSpPr>
        <p:spPr>
          <a:xfrm>
            <a:off x="127000" y="3835400"/>
            <a:ext cx="8890000" cy="711200"/>
          </a:xfrm>
          <a:prstGeom prst="rect">
            <a:avLst/>
          </a:prstGeom>
        </p:spPr>
        <p:txBody>
          <a:bodyPr vert="horz">
            <a:normAutofit/>
          </a:bodyPr>
          <a:lstStyle/>
          <a:p>
            <a:pPr marL="320040" lvl="0" indent="-320040" algn="l" defTabSz="914400" rtl="0" eaLnBrk="1" latinLnBrk="0" hangingPunct="1">
              <a:spcBef>
                <a:spcPts val="700"/>
              </a:spcBef>
              <a:buClr>
                <a:schemeClr val="accent2"/>
              </a:buClr>
              <a:buSzPct val="60000"/>
              <a:buFont typeface="Wingdings"/>
              <a:buNone/>
            </a:pPr>
            <a:r>
              <a:rPr lang="en-US" sz="2900" smtClean="0">
                <a:solidFill>
                  <a:schemeClr val="tx1"/>
                </a:solidFill>
              </a:rPr>
              <a:t>B.) Response B</a:t>
            </a:r>
            <a:endParaRPr lang="en-US" sz="2900">
              <a:solidFill>
                <a:schemeClr val="tx1"/>
              </a:solidFill>
            </a:endParaRPr>
          </a:p>
        </p:txBody>
      </p:sp>
      <p:sp>
        <p:nvSpPr>
          <p:cNvPr id="6" name="CShape"/>
          <p:cNvSpPr/>
          <p:nvPr/>
        </p:nvSpPr>
        <p:spPr>
          <a:xfrm>
            <a:off x="127000" y="4559300"/>
            <a:ext cx="8890000" cy="711200"/>
          </a:xfrm>
          <a:prstGeom prst="rect">
            <a:avLst/>
          </a:prstGeom>
        </p:spPr>
        <p:txBody>
          <a:bodyPr vert="horz">
            <a:normAutofit/>
          </a:bodyPr>
          <a:lstStyle/>
          <a:p>
            <a:pPr marL="320040" lvl="0" indent="-320040" algn="l" defTabSz="914400" rtl="0" eaLnBrk="1" latinLnBrk="0" hangingPunct="1">
              <a:spcBef>
                <a:spcPts val="700"/>
              </a:spcBef>
              <a:buClr>
                <a:schemeClr val="accent2"/>
              </a:buClr>
              <a:buSzPct val="60000"/>
              <a:buFont typeface="Wingdings"/>
              <a:buNone/>
            </a:pPr>
            <a:r>
              <a:rPr lang="en-US" sz="2900" smtClean="0">
                <a:solidFill>
                  <a:schemeClr val="tx1"/>
                </a:solidFill>
              </a:rPr>
              <a:t>C.) Response C</a:t>
            </a:r>
            <a:endParaRPr lang="en-US" sz="2900">
              <a:solidFill>
                <a:schemeClr val="tx1"/>
              </a:solidFill>
            </a:endParaRPr>
          </a:p>
        </p:txBody>
      </p:sp>
      <p:sp>
        <p:nvSpPr>
          <p:cNvPr id="10" name="DShape"/>
          <p:cNvSpPr/>
          <p:nvPr/>
        </p:nvSpPr>
        <p:spPr>
          <a:xfrm>
            <a:off x="127000" y="5283200"/>
            <a:ext cx="8890000" cy="711200"/>
          </a:xfrm>
          <a:prstGeom prst="rect">
            <a:avLst/>
          </a:prstGeom>
        </p:spPr>
        <p:txBody>
          <a:bodyPr vert="horz">
            <a:normAutofit/>
          </a:bodyPr>
          <a:lstStyle/>
          <a:p>
            <a:pPr marL="320040" lvl="0" indent="-320040" algn="l" defTabSz="914400" rtl="0" eaLnBrk="1" latinLnBrk="0" hangingPunct="1">
              <a:spcBef>
                <a:spcPts val="700"/>
              </a:spcBef>
              <a:buClr>
                <a:schemeClr val="accent2"/>
              </a:buClr>
              <a:buSzPct val="60000"/>
              <a:buFont typeface="Wingdings"/>
              <a:buNone/>
            </a:pPr>
            <a:r>
              <a:rPr lang="en-US" sz="2900" smtClean="0">
                <a:solidFill>
                  <a:schemeClr val="tx1"/>
                </a:solidFill>
              </a:rPr>
              <a:t>D.) Response D</a:t>
            </a:r>
            <a:endParaRPr lang="en-US" sz="2900">
              <a:solidFill>
                <a:schemeClr val="tx1"/>
              </a:solidFill>
            </a:endParaRPr>
          </a:p>
        </p:txBody>
      </p:sp>
      <p:sp>
        <p:nvSpPr>
          <p:cNvPr id="11" name="EShape"/>
          <p:cNvSpPr/>
          <p:nvPr/>
        </p:nvSpPr>
        <p:spPr>
          <a:xfrm>
            <a:off x="127000" y="6007100"/>
            <a:ext cx="8890000" cy="711200"/>
          </a:xfrm>
          <a:prstGeom prst="rect">
            <a:avLst/>
          </a:prstGeom>
        </p:spPr>
        <p:txBody>
          <a:bodyPr vert="horz">
            <a:normAutofit/>
          </a:bodyPr>
          <a:lstStyle/>
          <a:p>
            <a:pPr marL="320040" lvl="0" indent="-320040" algn="l" defTabSz="914400" rtl="0" eaLnBrk="1" latinLnBrk="0" hangingPunct="1">
              <a:spcBef>
                <a:spcPts val="700"/>
              </a:spcBef>
              <a:buClr>
                <a:schemeClr val="accent2"/>
              </a:buClr>
              <a:buSzPct val="60000"/>
              <a:buFont typeface="Wingdings"/>
              <a:buNone/>
            </a:pPr>
            <a:r>
              <a:rPr lang="en-US" sz="2900" smtClean="0">
                <a:solidFill>
                  <a:schemeClr val="tx1"/>
                </a:solidFill>
              </a:rPr>
              <a:t>E.) Response E</a:t>
            </a:r>
            <a:endParaRPr lang="en-US" sz="2900">
              <a:solidFill>
                <a:schemeClr val="tx1"/>
              </a:solidFill>
            </a:endParaRPr>
          </a:p>
        </p:txBody>
      </p:sp>
      <p:sp>
        <p:nvSpPr>
          <p:cNvPr id="12" name="Percent"/>
          <p:cNvSpPr/>
          <p:nvPr/>
        </p:nvSpPr>
        <p:spPr>
          <a:xfrm>
            <a:off x="6350000" y="254000"/>
            <a:ext cx="2540000" cy="5080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5" name="Timer"/>
          <p:cNvSpPr/>
          <p:nvPr/>
        </p:nvSpPr>
        <p:spPr>
          <a:xfrm>
            <a:off x="254000" y="254000"/>
            <a:ext cx="2540000" cy="5080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Lst>
  <p:hf hdr="0" ftr="0" dt="0"/>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Graph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40" name="CorrectBarGroup"/>
          <p:cNvGrpSpPr/>
          <p:nvPr/>
        </p:nvGrpSpPr>
        <p:grpSpPr>
          <a:xfrm>
            <a:off x="1270000" y="3175000"/>
            <a:ext cx="2667000" cy="2540000"/>
            <a:chOff x="1270000" y="3175000"/>
            <a:chExt cx="2667000" cy="2540000"/>
          </a:xfrm>
        </p:grpSpPr>
        <p:sp>
          <p:nvSpPr>
            <p:cNvPr id="5" name="CorrectBar0"/>
            <p:cNvSpPr/>
            <p:nvPr userDrawn="1"/>
          </p:nvSpPr>
          <p:spPr>
            <a:xfrm>
              <a:off x="1270000" y="3175000"/>
              <a:ext cx="1079500" cy="2540000"/>
            </a:xfrm>
            <a:prstGeom prst="rect">
              <a:avLst/>
            </a:prstGeom>
            <a:solidFill>
              <a:srgbClr val="22FF22"/>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rrectBar1"/>
            <p:cNvSpPr/>
            <p:nvPr userDrawn="1"/>
          </p:nvSpPr>
          <p:spPr>
            <a:xfrm>
              <a:off x="2857500" y="4445000"/>
              <a:ext cx="1079500" cy="1270000"/>
            </a:xfrm>
            <a:prstGeom prst="rect">
              <a:avLst/>
            </a:prstGeom>
            <a:solidFill>
              <a:srgbClr val="22FF22"/>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PercentLabelGroup"/>
          <p:cNvGrpSpPr/>
          <p:nvPr/>
        </p:nvGrpSpPr>
        <p:grpSpPr>
          <a:xfrm>
            <a:off x="1270000" y="1270000"/>
            <a:ext cx="7429500" cy="317500"/>
            <a:chOff x="1270000" y="1270000"/>
            <a:chExt cx="7429500" cy="317500"/>
          </a:xfrm>
        </p:grpSpPr>
        <p:sp>
          <p:nvSpPr>
            <p:cNvPr id="4" name="PercentLabel0"/>
            <p:cNvSpPr/>
            <p:nvPr userDrawn="1"/>
          </p:nvSpPr>
          <p:spPr>
            <a:xfrm>
              <a:off x="1270000" y="1270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0" name="PercentLabel1"/>
            <p:cNvSpPr/>
            <p:nvPr userDrawn="1"/>
          </p:nvSpPr>
          <p:spPr>
            <a:xfrm>
              <a:off x="2857500" y="1270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5" name="PercentLabel2"/>
            <p:cNvSpPr/>
            <p:nvPr userDrawn="1"/>
          </p:nvSpPr>
          <p:spPr>
            <a:xfrm>
              <a:off x="4445000" y="1270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8" name="PercentLabel3"/>
            <p:cNvSpPr/>
            <p:nvPr userDrawn="1"/>
          </p:nvSpPr>
          <p:spPr>
            <a:xfrm>
              <a:off x="6032500" y="1270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1" name="PercentLabel4"/>
            <p:cNvSpPr/>
            <p:nvPr userDrawn="1"/>
          </p:nvSpPr>
          <p:spPr>
            <a:xfrm>
              <a:off x="7620000" y="1270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41" name="IncorrectBarGroup"/>
          <p:cNvGrpSpPr/>
          <p:nvPr/>
        </p:nvGrpSpPr>
        <p:grpSpPr>
          <a:xfrm>
            <a:off x="4445000" y="1905000"/>
            <a:ext cx="4254500" cy="3810000"/>
            <a:chOff x="4445000" y="1905000"/>
            <a:chExt cx="4254500" cy="3810000"/>
          </a:xfrm>
        </p:grpSpPr>
        <p:sp>
          <p:nvSpPr>
            <p:cNvPr id="16" name="IncorrectBar2"/>
            <p:cNvSpPr/>
            <p:nvPr userDrawn="1"/>
          </p:nvSpPr>
          <p:spPr>
            <a:xfrm>
              <a:off x="4445000" y="1905000"/>
              <a:ext cx="1079500" cy="3810000"/>
            </a:xfrm>
            <a:prstGeom prst="rect">
              <a:avLst/>
            </a:prstGeom>
            <a:solidFill>
              <a:srgbClr val="FF2222"/>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ncorrectBar3"/>
            <p:cNvSpPr/>
            <p:nvPr userDrawn="1"/>
          </p:nvSpPr>
          <p:spPr>
            <a:xfrm>
              <a:off x="6032500" y="1905000"/>
              <a:ext cx="1079500" cy="3810000"/>
            </a:xfrm>
            <a:prstGeom prst="rect">
              <a:avLst/>
            </a:prstGeom>
            <a:solidFill>
              <a:srgbClr val="FF2222"/>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ncorrectBar4"/>
            <p:cNvSpPr/>
            <p:nvPr userDrawn="1"/>
          </p:nvSpPr>
          <p:spPr>
            <a:xfrm>
              <a:off x="7620000" y="3175000"/>
              <a:ext cx="1079500" cy="2540000"/>
            </a:xfrm>
            <a:prstGeom prst="rect">
              <a:avLst/>
            </a:prstGeom>
            <a:solidFill>
              <a:srgbClr val="FF2222"/>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XLabelGroup"/>
          <p:cNvGrpSpPr/>
          <p:nvPr/>
        </p:nvGrpSpPr>
        <p:grpSpPr>
          <a:xfrm>
            <a:off x="1270000" y="5842000"/>
            <a:ext cx="7429500" cy="317500"/>
            <a:chOff x="1270000" y="5842000"/>
            <a:chExt cx="7429500" cy="317500"/>
          </a:xfrm>
        </p:grpSpPr>
        <p:sp>
          <p:nvSpPr>
            <p:cNvPr id="6" name="XValueLabel0"/>
            <p:cNvSpPr/>
            <p:nvPr userDrawn="1"/>
          </p:nvSpPr>
          <p:spPr>
            <a:xfrm>
              <a:off x="1270000" y="5842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2" name="XValueLabel1"/>
            <p:cNvSpPr/>
            <p:nvPr userDrawn="1"/>
          </p:nvSpPr>
          <p:spPr>
            <a:xfrm>
              <a:off x="2857500" y="5842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7" name="XValueLabel2"/>
            <p:cNvSpPr/>
            <p:nvPr userDrawn="1"/>
          </p:nvSpPr>
          <p:spPr>
            <a:xfrm>
              <a:off x="4445000" y="5842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20" name="XValueLabel3"/>
            <p:cNvSpPr/>
            <p:nvPr userDrawn="1"/>
          </p:nvSpPr>
          <p:spPr>
            <a:xfrm>
              <a:off x="6032500" y="5842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5" name="XValueLabel4"/>
            <p:cNvSpPr/>
            <p:nvPr userDrawn="1"/>
          </p:nvSpPr>
          <p:spPr>
            <a:xfrm>
              <a:off x="7620000" y="5842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9" name="AxisLineGroup"/>
          <p:cNvGrpSpPr/>
          <p:nvPr/>
        </p:nvGrpSpPr>
        <p:grpSpPr>
          <a:xfrm>
            <a:off x="889000" y="1587500"/>
            <a:ext cx="8001000" cy="4127500"/>
            <a:chOff x="889000" y="1587500"/>
            <a:chExt cx="8001000" cy="4127500"/>
          </a:xfrm>
        </p:grpSpPr>
        <p:cxnSp>
          <p:nvCxnSpPr>
            <p:cNvPr id="26"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8"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0"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2"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4"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7" name="YLabelGroup"/>
          <p:cNvGrpSpPr/>
          <p:nvPr/>
        </p:nvGrpSpPr>
        <p:grpSpPr>
          <a:xfrm>
            <a:off x="254000" y="1841500"/>
            <a:ext cx="762000" cy="3937000"/>
            <a:chOff x="254000" y="1841500"/>
            <a:chExt cx="762000" cy="3937000"/>
          </a:xfrm>
        </p:grpSpPr>
        <p:sp>
          <p:nvSpPr>
            <p:cNvPr id="29" name="YValueLabel0"/>
            <p:cNvSpPr/>
            <p:nvPr userDrawn="1"/>
          </p:nvSpPr>
          <p:spPr>
            <a:xfrm>
              <a:off x="254000" y="5651500"/>
              <a:ext cx="762000" cy="1270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31" name="YValueLabel1"/>
            <p:cNvSpPr/>
            <p:nvPr userDrawn="1"/>
          </p:nvSpPr>
          <p:spPr>
            <a:xfrm>
              <a:off x="254000" y="4381500"/>
              <a:ext cx="762000" cy="1270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3" name="YValueLabel2"/>
            <p:cNvSpPr/>
            <p:nvPr userDrawn="1"/>
          </p:nvSpPr>
          <p:spPr>
            <a:xfrm>
              <a:off x="254000" y="3111500"/>
              <a:ext cx="762000" cy="1270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5" name="YValueLabel3"/>
            <p:cNvSpPr/>
            <p:nvPr userDrawn="1"/>
          </p:nvSpPr>
          <p:spPr>
            <a:xfrm>
              <a:off x="254000" y="1841500"/>
              <a:ext cx="762000" cy="1270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Lst>
  <p:hf hdr="0" ftr="0" dt="0"/>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Autofit/>
          </a:bodyPr>
          <a:lstStyle/>
          <a:p>
            <a:pPr algn="ctr"/>
            <a:r>
              <a:rPr lang="en-US" sz="6000" b="1" dirty="0" smtClean="0"/>
              <a:t>Economic Systems</a:t>
            </a:r>
            <a:endParaRPr lang="en-US" sz="6000" dirty="0"/>
          </a:p>
        </p:txBody>
      </p:sp>
      <p:sp>
        <p:nvSpPr>
          <p:cNvPr id="4" name="Rectangle 3"/>
          <p:cNvSpPr/>
          <p:nvPr/>
        </p:nvSpPr>
        <p:spPr>
          <a:xfrm>
            <a:off x="283029" y="1752600"/>
            <a:ext cx="8534400" cy="4832092"/>
          </a:xfrm>
          <a:prstGeom prst="rect">
            <a:avLst/>
          </a:prstGeom>
        </p:spPr>
        <p:txBody>
          <a:bodyPr wrap="square">
            <a:spAutoFit/>
          </a:bodyPr>
          <a:lstStyle/>
          <a:p>
            <a:r>
              <a:rPr lang="en-US" sz="2800" b="1" dirty="0" smtClean="0"/>
              <a:t>SS7E5 </a:t>
            </a:r>
            <a:r>
              <a:rPr lang="en-US" sz="2800" b="1" dirty="0"/>
              <a:t>The student will analyze different economic systems. </a:t>
            </a:r>
          </a:p>
          <a:p>
            <a:pPr marL="971550" lvl="1" indent="-514350">
              <a:buFont typeface="+mj-lt"/>
              <a:buAutoNum type="alphaLcPeriod"/>
            </a:pPr>
            <a:r>
              <a:rPr lang="en-US" sz="2800" b="1" dirty="0" smtClean="0"/>
              <a:t>Compare </a:t>
            </a:r>
            <a:r>
              <a:rPr lang="en-US" sz="2800" b="1" dirty="0"/>
              <a:t>how traditional, command, and market economies answer the economic questions of </a:t>
            </a:r>
            <a:r>
              <a:rPr lang="en-US" sz="2800" b="1" dirty="0" smtClean="0"/>
              <a:t>  (</a:t>
            </a:r>
            <a:r>
              <a:rPr lang="en-US" sz="2800" b="1" dirty="0"/>
              <a:t>1) what to produce, (2) how to produce, and </a:t>
            </a:r>
            <a:r>
              <a:rPr lang="en-US" sz="2800" b="1" dirty="0" smtClean="0"/>
              <a:t>   (</a:t>
            </a:r>
            <a:r>
              <a:rPr lang="en-US" sz="2800" b="1" dirty="0"/>
              <a:t>3) for whom to produce. </a:t>
            </a:r>
          </a:p>
          <a:p>
            <a:pPr marL="971550" lvl="1" indent="-514350">
              <a:buFont typeface="+mj-lt"/>
              <a:buAutoNum type="alphaLcPeriod"/>
            </a:pPr>
            <a:r>
              <a:rPr lang="en-US" sz="2800" b="1" dirty="0" smtClean="0"/>
              <a:t>Explain </a:t>
            </a:r>
            <a:r>
              <a:rPr lang="en-US" sz="2800" b="1" dirty="0"/>
              <a:t>how most countries have a mixed economy located on a continuum between pure market and pure command. </a:t>
            </a:r>
          </a:p>
          <a:p>
            <a:pPr marL="971550" lvl="1" indent="-514350">
              <a:buFont typeface="+mj-lt"/>
              <a:buAutoNum type="alphaLcPeriod"/>
            </a:pPr>
            <a:r>
              <a:rPr lang="en-US" sz="2800" b="1" dirty="0" smtClean="0"/>
              <a:t>Compare </a:t>
            </a:r>
            <a:r>
              <a:rPr lang="en-US" sz="2800" b="1" dirty="0"/>
              <a:t>and contrast the economic systems in Israel, Saudi Arabia, and Turkey. </a:t>
            </a:r>
          </a:p>
        </p:txBody>
      </p:sp>
      <p:sp>
        <p:nvSpPr>
          <p:cNvPr id="3" name="Slide Number Placeholder 2"/>
          <p:cNvSpPr>
            <a:spLocks noGrp="1"/>
          </p:cNvSpPr>
          <p:nvPr>
            <p:ph type="sldNum" sz="quarter" idx="12"/>
          </p:nvPr>
        </p:nvSpPr>
        <p:spPr/>
        <p:txBody>
          <a:bodyPr>
            <a:normAutofit fontScale="85000" lnSpcReduction="20000"/>
          </a:bodyPr>
          <a:lstStyle/>
          <a:p>
            <a:fld id="{37655477-2001-40E8-BEFA-2D0CDD0BC64B}" type="slidenum">
              <a:rPr lang="en-US" smtClean="0"/>
              <a:t>1</a:t>
            </a:fld>
            <a:endParaRPr lang="en-US"/>
          </a:p>
        </p:txBody>
      </p:sp>
    </p:spTree>
    <p:extLst>
      <p:ext uri="{BB962C8B-B14F-4D97-AF65-F5344CB8AC3E}">
        <p14:creationId xmlns:p14="http://schemas.microsoft.com/office/powerpoint/2010/main" val="37123547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Autofit/>
          </a:bodyPr>
          <a:lstStyle/>
          <a:p>
            <a:pPr algn="ctr"/>
            <a:r>
              <a:rPr lang="en-US" sz="4200" b="1" dirty="0" smtClean="0"/>
              <a:t>Economic Case Study #1 - Israel</a:t>
            </a:r>
            <a:endParaRPr lang="en-US" sz="4200" b="1" dirty="0"/>
          </a:p>
        </p:txBody>
      </p:sp>
      <p:sp>
        <p:nvSpPr>
          <p:cNvPr id="4" name="Rectangle 3"/>
          <p:cNvSpPr/>
          <p:nvPr/>
        </p:nvSpPr>
        <p:spPr>
          <a:xfrm>
            <a:off x="76200" y="1695269"/>
            <a:ext cx="8991600" cy="4662815"/>
          </a:xfrm>
          <a:prstGeom prst="rect">
            <a:avLst/>
          </a:prstGeom>
        </p:spPr>
        <p:txBody>
          <a:bodyPr wrap="square">
            <a:spAutoFit/>
          </a:bodyPr>
          <a:lstStyle/>
          <a:p>
            <a:pPr marL="457200" indent="-457200">
              <a:buFont typeface="Wingdings" pitchFamily="2" charset="2"/>
              <a:buChar char="Ø"/>
            </a:pPr>
            <a:r>
              <a:rPr lang="en-US" sz="2700" b="1" dirty="0" smtClean="0"/>
              <a:t>What </a:t>
            </a:r>
            <a:r>
              <a:rPr lang="en-US" sz="2700" b="1" dirty="0"/>
              <a:t>to produce? </a:t>
            </a:r>
          </a:p>
          <a:p>
            <a:pPr marL="914400" lvl="1" indent="-457200">
              <a:buFont typeface="Wingdings" pitchFamily="2" charset="2"/>
              <a:buChar char="v"/>
            </a:pPr>
            <a:r>
              <a:rPr lang="en-US" sz="2700" dirty="0"/>
              <a:t>A large portion of Israel’s GDP (Gross Domestic Product) comes from high tech manufacturing, financial services (such as banking), and agriculture. </a:t>
            </a:r>
          </a:p>
          <a:p>
            <a:pPr marL="457200" indent="-457200">
              <a:buFont typeface="Wingdings" pitchFamily="2" charset="2"/>
              <a:buChar char="Ø"/>
            </a:pPr>
            <a:r>
              <a:rPr lang="en-US" sz="2700" b="1" dirty="0" smtClean="0"/>
              <a:t>How </a:t>
            </a:r>
            <a:r>
              <a:rPr lang="en-US" sz="2700" b="1" dirty="0"/>
              <a:t>to produce? </a:t>
            </a:r>
          </a:p>
          <a:p>
            <a:pPr marL="914400" lvl="1" indent="-457200">
              <a:buFont typeface="Wingdings" pitchFamily="2" charset="2"/>
              <a:buChar char="v"/>
            </a:pPr>
            <a:r>
              <a:rPr lang="en-US" sz="2700" dirty="0"/>
              <a:t>Israel has substantial government ownership of business, but is </a:t>
            </a:r>
            <a:r>
              <a:rPr lang="en-US" sz="2700" dirty="0" smtClean="0"/>
              <a:t>gradually privatizing companies </a:t>
            </a:r>
            <a:r>
              <a:rPr lang="en-US" sz="2700" dirty="0"/>
              <a:t>(allowing private </a:t>
            </a:r>
            <a:r>
              <a:rPr lang="en-US" sz="2700" dirty="0" smtClean="0"/>
              <a:t>citizens to own the company). </a:t>
            </a:r>
            <a:endParaRPr lang="en-US" sz="2700" dirty="0"/>
          </a:p>
          <a:p>
            <a:pPr marL="457200" indent="-457200">
              <a:buFont typeface="Wingdings" pitchFamily="2" charset="2"/>
              <a:buChar char="Ø"/>
            </a:pPr>
            <a:r>
              <a:rPr lang="en-US" sz="2700" b="1" dirty="0" smtClean="0"/>
              <a:t>For </a:t>
            </a:r>
            <a:r>
              <a:rPr lang="en-US" sz="2700" b="1" dirty="0"/>
              <a:t>whom to produce? </a:t>
            </a:r>
          </a:p>
          <a:p>
            <a:pPr marL="914400" lvl="1" indent="-457200">
              <a:buFont typeface="Wingdings" pitchFamily="2" charset="2"/>
              <a:buChar char="v"/>
            </a:pPr>
            <a:r>
              <a:rPr lang="en-US" sz="2700" dirty="0" smtClean="0"/>
              <a:t>Goods and services are produced for </a:t>
            </a:r>
            <a:r>
              <a:rPr lang="en-US" sz="2700" dirty="0"/>
              <a:t>domestic and international markets based on the market price system</a:t>
            </a:r>
            <a:r>
              <a:rPr lang="en-US" sz="2700" dirty="0" smtClean="0"/>
              <a:t>.</a:t>
            </a:r>
          </a:p>
        </p:txBody>
      </p:sp>
      <p:sp>
        <p:nvSpPr>
          <p:cNvPr id="3" name="Slide Number Placeholder 2"/>
          <p:cNvSpPr>
            <a:spLocks noGrp="1"/>
          </p:cNvSpPr>
          <p:nvPr>
            <p:ph type="sldNum" sz="quarter" idx="12"/>
          </p:nvPr>
        </p:nvSpPr>
        <p:spPr/>
        <p:txBody>
          <a:bodyPr>
            <a:normAutofit fontScale="85000" lnSpcReduction="20000"/>
          </a:bodyPr>
          <a:lstStyle/>
          <a:p>
            <a:fld id="{37655477-2001-40E8-BEFA-2D0CDD0BC64B}" type="slidenum">
              <a:rPr lang="en-US" smtClean="0"/>
              <a:t>10</a:t>
            </a:fld>
            <a:endParaRPr lang="en-US"/>
          </a:p>
        </p:txBody>
      </p:sp>
    </p:spTree>
    <p:extLst>
      <p:ext uri="{BB962C8B-B14F-4D97-AF65-F5344CB8AC3E}">
        <p14:creationId xmlns:p14="http://schemas.microsoft.com/office/powerpoint/2010/main" val="34705326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Autofit/>
          </a:bodyPr>
          <a:lstStyle/>
          <a:p>
            <a:pPr algn="ctr"/>
            <a:r>
              <a:rPr lang="en-US" b="1" dirty="0" smtClean="0"/>
              <a:t>Where is Israel on the </a:t>
            </a:r>
            <a:br>
              <a:rPr lang="en-US" b="1" dirty="0" smtClean="0"/>
            </a:br>
            <a:r>
              <a:rPr lang="en-US" b="1" dirty="0" smtClean="0"/>
              <a:t>Economic Continuum?</a:t>
            </a:r>
            <a:endParaRPr lang="en-US" b="1" dirty="0"/>
          </a:p>
        </p:txBody>
      </p:sp>
      <p:sp>
        <p:nvSpPr>
          <p:cNvPr id="4" name="Rectangle 3"/>
          <p:cNvSpPr/>
          <p:nvPr/>
        </p:nvSpPr>
        <p:spPr>
          <a:xfrm>
            <a:off x="76200" y="1695269"/>
            <a:ext cx="8991600" cy="1815882"/>
          </a:xfrm>
          <a:prstGeom prst="rect">
            <a:avLst/>
          </a:prstGeom>
        </p:spPr>
        <p:txBody>
          <a:bodyPr wrap="square">
            <a:spAutoFit/>
          </a:bodyPr>
          <a:lstStyle/>
          <a:p>
            <a:pPr lvl="1" indent="-457200">
              <a:buFont typeface="Wingdings" pitchFamily="2" charset="2"/>
              <a:buChar char="Ø"/>
            </a:pPr>
            <a:r>
              <a:rPr lang="en-US" sz="2800" dirty="0" smtClean="0"/>
              <a:t>Where would Israel fit on the Economic Continuum?</a:t>
            </a:r>
          </a:p>
          <a:p>
            <a:pPr lvl="2" indent="-457200">
              <a:buFont typeface="Wingdings" pitchFamily="2" charset="2"/>
              <a:buChar char="v"/>
            </a:pPr>
            <a:r>
              <a:rPr lang="en-US" sz="2800" dirty="0" smtClean="0"/>
              <a:t>Slightly </a:t>
            </a:r>
            <a:r>
              <a:rPr lang="en-US" sz="2800" dirty="0"/>
              <a:t>to the market side of center on the </a:t>
            </a:r>
            <a:r>
              <a:rPr lang="en-US" sz="2800" dirty="0" smtClean="0"/>
              <a:t>continuum.</a:t>
            </a:r>
          </a:p>
          <a:p>
            <a:pPr lvl="2" indent="-457200">
              <a:buFont typeface="Wingdings" pitchFamily="2" charset="2"/>
              <a:buChar char="v"/>
            </a:pPr>
            <a:r>
              <a:rPr lang="en-US" sz="2800" dirty="0" smtClean="0"/>
              <a:t>According to the 2013 Index of Economic Freedom, Israel received an overall score of 66.9%.</a:t>
            </a:r>
            <a:endParaRPr lang="en-US" sz="2400" dirty="0"/>
          </a:p>
        </p:txBody>
      </p:sp>
      <p:grpSp>
        <p:nvGrpSpPr>
          <p:cNvPr id="3" name="Group 2"/>
          <p:cNvGrpSpPr/>
          <p:nvPr/>
        </p:nvGrpSpPr>
        <p:grpSpPr>
          <a:xfrm>
            <a:off x="-14515" y="4114800"/>
            <a:ext cx="8991600" cy="2655570"/>
            <a:chOff x="-14515" y="4114800"/>
            <a:chExt cx="8991600" cy="2655570"/>
          </a:xfrm>
        </p:grpSpPr>
        <p:sp>
          <p:nvSpPr>
            <p:cNvPr id="5" name="Rectangle 4"/>
            <p:cNvSpPr/>
            <p:nvPr/>
          </p:nvSpPr>
          <p:spPr>
            <a:xfrm>
              <a:off x="126092" y="4114800"/>
              <a:ext cx="8850993" cy="304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4515" y="4800600"/>
              <a:ext cx="1828800" cy="1969770"/>
            </a:xfrm>
            <a:prstGeom prst="rect">
              <a:avLst/>
            </a:prstGeom>
            <a:noFill/>
          </p:spPr>
          <p:txBody>
            <a:bodyPr wrap="square" rtlCol="0">
              <a:spAutoFit/>
            </a:bodyPr>
            <a:lstStyle/>
            <a:p>
              <a:pPr algn="ctr"/>
              <a:r>
                <a:rPr lang="en-US" sz="6600" b="1" dirty="0" smtClean="0"/>
                <a:t>0</a:t>
              </a:r>
            </a:p>
            <a:p>
              <a:pPr algn="ctr"/>
              <a:r>
                <a:rPr lang="en-US" sz="2800" b="1" dirty="0" smtClean="0"/>
                <a:t>Pure Command</a:t>
              </a:r>
              <a:endParaRPr lang="en-US" sz="2800" b="1" dirty="0"/>
            </a:p>
          </p:txBody>
        </p:sp>
        <p:sp>
          <p:nvSpPr>
            <p:cNvPr id="7" name="TextBox 6"/>
            <p:cNvSpPr txBox="1"/>
            <p:nvPr/>
          </p:nvSpPr>
          <p:spPr>
            <a:xfrm>
              <a:off x="7148285" y="4800600"/>
              <a:ext cx="1828800" cy="1969770"/>
            </a:xfrm>
            <a:prstGeom prst="rect">
              <a:avLst/>
            </a:prstGeom>
            <a:noFill/>
          </p:spPr>
          <p:txBody>
            <a:bodyPr wrap="square" rtlCol="0">
              <a:spAutoFit/>
            </a:bodyPr>
            <a:lstStyle/>
            <a:p>
              <a:pPr algn="ctr"/>
              <a:r>
                <a:rPr lang="en-US" sz="6600" b="1" dirty="0" smtClean="0"/>
                <a:t>100</a:t>
              </a:r>
            </a:p>
            <a:p>
              <a:pPr algn="ctr"/>
              <a:r>
                <a:rPr lang="en-US" sz="2800" b="1" dirty="0" smtClean="0"/>
                <a:t>Pure Market</a:t>
              </a:r>
              <a:endParaRPr lang="en-US" sz="2800" b="1" dirty="0"/>
            </a:p>
          </p:txBody>
        </p:sp>
        <p:sp>
          <p:nvSpPr>
            <p:cNvPr id="8" name="TextBox 7"/>
            <p:cNvSpPr txBox="1"/>
            <p:nvPr/>
          </p:nvSpPr>
          <p:spPr>
            <a:xfrm>
              <a:off x="3643085" y="4800600"/>
              <a:ext cx="1828800" cy="1969770"/>
            </a:xfrm>
            <a:prstGeom prst="rect">
              <a:avLst/>
            </a:prstGeom>
            <a:noFill/>
          </p:spPr>
          <p:txBody>
            <a:bodyPr wrap="square" rtlCol="0">
              <a:spAutoFit/>
            </a:bodyPr>
            <a:lstStyle/>
            <a:p>
              <a:pPr algn="ctr"/>
              <a:r>
                <a:rPr lang="en-US" sz="6600" b="1" dirty="0" smtClean="0"/>
                <a:t>50</a:t>
              </a:r>
            </a:p>
            <a:p>
              <a:pPr algn="ctr"/>
              <a:r>
                <a:rPr lang="en-US" sz="2800" b="1" dirty="0" smtClean="0"/>
                <a:t>Mixed Economy</a:t>
              </a:r>
              <a:endParaRPr lang="en-US" sz="2800" b="1" dirty="0"/>
            </a:p>
          </p:txBody>
        </p:sp>
        <p:sp>
          <p:nvSpPr>
            <p:cNvPr id="9" name="Rectangle 8"/>
            <p:cNvSpPr/>
            <p:nvPr/>
          </p:nvSpPr>
          <p:spPr>
            <a:xfrm>
              <a:off x="126092" y="4419601"/>
              <a:ext cx="87993" cy="381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493078" y="4419601"/>
              <a:ext cx="87993" cy="381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889092" y="4419600"/>
              <a:ext cx="87993" cy="381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11"/>
          <p:cNvSpPr/>
          <p:nvPr/>
        </p:nvSpPr>
        <p:spPr>
          <a:xfrm>
            <a:off x="5638800" y="3565505"/>
            <a:ext cx="228600" cy="54929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ular Callout 12"/>
          <p:cNvSpPr/>
          <p:nvPr/>
        </p:nvSpPr>
        <p:spPr>
          <a:xfrm>
            <a:off x="5638800" y="4794069"/>
            <a:ext cx="1395185" cy="1546578"/>
          </a:xfrm>
          <a:prstGeom prst="wedgeRoundRectCallout">
            <a:avLst>
              <a:gd name="adj1" fmla="val -35734"/>
              <a:gd name="adj2" fmla="val -6858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638800" y="4967194"/>
            <a:ext cx="1395185" cy="1323439"/>
          </a:xfrm>
          <a:prstGeom prst="rect">
            <a:avLst/>
          </a:prstGeom>
          <a:noFill/>
        </p:spPr>
        <p:txBody>
          <a:bodyPr wrap="square" rtlCol="0">
            <a:spAutoFit/>
          </a:bodyPr>
          <a:lstStyle/>
          <a:p>
            <a:pPr algn="ctr"/>
            <a:r>
              <a:rPr lang="en-US" sz="2400" b="1" dirty="0" smtClean="0"/>
              <a:t>Israel</a:t>
            </a:r>
          </a:p>
          <a:p>
            <a:pPr algn="ctr"/>
            <a:r>
              <a:rPr lang="en-US" sz="2400" b="1" dirty="0" smtClean="0"/>
              <a:t>66.9% </a:t>
            </a:r>
            <a:r>
              <a:rPr lang="en-US" sz="1600" b="1" dirty="0" smtClean="0"/>
              <a:t>(51</a:t>
            </a:r>
            <a:r>
              <a:rPr lang="en-US" sz="1600" b="1" baseline="30000" dirty="0" smtClean="0"/>
              <a:t>st</a:t>
            </a:r>
            <a:r>
              <a:rPr lang="en-US" sz="1600" b="1" dirty="0" smtClean="0"/>
              <a:t> out of 177 countries) </a:t>
            </a:r>
            <a:endParaRPr lang="en-US" sz="2400" b="1" dirty="0" smtClean="0"/>
          </a:p>
        </p:txBody>
      </p:sp>
      <p:sp>
        <p:nvSpPr>
          <p:cNvPr id="15" name="Slide Number Placeholder 14"/>
          <p:cNvSpPr>
            <a:spLocks noGrp="1"/>
          </p:cNvSpPr>
          <p:nvPr>
            <p:ph type="sldNum" sz="quarter" idx="12"/>
          </p:nvPr>
        </p:nvSpPr>
        <p:spPr/>
        <p:txBody>
          <a:bodyPr>
            <a:normAutofit fontScale="85000" lnSpcReduction="20000"/>
          </a:bodyPr>
          <a:lstStyle/>
          <a:p>
            <a:fld id="{37655477-2001-40E8-BEFA-2D0CDD0BC64B}" type="slidenum">
              <a:rPr lang="en-US" smtClean="0"/>
              <a:t>11</a:t>
            </a:fld>
            <a:endParaRPr lang="en-US"/>
          </a:p>
        </p:txBody>
      </p:sp>
    </p:spTree>
    <p:extLst>
      <p:ext uri="{BB962C8B-B14F-4D97-AF65-F5344CB8AC3E}">
        <p14:creationId xmlns:p14="http://schemas.microsoft.com/office/powerpoint/2010/main" val="286581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 calcmode="lin" valueType="num">
                                      <p:cBhvr>
                                        <p:cTn id="21"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 calcmode="lin" valueType="num">
                                      <p:cBhvr>
                                        <p:cTn id="28"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4">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p:cTn id="40" dur="500" fill="hold"/>
                                        <p:tgtEl>
                                          <p:spTgt spid="14"/>
                                        </p:tgtEl>
                                        <p:attrNameLst>
                                          <p:attrName>ppt_w</p:attrName>
                                        </p:attrNameLst>
                                      </p:cBhvr>
                                      <p:tavLst>
                                        <p:tav tm="0">
                                          <p:val>
                                            <p:fltVal val="0"/>
                                          </p:val>
                                        </p:tav>
                                        <p:tav tm="100000">
                                          <p:val>
                                            <p:strVal val="#ppt_w"/>
                                          </p:val>
                                        </p:tav>
                                      </p:tavLst>
                                    </p:anim>
                                    <p:anim calcmode="lin" valueType="num">
                                      <p:cBhvr>
                                        <p:cTn id="41" dur="500" fill="hold"/>
                                        <p:tgtEl>
                                          <p:spTgt spid="14"/>
                                        </p:tgtEl>
                                        <p:attrNameLst>
                                          <p:attrName>ppt_h</p:attrName>
                                        </p:attrNameLst>
                                      </p:cBhvr>
                                      <p:tavLst>
                                        <p:tav tm="0">
                                          <p:val>
                                            <p:fltVal val="0"/>
                                          </p:val>
                                        </p:tav>
                                        <p:tav tm="100000">
                                          <p:val>
                                            <p:strVal val="#ppt_h"/>
                                          </p:val>
                                        </p:tav>
                                      </p:tavLst>
                                    </p:anim>
                                    <p:animEffect transition="in" filter="fade">
                                      <p:cBhvr>
                                        <p:cTn id="42" dur="500"/>
                                        <p:tgtEl>
                                          <p:spTgt spid="14"/>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Autofit/>
          </a:bodyPr>
          <a:lstStyle/>
          <a:p>
            <a:pPr algn="ctr"/>
            <a:r>
              <a:rPr lang="en-US" sz="4200" b="1" dirty="0" smtClean="0"/>
              <a:t>Economic Case Study #2 – Saudi Arabia</a:t>
            </a:r>
            <a:endParaRPr lang="en-US" sz="4200" b="1" dirty="0"/>
          </a:p>
        </p:txBody>
      </p:sp>
      <p:sp>
        <p:nvSpPr>
          <p:cNvPr id="4" name="Rectangle 3"/>
          <p:cNvSpPr/>
          <p:nvPr/>
        </p:nvSpPr>
        <p:spPr>
          <a:xfrm>
            <a:off x="76200" y="1695269"/>
            <a:ext cx="8991600" cy="4939814"/>
          </a:xfrm>
          <a:prstGeom prst="rect">
            <a:avLst/>
          </a:prstGeom>
        </p:spPr>
        <p:txBody>
          <a:bodyPr wrap="square">
            <a:spAutoFit/>
          </a:bodyPr>
          <a:lstStyle/>
          <a:p>
            <a:pPr marL="457200" indent="-457200">
              <a:buFont typeface="Wingdings" pitchFamily="2" charset="2"/>
              <a:buChar char="Ø"/>
            </a:pPr>
            <a:r>
              <a:rPr lang="en-US" sz="2100" b="1" dirty="0" smtClean="0"/>
              <a:t>What </a:t>
            </a:r>
            <a:r>
              <a:rPr lang="en-US" sz="2100" b="1" dirty="0"/>
              <a:t>to produce? </a:t>
            </a:r>
          </a:p>
          <a:p>
            <a:pPr marL="800100" lvl="1" indent="-342900">
              <a:buFont typeface="Wingdings" pitchFamily="2" charset="2"/>
              <a:buChar char="v"/>
            </a:pPr>
            <a:r>
              <a:rPr lang="en-US" sz="2100" dirty="0"/>
              <a:t>Saudi Arabia is the world’s leading producer of oil. The Saudi government continues to invest in industrial </a:t>
            </a:r>
            <a:r>
              <a:rPr lang="en-US" sz="2100" dirty="0" smtClean="0"/>
              <a:t>production (factories). </a:t>
            </a:r>
            <a:r>
              <a:rPr lang="en-US" sz="2100" dirty="0"/>
              <a:t>They are a leader in </a:t>
            </a:r>
            <a:r>
              <a:rPr lang="en-US" sz="2100" dirty="0" smtClean="0"/>
              <a:t>petrochemicals (chemicals made from oil), </a:t>
            </a:r>
            <a:r>
              <a:rPr lang="en-US" sz="2100" dirty="0"/>
              <a:t>mining, and refining. </a:t>
            </a:r>
          </a:p>
          <a:p>
            <a:pPr marL="457200" indent="-457200">
              <a:buFont typeface="Wingdings" pitchFamily="2" charset="2"/>
              <a:buChar char="Ø"/>
            </a:pPr>
            <a:r>
              <a:rPr lang="en-US" sz="2100" b="1" dirty="0" smtClean="0"/>
              <a:t>How </a:t>
            </a:r>
            <a:r>
              <a:rPr lang="en-US" sz="2100" b="1" dirty="0"/>
              <a:t>to produce? </a:t>
            </a:r>
          </a:p>
          <a:p>
            <a:pPr marL="800100" lvl="1" indent="-342900">
              <a:buFont typeface="Wingdings" pitchFamily="2" charset="2"/>
              <a:buChar char="v"/>
            </a:pPr>
            <a:r>
              <a:rPr lang="en-US" sz="2100" dirty="0" smtClean="0"/>
              <a:t>Over </a:t>
            </a:r>
            <a:r>
              <a:rPr lang="en-US" sz="2100" dirty="0"/>
              <a:t>95% of the oil industry in the country is operated by the government. Most other major industries have significant government involvement. </a:t>
            </a:r>
          </a:p>
          <a:p>
            <a:pPr marL="800100" lvl="1" indent="-342900">
              <a:buFont typeface="Wingdings" pitchFamily="2" charset="2"/>
              <a:buChar char="v"/>
            </a:pPr>
            <a:r>
              <a:rPr lang="en-US" sz="2100" dirty="0"/>
              <a:t>Saudi Arabia relies heavily on specialized labor from other countries. Estimates are that a third of the labor force falls in this category. </a:t>
            </a:r>
          </a:p>
          <a:p>
            <a:pPr marL="800100" lvl="1" indent="-342900">
              <a:buFont typeface="Wingdings" pitchFamily="2" charset="2"/>
              <a:buChar char="v"/>
            </a:pPr>
            <a:r>
              <a:rPr lang="en-US" sz="2100" dirty="0"/>
              <a:t>Since the 1980s, the Saudi government has been trying to increase private ownership of business and encourage more joint ventures with private foreign companies. </a:t>
            </a:r>
          </a:p>
          <a:p>
            <a:pPr marL="457200" indent="-457200">
              <a:buFont typeface="Wingdings" pitchFamily="2" charset="2"/>
              <a:buChar char="Ø"/>
            </a:pPr>
            <a:r>
              <a:rPr lang="en-US" sz="2100" b="1" dirty="0" smtClean="0"/>
              <a:t>For </a:t>
            </a:r>
            <a:r>
              <a:rPr lang="en-US" sz="2100" b="1" dirty="0"/>
              <a:t>whom to produce? </a:t>
            </a:r>
          </a:p>
          <a:p>
            <a:pPr marL="800100" lvl="1" indent="-342900">
              <a:buFont typeface="Wingdings" pitchFamily="2" charset="2"/>
              <a:buChar char="v"/>
            </a:pPr>
            <a:r>
              <a:rPr lang="en-US" sz="2100" dirty="0" smtClean="0"/>
              <a:t>One </a:t>
            </a:r>
            <a:r>
              <a:rPr lang="en-US" sz="2100" dirty="0"/>
              <a:t>third of Saudi Arabia’s GDP is based on exports to other countries. (This is due to the economy’s reliance on the oil sector.) </a:t>
            </a:r>
          </a:p>
        </p:txBody>
      </p:sp>
      <p:sp>
        <p:nvSpPr>
          <p:cNvPr id="3" name="Slide Number Placeholder 2"/>
          <p:cNvSpPr>
            <a:spLocks noGrp="1"/>
          </p:cNvSpPr>
          <p:nvPr>
            <p:ph type="sldNum" sz="quarter" idx="12"/>
          </p:nvPr>
        </p:nvSpPr>
        <p:spPr/>
        <p:txBody>
          <a:bodyPr>
            <a:normAutofit fontScale="85000" lnSpcReduction="20000"/>
          </a:bodyPr>
          <a:lstStyle/>
          <a:p>
            <a:fld id="{37655477-2001-40E8-BEFA-2D0CDD0BC64B}" type="slidenum">
              <a:rPr lang="en-US" smtClean="0"/>
              <a:t>12</a:t>
            </a:fld>
            <a:endParaRPr lang="en-US"/>
          </a:p>
        </p:txBody>
      </p:sp>
    </p:spTree>
    <p:extLst>
      <p:ext uri="{BB962C8B-B14F-4D97-AF65-F5344CB8AC3E}">
        <p14:creationId xmlns:p14="http://schemas.microsoft.com/office/powerpoint/2010/main" val="1535402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Autofit/>
          </a:bodyPr>
          <a:lstStyle/>
          <a:p>
            <a:pPr algn="ctr"/>
            <a:r>
              <a:rPr lang="en-US" b="1" dirty="0" smtClean="0"/>
              <a:t>Where is Saudi Arabia on the </a:t>
            </a:r>
            <a:br>
              <a:rPr lang="en-US" b="1" dirty="0" smtClean="0"/>
            </a:br>
            <a:r>
              <a:rPr lang="en-US" b="1" dirty="0" smtClean="0"/>
              <a:t>Economic Continuum?</a:t>
            </a:r>
            <a:endParaRPr lang="en-US" b="1" dirty="0"/>
          </a:p>
        </p:txBody>
      </p:sp>
      <p:sp>
        <p:nvSpPr>
          <p:cNvPr id="4" name="Rectangle 3"/>
          <p:cNvSpPr/>
          <p:nvPr/>
        </p:nvSpPr>
        <p:spPr>
          <a:xfrm>
            <a:off x="76200" y="1695269"/>
            <a:ext cx="8991600" cy="1815882"/>
          </a:xfrm>
          <a:prstGeom prst="rect">
            <a:avLst/>
          </a:prstGeom>
        </p:spPr>
        <p:txBody>
          <a:bodyPr wrap="square">
            <a:spAutoFit/>
          </a:bodyPr>
          <a:lstStyle/>
          <a:p>
            <a:pPr lvl="1" indent="-457200">
              <a:buFont typeface="Wingdings" pitchFamily="2" charset="2"/>
              <a:buChar char="Ø"/>
            </a:pPr>
            <a:r>
              <a:rPr lang="en-US" sz="2800" dirty="0" smtClean="0"/>
              <a:t>Where would Saudi Arabia fit on the Economic Continuum?</a:t>
            </a:r>
          </a:p>
          <a:p>
            <a:pPr lvl="2" indent="-457200">
              <a:buFont typeface="Wingdings" pitchFamily="2" charset="2"/>
              <a:buChar char="v"/>
            </a:pPr>
            <a:r>
              <a:rPr lang="en-US" sz="2800" dirty="0"/>
              <a:t>Slightly to the market side of center on the continuum.</a:t>
            </a:r>
          </a:p>
          <a:p>
            <a:pPr lvl="2" indent="-457200">
              <a:buFont typeface="Wingdings" pitchFamily="2" charset="2"/>
              <a:buChar char="v"/>
            </a:pPr>
            <a:r>
              <a:rPr lang="en-US" sz="2800" dirty="0" smtClean="0"/>
              <a:t>According to the 2013 Index of Economic Freedom, Israel received an overall score of 60.6%.</a:t>
            </a:r>
            <a:endParaRPr lang="en-US" sz="2400" dirty="0"/>
          </a:p>
        </p:txBody>
      </p:sp>
      <p:grpSp>
        <p:nvGrpSpPr>
          <p:cNvPr id="3" name="Group 2"/>
          <p:cNvGrpSpPr/>
          <p:nvPr/>
        </p:nvGrpSpPr>
        <p:grpSpPr>
          <a:xfrm>
            <a:off x="-14515" y="4114800"/>
            <a:ext cx="8991600" cy="2655570"/>
            <a:chOff x="-14515" y="4114800"/>
            <a:chExt cx="8991600" cy="2655570"/>
          </a:xfrm>
        </p:grpSpPr>
        <p:sp>
          <p:nvSpPr>
            <p:cNvPr id="5" name="Rectangle 4"/>
            <p:cNvSpPr/>
            <p:nvPr/>
          </p:nvSpPr>
          <p:spPr>
            <a:xfrm>
              <a:off x="126092" y="4114800"/>
              <a:ext cx="8850993" cy="304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4515" y="4800600"/>
              <a:ext cx="1828800" cy="1969770"/>
            </a:xfrm>
            <a:prstGeom prst="rect">
              <a:avLst/>
            </a:prstGeom>
            <a:noFill/>
          </p:spPr>
          <p:txBody>
            <a:bodyPr wrap="square" rtlCol="0">
              <a:spAutoFit/>
            </a:bodyPr>
            <a:lstStyle/>
            <a:p>
              <a:pPr algn="ctr"/>
              <a:r>
                <a:rPr lang="en-US" sz="6600" b="1" dirty="0" smtClean="0"/>
                <a:t>0</a:t>
              </a:r>
            </a:p>
            <a:p>
              <a:pPr algn="ctr"/>
              <a:r>
                <a:rPr lang="en-US" sz="2800" b="1" dirty="0" smtClean="0"/>
                <a:t>Pure Command</a:t>
              </a:r>
              <a:endParaRPr lang="en-US" sz="2800" b="1" dirty="0"/>
            </a:p>
          </p:txBody>
        </p:sp>
        <p:sp>
          <p:nvSpPr>
            <p:cNvPr id="7" name="TextBox 6"/>
            <p:cNvSpPr txBox="1"/>
            <p:nvPr/>
          </p:nvSpPr>
          <p:spPr>
            <a:xfrm>
              <a:off x="7148285" y="4800600"/>
              <a:ext cx="1828800" cy="1969770"/>
            </a:xfrm>
            <a:prstGeom prst="rect">
              <a:avLst/>
            </a:prstGeom>
            <a:noFill/>
          </p:spPr>
          <p:txBody>
            <a:bodyPr wrap="square" rtlCol="0">
              <a:spAutoFit/>
            </a:bodyPr>
            <a:lstStyle/>
            <a:p>
              <a:pPr algn="ctr"/>
              <a:r>
                <a:rPr lang="en-US" sz="6600" b="1" dirty="0" smtClean="0"/>
                <a:t>100</a:t>
              </a:r>
            </a:p>
            <a:p>
              <a:pPr algn="ctr"/>
              <a:r>
                <a:rPr lang="en-US" sz="2800" b="1" dirty="0" smtClean="0"/>
                <a:t>Pure Market</a:t>
              </a:r>
              <a:endParaRPr lang="en-US" sz="2800" b="1" dirty="0"/>
            </a:p>
          </p:txBody>
        </p:sp>
        <p:sp>
          <p:nvSpPr>
            <p:cNvPr id="8" name="TextBox 7"/>
            <p:cNvSpPr txBox="1"/>
            <p:nvPr/>
          </p:nvSpPr>
          <p:spPr>
            <a:xfrm>
              <a:off x="3643085" y="4800600"/>
              <a:ext cx="1828800" cy="1969770"/>
            </a:xfrm>
            <a:prstGeom prst="rect">
              <a:avLst/>
            </a:prstGeom>
            <a:noFill/>
          </p:spPr>
          <p:txBody>
            <a:bodyPr wrap="square" rtlCol="0">
              <a:spAutoFit/>
            </a:bodyPr>
            <a:lstStyle/>
            <a:p>
              <a:pPr algn="ctr"/>
              <a:r>
                <a:rPr lang="en-US" sz="6600" b="1" dirty="0" smtClean="0"/>
                <a:t>50</a:t>
              </a:r>
            </a:p>
            <a:p>
              <a:pPr algn="ctr"/>
              <a:r>
                <a:rPr lang="en-US" sz="2800" b="1" dirty="0" smtClean="0"/>
                <a:t>Mixed Economy</a:t>
              </a:r>
              <a:endParaRPr lang="en-US" sz="2800" b="1" dirty="0"/>
            </a:p>
          </p:txBody>
        </p:sp>
        <p:sp>
          <p:nvSpPr>
            <p:cNvPr id="9" name="Rectangle 8"/>
            <p:cNvSpPr/>
            <p:nvPr/>
          </p:nvSpPr>
          <p:spPr>
            <a:xfrm>
              <a:off x="126092" y="4419601"/>
              <a:ext cx="87993" cy="381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493078" y="4419601"/>
              <a:ext cx="87993" cy="381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889092" y="4419600"/>
              <a:ext cx="87993" cy="381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11"/>
          <p:cNvSpPr/>
          <p:nvPr/>
        </p:nvSpPr>
        <p:spPr>
          <a:xfrm>
            <a:off x="5255985" y="3565504"/>
            <a:ext cx="228600" cy="54929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ular Callout 12"/>
          <p:cNvSpPr/>
          <p:nvPr/>
        </p:nvSpPr>
        <p:spPr>
          <a:xfrm>
            <a:off x="5255985" y="4794069"/>
            <a:ext cx="1395185" cy="1546578"/>
          </a:xfrm>
          <a:prstGeom prst="wedgeRoundRectCallout">
            <a:avLst>
              <a:gd name="adj1" fmla="val -35734"/>
              <a:gd name="adj2" fmla="val -6858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255985" y="4720972"/>
            <a:ext cx="1395185" cy="1692771"/>
          </a:xfrm>
          <a:prstGeom prst="rect">
            <a:avLst/>
          </a:prstGeom>
          <a:noFill/>
        </p:spPr>
        <p:txBody>
          <a:bodyPr wrap="square" rtlCol="0">
            <a:spAutoFit/>
          </a:bodyPr>
          <a:lstStyle/>
          <a:p>
            <a:pPr algn="ctr"/>
            <a:r>
              <a:rPr lang="en-US" sz="2400" b="1" dirty="0" smtClean="0"/>
              <a:t>Saudi Arabia</a:t>
            </a:r>
          </a:p>
          <a:p>
            <a:pPr algn="ctr"/>
            <a:r>
              <a:rPr lang="en-US" sz="2400" b="1" dirty="0" smtClean="0"/>
              <a:t>60.6% </a:t>
            </a:r>
            <a:r>
              <a:rPr lang="en-US" sz="1600" b="1" dirty="0" smtClean="0"/>
              <a:t>(82</a:t>
            </a:r>
            <a:r>
              <a:rPr lang="en-US" sz="1600" b="1" baseline="30000" dirty="0" smtClean="0"/>
              <a:t>nd</a:t>
            </a:r>
            <a:r>
              <a:rPr lang="en-US" sz="1600" b="1" dirty="0" smtClean="0"/>
              <a:t> out of 177 countries) </a:t>
            </a:r>
            <a:endParaRPr lang="en-US" sz="2400" b="1" dirty="0" smtClean="0"/>
          </a:p>
        </p:txBody>
      </p:sp>
      <p:sp>
        <p:nvSpPr>
          <p:cNvPr id="15" name="Slide Number Placeholder 14"/>
          <p:cNvSpPr>
            <a:spLocks noGrp="1"/>
          </p:cNvSpPr>
          <p:nvPr>
            <p:ph type="sldNum" sz="quarter" idx="12"/>
          </p:nvPr>
        </p:nvSpPr>
        <p:spPr/>
        <p:txBody>
          <a:bodyPr>
            <a:normAutofit fontScale="85000" lnSpcReduction="20000"/>
          </a:bodyPr>
          <a:lstStyle/>
          <a:p>
            <a:fld id="{37655477-2001-40E8-BEFA-2D0CDD0BC64B}" type="slidenum">
              <a:rPr lang="en-US" smtClean="0"/>
              <a:t>13</a:t>
            </a:fld>
            <a:endParaRPr lang="en-US"/>
          </a:p>
        </p:txBody>
      </p:sp>
    </p:spTree>
    <p:extLst>
      <p:ext uri="{BB962C8B-B14F-4D97-AF65-F5344CB8AC3E}">
        <p14:creationId xmlns:p14="http://schemas.microsoft.com/office/powerpoint/2010/main" val="173842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 calcmode="lin" valueType="num">
                                      <p:cBhvr>
                                        <p:cTn id="21"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 calcmode="lin" valueType="num">
                                      <p:cBhvr>
                                        <p:cTn id="28"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4">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p:cTn id="40" dur="500" fill="hold"/>
                                        <p:tgtEl>
                                          <p:spTgt spid="14"/>
                                        </p:tgtEl>
                                        <p:attrNameLst>
                                          <p:attrName>ppt_w</p:attrName>
                                        </p:attrNameLst>
                                      </p:cBhvr>
                                      <p:tavLst>
                                        <p:tav tm="0">
                                          <p:val>
                                            <p:fltVal val="0"/>
                                          </p:val>
                                        </p:tav>
                                        <p:tav tm="100000">
                                          <p:val>
                                            <p:strVal val="#ppt_w"/>
                                          </p:val>
                                        </p:tav>
                                      </p:tavLst>
                                    </p:anim>
                                    <p:anim calcmode="lin" valueType="num">
                                      <p:cBhvr>
                                        <p:cTn id="41" dur="500" fill="hold"/>
                                        <p:tgtEl>
                                          <p:spTgt spid="14"/>
                                        </p:tgtEl>
                                        <p:attrNameLst>
                                          <p:attrName>ppt_h</p:attrName>
                                        </p:attrNameLst>
                                      </p:cBhvr>
                                      <p:tavLst>
                                        <p:tav tm="0">
                                          <p:val>
                                            <p:fltVal val="0"/>
                                          </p:val>
                                        </p:tav>
                                        <p:tav tm="100000">
                                          <p:val>
                                            <p:strVal val="#ppt_h"/>
                                          </p:val>
                                        </p:tav>
                                      </p:tavLst>
                                    </p:anim>
                                    <p:animEffect transition="in" filter="fade">
                                      <p:cBhvr>
                                        <p:cTn id="42" dur="500"/>
                                        <p:tgtEl>
                                          <p:spTgt spid="14"/>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Autofit/>
          </a:bodyPr>
          <a:lstStyle/>
          <a:p>
            <a:pPr algn="ctr"/>
            <a:r>
              <a:rPr lang="en-US" sz="4200" b="1" dirty="0" smtClean="0"/>
              <a:t>Economic Case Study #3 - Turkey</a:t>
            </a:r>
            <a:endParaRPr lang="en-US" sz="4200" b="1" dirty="0"/>
          </a:p>
        </p:txBody>
      </p:sp>
      <p:sp>
        <p:nvSpPr>
          <p:cNvPr id="4" name="Rectangle 3"/>
          <p:cNvSpPr/>
          <p:nvPr/>
        </p:nvSpPr>
        <p:spPr>
          <a:xfrm>
            <a:off x="76200" y="1695269"/>
            <a:ext cx="8991600" cy="5170646"/>
          </a:xfrm>
          <a:prstGeom prst="rect">
            <a:avLst/>
          </a:prstGeom>
        </p:spPr>
        <p:txBody>
          <a:bodyPr wrap="square">
            <a:spAutoFit/>
          </a:bodyPr>
          <a:lstStyle/>
          <a:p>
            <a:pPr marL="457200" indent="-457200">
              <a:buFont typeface="Wingdings" pitchFamily="2" charset="2"/>
              <a:buChar char="Ø"/>
            </a:pPr>
            <a:r>
              <a:rPr lang="en-US" sz="3000" b="1" dirty="0" smtClean="0"/>
              <a:t>What </a:t>
            </a:r>
            <a:r>
              <a:rPr lang="en-US" sz="3000" b="1" dirty="0"/>
              <a:t>to produce? </a:t>
            </a:r>
          </a:p>
          <a:p>
            <a:pPr marL="914400" lvl="1" indent="-457200">
              <a:buFont typeface="Wingdings" pitchFamily="2" charset="2"/>
              <a:buChar char="v"/>
            </a:pPr>
            <a:r>
              <a:rPr lang="en-US" sz="3000" dirty="0"/>
              <a:t>Turkey has a diversified economy with large service, manufacturing, and agricultural sectors. </a:t>
            </a:r>
          </a:p>
          <a:p>
            <a:pPr marL="457200" indent="-457200">
              <a:buFont typeface="Wingdings" pitchFamily="2" charset="2"/>
              <a:buChar char="Ø"/>
            </a:pPr>
            <a:r>
              <a:rPr lang="en-US" sz="3000" b="1" dirty="0" smtClean="0"/>
              <a:t>How </a:t>
            </a:r>
            <a:r>
              <a:rPr lang="en-US" sz="3000" b="1" dirty="0"/>
              <a:t>to produce? </a:t>
            </a:r>
          </a:p>
          <a:p>
            <a:pPr marL="914400" lvl="1" indent="-457200">
              <a:buFont typeface="Wingdings" pitchFamily="2" charset="2"/>
              <a:buChar char="v"/>
            </a:pPr>
            <a:r>
              <a:rPr lang="en-US" sz="3000" dirty="0"/>
              <a:t>Since the late 1980s, Turkey has gradually moved from a government directed economy to more private enterprise. </a:t>
            </a:r>
          </a:p>
          <a:p>
            <a:pPr marL="457200" indent="-457200">
              <a:buFont typeface="Wingdings" pitchFamily="2" charset="2"/>
              <a:buChar char="Ø"/>
            </a:pPr>
            <a:r>
              <a:rPr lang="en-US" sz="3000" b="1" dirty="0" smtClean="0"/>
              <a:t>For </a:t>
            </a:r>
            <a:r>
              <a:rPr lang="en-US" sz="3000" b="1" dirty="0"/>
              <a:t>whom to produce? </a:t>
            </a:r>
          </a:p>
          <a:p>
            <a:pPr marL="914400" lvl="1" indent="-457200">
              <a:buFont typeface="Wingdings" pitchFamily="2" charset="2"/>
              <a:buChar char="v"/>
            </a:pPr>
            <a:r>
              <a:rPr lang="en-US" sz="3000" dirty="0"/>
              <a:t>One fifth of Turkey’s production is exported. The remainder is consumed by domestic consumers and the government. </a:t>
            </a:r>
          </a:p>
        </p:txBody>
      </p:sp>
      <p:sp>
        <p:nvSpPr>
          <p:cNvPr id="3" name="Slide Number Placeholder 2"/>
          <p:cNvSpPr>
            <a:spLocks noGrp="1"/>
          </p:cNvSpPr>
          <p:nvPr>
            <p:ph type="sldNum" sz="quarter" idx="12"/>
          </p:nvPr>
        </p:nvSpPr>
        <p:spPr/>
        <p:txBody>
          <a:bodyPr>
            <a:normAutofit fontScale="85000" lnSpcReduction="20000"/>
          </a:bodyPr>
          <a:lstStyle/>
          <a:p>
            <a:fld id="{37655477-2001-40E8-BEFA-2D0CDD0BC64B}" type="slidenum">
              <a:rPr lang="en-US" smtClean="0"/>
              <a:t>14</a:t>
            </a:fld>
            <a:endParaRPr lang="en-US"/>
          </a:p>
        </p:txBody>
      </p:sp>
    </p:spTree>
    <p:extLst>
      <p:ext uri="{BB962C8B-B14F-4D97-AF65-F5344CB8AC3E}">
        <p14:creationId xmlns:p14="http://schemas.microsoft.com/office/powerpoint/2010/main" val="28046655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Autofit/>
          </a:bodyPr>
          <a:lstStyle/>
          <a:p>
            <a:pPr algn="ctr"/>
            <a:r>
              <a:rPr lang="en-US" b="1" dirty="0" smtClean="0"/>
              <a:t>Where is Turkey on the </a:t>
            </a:r>
            <a:br>
              <a:rPr lang="en-US" b="1" dirty="0" smtClean="0"/>
            </a:br>
            <a:r>
              <a:rPr lang="en-US" b="1" dirty="0" smtClean="0"/>
              <a:t>Economic Continuum?</a:t>
            </a:r>
            <a:endParaRPr lang="en-US" b="1" dirty="0"/>
          </a:p>
        </p:txBody>
      </p:sp>
      <p:sp>
        <p:nvSpPr>
          <p:cNvPr id="4" name="Rectangle 3"/>
          <p:cNvSpPr/>
          <p:nvPr/>
        </p:nvSpPr>
        <p:spPr>
          <a:xfrm>
            <a:off x="76200" y="1695269"/>
            <a:ext cx="8991600" cy="1815882"/>
          </a:xfrm>
          <a:prstGeom prst="rect">
            <a:avLst/>
          </a:prstGeom>
        </p:spPr>
        <p:txBody>
          <a:bodyPr wrap="square">
            <a:spAutoFit/>
          </a:bodyPr>
          <a:lstStyle/>
          <a:p>
            <a:pPr lvl="1" indent="-457200">
              <a:buFont typeface="Wingdings" pitchFamily="2" charset="2"/>
              <a:buChar char="Ø"/>
            </a:pPr>
            <a:r>
              <a:rPr lang="en-US" sz="2800" dirty="0" smtClean="0"/>
              <a:t>Where would Turkey fit on the Economic Continuum?</a:t>
            </a:r>
          </a:p>
          <a:p>
            <a:pPr lvl="2" indent="-457200">
              <a:buFont typeface="Wingdings" pitchFamily="2" charset="2"/>
              <a:buChar char="v"/>
            </a:pPr>
            <a:r>
              <a:rPr lang="en-US" sz="2800" dirty="0"/>
              <a:t>Slightly to the market side of center on the continuum.</a:t>
            </a:r>
          </a:p>
          <a:p>
            <a:pPr lvl="2" indent="-457200">
              <a:buFont typeface="Wingdings" pitchFamily="2" charset="2"/>
              <a:buChar char="v"/>
            </a:pPr>
            <a:r>
              <a:rPr lang="en-US" sz="2800" dirty="0" smtClean="0"/>
              <a:t>According to the 2013 Index of Economic Freedom, Israel received an overall score of 62.9%.</a:t>
            </a:r>
            <a:endParaRPr lang="en-US" sz="2400" dirty="0"/>
          </a:p>
        </p:txBody>
      </p:sp>
      <p:grpSp>
        <p:nvGrpSpPr>
          <p:cNvPr id="3" name="Group 2"/>
          <p:cNvGrpSpPr/>
          <p:nvPr/>
        </p:nvGrpSpPr>
        <p:grpSpPr>
          <a:xfrm>
            <a:off x="-14515" y="4114800"/>
            <a:ext cx="8991600" cy="2655570"/>
            <a:chOff x="-14515" y="4114800"/>
            <a:chExt cx="8991600" cy="2655570"/>
          </a:xfrm>
        </p:grpSpPr>
        <p:sp>
          <p:nvSpPr>
            <p:cNvPr id="5" name="Rectangle 4"/>
            <p:cNvSpPr/>
            <p:nvPr/>
          </p:nvSpPr>
          <p:spPr>
            <a:xfrm>
              <a:off x="126092" y="4114800"/>
              <a:ext cx="8850993" cy="304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4515" y="4800600"/>
              <a:ext cx="1828800" cy="1969770"/>
            </a:xfrm>
            <a:prstGeom prst="rect">
              <a:avLst/>
            </a:prstGeom>
            <a:noFill/>
          </p:spPr>
          <p:txBody>
            <a:bodyPr wrap="square" rtlCol="0">
              <a:spAutoFit/>
            </a:bodyPr>
            <a:lstStyle/>
            <a:p>
              <a:pPr algn="ctr"/>
              <a:r>
                <a:rPr lang="en-US" sz="6600" b="1" dirty="0" smtClean="0"/>
                <a:t>0</a:t>
              </a:r>
            </a:p>
            <a:p>
              <a:pPr algn="ctr"/>
              <a:r>
                <a:rPr lang="en-US" sz="2800" b="1" dirty="0" smtClean="0"/>
                <a:t>Pure Command</a:t>
              </a:r>
              <a:endParaRPr lang="en-US" sz="2800" b="1" dirty="0"/>
            </a:p>
          </p:txBody>
        </p:sp>
        <p:sp>
          <p:nvSpPr>
            <p:cNvPr id="7" name="TextBox 6"/>
            <p:cNvSpPr txBox="1"/>
            <p:nvPr/>
          </p:nvSpPr>
          <p:spPr>
            <a:xfrm>
              <a:off x="7148285" y="4800600"/>
              <a:ext cx="1828800" cy="1969770"/>
            </a:xfrm>
            <a:prstGeom prst="rect">
              <a:avLst/>
            </a:prstGeom>
            <a:noFill/>
          </p:spPr>
          <p:txBody>
            <a:bodyPr wrap="square" rtlCol="0">
              <a:spAutoFit/>
            </a:bodyPr>
            <a:lstStyle/>
            <a:p>
              <a:pPr algn="ctr"/>
              <a:r>
                <a:rPr lang="en-US" sz="6600" b="1" dirty="0" smtClean="0"/>
                <a:t>100</a:t>
              </a:r>
            </a:p>
            <a:p>
              <a:pPr algn="ctr"/>
              <a:r>
                <a:rPr lang="en-US" sz="2800" b="1" dirty="0" smtClean="0"/>
                <a:t>Pure Market</a:t>
              </a:r>
              <a:endParaRPr lang="en-US" sz="2800" b="1" dirty="0"/>
            </a:p>
          </p:txBody>
        </p:sp>
        <p:sp>
          <p:nvSpPr>
            <p:cNvPr id="8" name="TextBox 7"/>
            <p:cNvSpPr txBox="1"/>
            <p:nvPr/>
          </p:nvSpPr>
          <p:spPr>
            <a:xfrm>
              <a:off x="3643085" y="4800600"/>
              <a:ext cx="1828800" cy="1969770"/>
            </a:xfrm>
            <a:prstGeom prst="rect">
              <a:avLst/>
            </a:prstGeom>
            <a:noFill/>
          </p:spPr>
          <p:txBody>
            <a:bodyPr wrap="square" rtlCol="0">
              <a:spAutoFit/>
            </a:bodyPr>
            <a:lstStyle/>
            <a:p>
              <a:pPr algn="ctr"/>
              <a:r>
                <a:rPr lang="en-US" sz="6600" b="1" dirty="0" smtClean="0"/>
                <a:t>50</a:t>
              </a:r>
            </a:p>
            <a:p>
              <a:pPr algn="ctr"/>
              <a:r>
                <a:rPr lang="en-US" sz="2800" b="1" dirty="0" smtClean="0"/>
                <a:t>Mixed Economy</a:t>
              </a:r>
              <a:endParaRPr lang="en-US" sz="2800" b="1" dirty="0"/>
            </a:p>
          </p:txBody>
        </p:sp>
        <p:sp>
          <p:nvSpPr>
            <p:cNvPr id="9" name="Rectangle 8"/>
            <p:cNvSpPr/>
            <p:nvPr/>
          </p:nvSpPr>
          <p:spPr>
            <a:xfrm>
              <a:off x="126092" y="4419601"/>
              <a:ext cx="87993" cy="381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493078" y="4419601"/>
              <a:ext cx="87993" cy="381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889092" y="4419600"/>
              <a:ext cx="87993" cy="381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11"/>
          <p:cNvSpPr/>
          <p:nvPr/>
        </p:nvSpPr>
        <p:spPr>
          <a:xfrm>
            <a:off x="5484585" y="3565505"/>
            <a:ext cx="228600" cy="54929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ular Callout 12"/>
          <p:cNvSpPr/>
          <p:nvPr/>
        </p:nvSpPr>
        <p:spPr>
          <a:xfrm>
            <a:off x="5406570" y="4794069"/>
            <a:ext cx="1395185" cy="1546578"/>
          </a:xfrm>
          <a:prstGeom prst="wedgeRoundRectCallout">
            <a:avLst>
              <a:gd name="adj1" fmla="val -35734"/>
              <a:gd name="adj2" fmla="val -6858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403847" y="4905638"/>
            <a:ext cx="1395185" cy="1323439"/>
          </a:xfrm>
          <a:prstGeom prst="rect">
            <a:avLst/>
          </a:prstGeom>
          <a:noFill/>
        </p:spPr>
        <p:txBody>
          <a:bodyPr wrap="square" rtlCol="0">
            <a:spAutoFit/>
          </a:bodyPr>
          <a:lstStyle/>
          <a:p>
            <a:pPr algn="ctr"/>
            <a:r>
              <a:rPr lang="en-US" sz="2400" b="1" dirty="0" smtClean="0"/>
              <a:t>Turkey</a:t>
            </a:r>
          </a:p>
          <a:p>
            <a:pPr algn="ctr"/>
            <a:r>
              <a:rPr lang="en-US" sz="2400" b="1" dirty="0" smtClean="0"/>
              <a:t>62.9% </a:t>
            </a:r>
            <a:r>
              <a:rPr lang="en-US" sz="1600" b="1" dirty="0" smtClean="0"/>
              <a:t>(69</a:t>
            </a:r>
            <a:r>
              <a:rPr lang="en-US" sz="1600" b="1" baseline="30000" dirty="0" smtClean="0"/>
              <a:t>th</a:t>
            </a:r>
            <a:r>
              <a:rPr lang="en-US" sz="1600" b="1" dirty="0" smtClean="0"/>
              <a:t> out of 177 countries) </a:t>
            </a:r>
            <a:endParaRPr lang="en-US" sz="2400" b="1" dirty="0" smtClean="0"/>
          </a:p>
        </p:txBody>
      </p:sp>
      <p:sp>
        <p:nvSpPr>
          <p:cNvPr id="15" name="Slide Number Placeholder 14"/>
          <p:cNvSpPr>
            <a:spLocks noGrp="1"/>
          </p:cNvSpPr>
          <p:nvPr>
            <p:ph type="sldNum" sz="quarter" idx="12"/>
          </p:nvPr>
        </p:nvSpPr>
        <p:spPr/>
        <p:txBody>
          <a:bodyPr>
            <a:normAutofit fontScale="85000" lnSpcReduction="20000"/>
          </a:bodyPr>
          <a:lstStyle/>
          <a:p>
            <a:fld id="{37655477-2001-40E8-BEFA-2D0CDD0BC64B}" type="slidenum">
              <a:rPr lang="en-US" smtClean="0"/>
              <a:t>15</a:t>
            </a:fld>
            <a:endParaRPr lang="en-US"/>
          </a:p>
        </p:txBody>
      </p:sp>
    </p:spTree>
    <p:extLst>
      <p:ext uri="{BB962C8B-B14F-4D97-AF65-F5344CB8AC3E}">
        <p14:creationId xmlns:p14="http://schemas.microsoft.com/office/powerpoint/2010/main" val="1243988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 calcmode="lin" valueType="num">
                                      <p:cBhvr>
                                        <p:cTn id="21"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 calcmode="lin" valueType="num">
                                      <p:cBhvr>
                                        <p:cTn id="28"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4">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p:cTn id="40" dur="500" fill="hold"/>
                                        <p:tgtEl>
                                          <p:spTgt spid="14"/>
                                        </p:tgtEl>
                                        <p:attrNameLst>
                                          <p:attrName>ppt_w</p:attrName>
                                        </p:attrNameLst>
                                      </p:cBhvr>
                                      <p:tavLst>
                                        <p:tav tm="0">
                                          <p:val>
                                            <p:fltVal val="0"/>
                                          </p:val>
                                        </p:tav>
                                        <p:tav tm="100000">
                                          <p:val>
                                            <p:strVal val="#ppt_w"/>
                                          </p:val>
                                        </p:tav>
                                      </p:tavLst>
                                    </p:anim>
                                    <p:anim calcmode="lin" valueType="num">
                                      <p:cBhvr>
                                        <p:cTn id="41" dur="500" fill="hold"/>
                                        <p:tgtEl>
                                          <p:spTgt spid="14"/>
                                        </p:tgtEl>
                                        <p:attrNameLst>
                                          <p:attrName>ppt_h</p:attrName>
                                        </p:attrNameLst>
                                      </p:cBhvr>
                                      <p:tavLst>
                                        <p:tav tm="0">
                                          <p:val>
                                            <p:fltVal val="0"/>
                                          </p:val>
                                        </p:tav>
                                        <p:tav tm="100000">
                                          <p:val>
                                            <p:strVal val="#ppt_h"/>
                                          </p:val>
                                        </p:tav>
                                      </p:tavLst>
                                    </p:anim>
                                    <p:animEffect transition="in" filter="fade">
                                      <p:cBhvr>
                                        <p:cTn id="42" dur="500"/>
                                        <p:tgtEl>
                                          <p:spTgt spid="14"/>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ular Callout 19"/>
          <p:cNvSpPr/>
          <p:nvPr/>
        </p:nvSpPr>
        <p:spPr>
          <a:xfrm>
            <a:off x="3849130" y="1652127"/>
            <a:ext cx="1395185" cy="1546578"/>
          </a:xfrm>
          <a:prstGeom prst="wedgeRoundRectCallout">
            <a:avLst>
              <a:gd name="adj1" fmla="val 27985"/>
              <a:gd name="adj2" fmla="val 6772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228600"/>
            <a:ext cx="9144000" cy="990600"/>
          </a:xfrm>
        </p:spPr>
        <p:txBody>
          <a:bodyPr>
            <a:noAutofit/>
          </a:bodyPr>
          <a:lstStyle/>
          <a:p>
            <a:pPr algn="ctr"/>
            <a:r>
              <a:rPr lang="en-US" sz="4200" b="1" dirty="0" smtClean="0"/>
              <a:t>Southwest Asia Economic Continuum</a:t>
            </a:r>
            <a:endParaRPr lang="en-US" sz="4200" b="1" dirty="0"/>
          </a:p>
        </p:txBody>
      </p:sp>
      <p:sp>
        <p:nvSpPr>
          <p:cNvPr id="3" name="Rectangle 2"/>
          <p:cNvSpPr/>
          <p:nvPr/>
        </p:nvSpPr>
        <p:spPr>
          <a:xfrm>
            <a:off x="126092" y="4114800"/>
            <a:ext cx="8850993" cy="304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4515" y="4800600"/>
            <a:ext cx="1828800" cy="1969770"/>
          </a:xfrm>
          <a:prstGeom prst="rect">
            <a:avLst/>
          </a:prstGeom>
          <a:noFill/>
        </p:spPr>
        <p:txBody>
          <a:bodyPr wrap="square" rtlCol="0">
            <a:spAutoFit/>
          </a:bodyPr>
          <a:lstStyle/>
          <a:p>
            <a:pPr algn="ctr"/>
            <a:r>
              <a:rPr lang="en-US" sz="6600" b="1" dirty="0" smtClean="0"/>
              <a:t>0</a:t>
            </a:r>
          </a:p>
          <a:p>
            <a:pPr algn="ctr"/>
            <a:r>
              <a:rPr lang="en-US" sz="2800" b="1" dirty="0" smtClean="0"/>
              <a:t>Pure Command</a:t>
            </a:r>
            <a:endParaRPr lang="en-US" sz="2800" b="1" dirty="0"/>
          </a:p>
        </p:txBody>
      </p:sp>
      <p:sp>
        <p:nvSpPr>
          <p:cNvPr id="6" name="TextBox 5"/>
          <p:cNvSpPr txBox="1"/>
          <p:nvPr/>
        </p:nvSpPr>
        <p:spPr>
          <a:xfrm>
            <a:off x="7148285" y="4800600"/>
            <a:ext cx="1828800" cy="1969770"/>
          </a:xfrm>
          <a:prstGeom prst="rect">
            <a:avLst/>
          </a:prstGeom>
          <a:noFill/>
        </p:spPr>
        <p:txBody>
          <a:bodyPr wrap="square" rtlCol="0">
            <a:spAutoFit/>
          </a:bodyPr>
          <a:lstStyle/>
          <a:p>
            <a:pPr algn="ctr"/>
            <a:r>
              <a:rPr lang="en-US" sz="6600" b="1" dirty="0" smtClean="0"/>
              <a:t>100</a:t>
            </a:r>
          </a:p>
          <a:p>
            <a:pPr algn="ctr"/>
            <a:r>
              <a:rPr lang="en-US" sz="2800" b="1" dirty="0" smtClean="0"/>
              <a:t>Pure Market</a:t>
            </a:r>
            <a:endParaRPr lang="en-US" sz="2800" b="1" dirty="0"/>
          </a:p>
        </p:txBody>
      </p:sp>
      <p:sp>
        <p:nvSpPr>
          <p:cNvPr id="14" name="TextBox 13"/>
          <p:cNvSpPr txBox="1"/>
          <p:nvPr/>
        </p:nvSpPr>
        <p:spPr>
          <a:xfrm>
            <a:off x="3643085" y="4800600"/>
            <a:ext cx="1828800" cy="1969770"/>
          </a:xfrm>
          <a:prstGeom prst="rect">
            <a:avLst/>
          </a:prstGeom>
          <a:noFill/>
        </p:spPr>
        <p:txBody>
          <a:bodyPr wrap="square" rtlCol="0">
            <a:spAutoFit/>
          </a:bodyPr>
          <a:lstStyle/>
          <a:p>
            <a:pPr algn="ctr"/>
            <a:r>
              <a:rPr lang="en-US" sz="6600" b="1" dirty="0" smtClean="0"/>
              <a:t>50</a:t>
            </a:r>
          </a:p>
          <a:p>
            <a:pPr algn="ctr"/>
            <a:r>
              <a:rPr lang="en-US" sz="2800" b="1" dirty="0" smtClean="0"/>
              <a:t>Mixed Economy</a:t>
            </a:r>
            <a:endParaRPr lang="en-US" sz="2800" b="1" dirty="0"/>
          </a:p>
        </p:txBody>
      </p:sp>
      <p:sp>
        <p:nvSpPr>
          <p:cNvPr id="15" name="Rectangle 14"/>
          <p:cNvSpPr/>
          <p:nvPr/>
        </p:nvSpPr>
        <p:spPr>
          <a:xfrm>
            <a:off x="4862285" y="3561872"/>
            <a:ext cx="228600" cy="54929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849130" y="1825252"/>
            <a:ext cx="1395185" cy="1200329"/>
          </a:xfrm>
          <a:prstGeom prst="rect">
            <a:avLst/>
          </a:prstGeom>
          <a:noFill/>
        </p:spPr>
        <p:txBody>
          <a:bodyPr wrap="square" rtlCol="0">
            <a:spAutoFit/>
          </a:bodyPr>
          <a:lstStyle/>
          <a:p>
            <a:pPr algn="ctr"/>
            <a:r>
              <a:rPr lang="en-US" sz="2400" b="1" dirty="0" smtClean="0"/>
              <a:t>World Average</a:t>
            </a:r>
          </a:p>
          <a:p>
            <a:pPr algn="ctr"/>
            <a:r>
              <a:rPr lang="en-US" sz="2400" b="1" dirty="0" smtClean="0"/>
              <a:t>57.6% </a:t>
            </a:r>
          </a:p>
        </p:txBody>
      </p:sp>
      <p:sp>
        <p:nvSpPr>
          <p:cNvPr id="17" name="Rectangle 16"/>
          <p:cNvSpPr/>
          <p:nvPr/>
        </p:nvSpPr>
        <p:spPr>
          <a:xfrm>
            <a:off x="126092" y="4419601"/>
            <a:ext cx="87993" cy="381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493078" y="4419601"/>
            <a:ext cx="87993" cy="381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8889092" y="4419600"/>
            <a:ext cx="87993" cy="381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5484585" y="3561872"/>
            <a:ext cx="228600" cy="54929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ular Callout 23"/>
          <p:cNvSpPr/>
          <p:nvPr/>
        </p:nvSpPr>
        <p:spPr>
          <a:xfrm>
            <a:off x="5406570" y="4794069"/>
            <a:ext cx="1395185" cy="1546578"/>
          </a:xfrm>
          <a:prstGeom prst="wedgeRoundRectCallout">
            <a:avLst>
              <a:gd name="adj1" fmla="val -35734"/>
              <a:gd name="adj2" fmla="val -6858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403847" y="4905638"/>
            <a:ext cx="1395185" cy="1323439"/>
          </a:xfrm>
          <a:prstGeom prst="rect">
            <a:avLst/>
          </a:prstGeom>
          <a:noFill/>
        </p:spPr>
        <p:txBody>
          <a:bodyPr wrap="square" rtlCol="0">
            <a:spAutoFit/>
          </a:bodyPr>
          <a:lstStyle/>
          <a:p>
            <a:pPr algn="ctr"/>
            <a:r>
              <a:rPr lang="en-US" sz="2400" b="1" dirty="0" smtClean="0"/>
              <a:t>Turkey</a:t>
            </a:r>
          </a:p>
          <a:p>
            <a:pPr algn="ctr"/>
            <a:r>
              <a:rPr lang="en-US" sz="2400" b="1" dirty="0" smtClean="0"/>
              <a:t>62.9% </a:t>
            </a:r>
            <a:r>
              <a:rPr lang="en-US" sz="1600" b="1" dirty="0" smtClean="0"/>
              <a:t>(69</a:t>
            </a:r>
            <a:r>
              <a:rPr lang="en-US" sz="1600" b="1" baseline="30000" dirty="0" smtClean="0"/>
              <a:t>th</a:t>
            </a:r>
            <a:r>
              <a:rPr lang="en-US" sz="1600" b="1" dirty="0" smtClean="0"/>
              <a:t> out of 177 countries) </a:t>
            </a:r>
            <a:endParaRPr lang="en-US" sz="2400" b="1" dirty="0" smtClean="0"/>
          </a:p>
        </p:txBody>
      </p:sp>
      <p:sp>
        <p:nvSpPr>
          <p:cNvPr id="26" name="Rectangle 25"/>
          <p:cNvSpPr/>
          <p:nvPr/>
        </p:nvSpPr>
        <p:spPr>
          <a:xfrm>
            <a:off x="5227419" y="3561872"/>
            <a:ext cx="228600" cy="54929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ular Callout 26"/>
          <p:cNvSpPr/>
          <p:nvPr/>
        </p:nvSpPr>
        <p:spPr>
          <a:xfrm>
            <a:off x="5713185" y="1734496"/>
            <a:ext cx="1395185" cy="1546578"/>
          </a:xfrm>
          <a:prstGeom prst="wedgeRoundRectCallout">
            <a:avLst>
              <a:gd name="adj1" fmla="val -76696"/>
              <a:gd name="adj2" fmla="val 628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5713185" y="1661399"/>
            <a:ext cx="1395185" cy="1692771"/>
          </a:xfrm>
          <a:prstGeom prst="rect">
            <a:avLst/>
          </a:prstGeom>
          <a:noFill/>
        </p:spPr>
        <p:txBody>
          <a:bodyPr wrap="square" rtlCol="0">
            <a:spAutoFit/>
          </a:bodyPr>
          <a:lstStyle/>
          <a:p>
            <a:pPr algn="ctr"/>
            <a:r>
              <a:rPr lang="en-US" sz="2400" b="1" dirty="0" smtClean="0"/>
              <a:t>Saudi Arabia</a:t>
            </a:r>
          </a:p>
          <a:p>
            <a:pPr algn="ctr"/>
            <a:r>
              <a:rPr lang="en-US" sz="2400" b="1" dirty="0" smtClean="0"/>
              <a:t>60.6% </a:t>
            </a:r>
            <a:r>
              <a:rPr lang="en-US" sz="1600" b="1" dirty="0" smtClean="0"/>
              <a:t>(82</a:t>
            </a:r>
            <a:r>
              <a:rPr lang="en-US" sz="1600" b="1" baseline="30000" dirty="0" smtClean="0"/>
              <a:t>nd</a:t>
            </a:r>
            <a:r>
              <a:rPr lang="en-US" sz="1600" b="1" dirty="0" smtClean="0"/>
              <a:t> out of 177 countries) </a:t>
            </a:r>
            <a:endParaRPr lang="en-US" sz="2400" b="1" dirty="0" smtClean="0"/>
          </a:p>
        </p:txBody>
      </p:sp>
      <p:sp>
        <p:nvSpPr>
          <p:cNvPr id="29" name="Rectangle 28"/>
          <p:cNvSpPr/>
          <p:nvPr/>
        </p:nvSpPr>
        <p:spPr>
          <a:xfrm>
            <a:off x="5742432" y="3561872"/>
            <a:ext cx="228600" cy="54929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ular Callout 29"/>
          <p:cNvSpPr/>
          <p:nvPr/>
        </p:nvSpPr>
        <p:spPr>
          <a:xfrm>
            <a:off x="7365092" y="2425416"/>
            <a:ext cx="1395185" cy="1546578"/>
          </a:xfrm>
          <a:prstGeom prst="wedgeRoundRectCallout">
            <a:avLst>
              <a:gd name="adj1" fmla="val -144967"/>
              <a:gd name="adj2" fmla="val 4062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7365092" y="2536986"/>
            <a:ext cx="1395185" cy="1323439"/>
          </a:xfrm>
          <a:prstGeom prst="rect">
            <a:avLst/>
          </a:prstGeom>
          <a:noFill/>
        </p:spPr>
        <p:txBody>
          <a:bodyPr wrap="square" rtlCol="0">
            <a:spAutoFit/>
          </a:bodyPr>
          <a:lstStyle/>
          <a:p>
            <a:pPr algn="ctr"/>
            <a:r>
              <a:rPr lang="en-US" sz="2400" b="1" dirty="0" smtClean="0"/>
              <a:t>Israel</a:t>
            </a:r>
          </a:p>
          <a:p>
            <a:pPr algn="ctr"/>
            <a:r>
              <a:rPr lang="en-US" sz="2400" b="1" dirty="0" smtClean="0"/>
              <a:t>66.9% </a:t>
            </a:r>
            <a:r>
              <a:rPr lang="en-US" sz="1600" b="1" dirty="0" smtClean="0"/>
              <a:t>(51</a:t>
            </a:r>
            <a:r>
              <a:rPr lang="en-US" sz="1600" b="1" baseline="30000" dirty="0" smtClean="0"/>
              <a:t>st</a:t>
            </a:r>
            <a:r>
              <a:rPr lang="en-US" sz="1600" b="1" dirty="0" smtClean="0"/>
              <a:t> out of 177 countries) </a:t>
            </a:r>
            <a:endParaRPr lang="en-US" sz="2400" b="1" dirty="0" smtClean="0"/>
          </a:p>
        </p:txBody>
      </p:sp>
      <p:sp>
        <p:nvSpPr>
          <p:cNvPr id="4" name="Slide Number Placeholder 3"/>
          <p:cNvSpPr>
            <a:spLocks noGrp="1"/>
          </p:cNvSpPr>
          <p:nvPr>
            <p:ph type="sldNum" sz="quarter" idx="12"/>
          </p:nvPr>
        </p:nvSpPr>
        <p:spPr/>
        <p:txBody>
          <a:bodyPr>
            <a:normAutofit fontScale="85000" lnSpcReduction="20000"/>
          </a:bodyPr>
          <a:lstStyle/>
          <a:p>
            <a:fld id="{37655477-2001-40E8-BEFA-2D0CDD0BC64B}" type="slidenum">
              <a:rPr lang="en-US" smtClean="0"/>
              <a:t>16</a:t>
            </a:fld>
            <a:endParaRPr lang="en-US"/>
          </a:p>
        </p:txBody>
      </p:sp>
    </p:spTree>
    <p:extLst>
      <p:ext uri="{BB962C8B-B14F-4D97-AF65-F5344CB8AC3E}">
        <p14:creationId xmlns:p14="http://schemas.microsoft.com/office/powerpoint/2010/main" val="148274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p:cTn id="17" dur="500" fill="hold"/>
                                        <p:tgtEl>
                                          <p:spTgt spid="24"/>
                                        </p:tgtEl>
                                        <p:attrNameLst>
                                          <p:attrName>ppt_w</p:attrName>
                                        </p:attrNameLst>
                                      </p:cBhvr>
                                      <p:tavLst>
                                        <p:tav tm="0">
                                          <p:val>
                                            <p:fltVal val="0"/>
                                          </p:val>
                                        </p:tav>
                                        <p:tav tm="100000">
                                          <p:val>
                                            <p:strVal val="#ppt_w"/>
                                          </p:val>
                                        </p:tav>
                                      </p:tavLst>
                                    </p:anim>
                                    <p:anim calcmode="lin" valueType="num">
                                      <p:cBhvr>
                                        <p:cTn id="18" dur="500" fill="hold"/>
                                        <p:tgtEl>
                                          <p:spTgt spid="24"/>
                                        </p:tgtEl>
                                        <p:attrNameLst>
                                          <p:attrName>ppt_h</p:attrName>
                                        </p:attrNameLst>
                                      </p:cBhvr>
                                      <p:tavLst>
                                        <p:tav tm="0">
                                          <p:val>
                                            <p:fltVal val="0"/>
                                          </p:val>
                                        </p:tav>
                                        <p:tav tm="100000">
                                          <p:val>
                                            <p:strVal val="#ppt_h"/>
                                          </p:val>
                                        </p:tav>
                                      </p:tavLst>
                                    </p:anim>
                                    <p:animEffect transition="in" filter="fade">
                                      <p:cBhvr>
                                        <p:cTn id="19" dur="500"/>
                                        <p:tgtEl>
                                          <p:spTgt spid="24"/>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500" fill="hold"/>
                                        <p:tgtEl>
                                          <p:spTgt spid="26"/>
                                        </p:tgtEl>
                                        <p:attrNameLst>
                                          <p:attrName>ppt_w</p:attrName>
                                        </p:attrNameLst>
                                      </p:cBhvr>
                                      <p:tavLst>
                                        <p:tav tm="0">
                                          <p:val>
                                            <p:fltVal val="0"/>
                                          </p:val>
                                        </p:tav>
                                        <p:tav tm="100000">
                                          <p:val>
                                            <p:strVal val="#ppt_w"/>
                                          </p:val>
                                        </p:tav>
                                      </p:tavLst>
                                    </p:anim>
                                    <p:anim calcmode="lin" valueType="num">
                                      <p:cBhvr>
                                        <p:cTn id="25" dur="500" fill="hold"/>
                                        <p:tgtEl>
                                          <p:spTgt spid="26"/>
                                        </p:tgtEl>
                                        <p:attrNameLst>
                                          <p:attrName>ppt_h</p:attrName>
                                        </p:attrNameLst>
                                      </p:cBhvr>
                                      <p:tavLst>
                                        <p:tav tm="0">
                                          <p:val>
                                            <p:fltVal val="0"/>
                                          </p:val>
                                        </p:tav>
                                        <p:tav tm="100000">
                                          <p:val>
                                            <p:strVal val="#ppt_h"/>
                                          </p:val>
                                        </p:tav>
                                      </p:tavLst>
                                    </p:anim>
                                    <p:animEffect transition="in" filter="fade">
                                      <p:cBhvr>
                                        <p:cTn id="26" dur="500"/>
                                        <p:tgtEl>
                                          <p:spTgt spid="26"/>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p:cTn id="29" dur="500" fill="hold"/>
                                        <p:tgtEl>
                                          <p:spTgt spid="28"/>
                                        </p:tgtEl>
                                        <p:attrNameLst>
                                          <p:attrName>ppt_w</p:attrName>
                                        </p:attrNameLst>
                                      </p:cBhvr>
                                      <p:tavLst>
                                        <p:tav tm="0">
                                          <p:val>
                                            <p:fltVal val="0"/>
                                          </p:val>
                                        </p:tav>
                                        <p:tav tm="100000">
                                          <p:val>
                                            <p:strVal val="#ppt_w"/>
                                          </p:val>
                                        </p:tav>
                                      </p:tavLst>
                                    </p:anim>
                                    <p:anim calcmode="lin" valueType="num">
                                      <p:cBhvr>
                                        <p:cTn id="30" dur="500" fill="hold"/>
                                        <p:tgtEl>
                                          <p:spTgt spid="28"/>
                                        </p:tgtEl>
                                        <p:attrNameLst>
                                          <p:attrName>ppt_h</p:attrName>
                                        </p:attrNameLst>
                                      </p:cBhvr>
                                      <p:tavLst>
                                        <p:tav tm="0">
                                          <p:val>
                                            <p:fltVal val="0"/>
                                          </p:val>
                                        </p:tav>
                                        <p:tav tm="100000">
                                          <p:val>
                                            <p:strVal val="#ppt_h"/>
                                          </p:val>
                                        </p:tav>
                                      </p:tavLst>
                                    </p:anim>
                                    <p:animEffect transition="in" filter="fade">
                                      <p:cBhvr>
                                        <p:cTn id="31" dur="500"/>
                                        <p:tgtEl>
                                          <p:spTgt spid="28"/>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p:cTn id="34" dur="500" fill="hold"/>
                                        <p:tgtEl>
                                          <p:spTgt spid="27"/>
                                        </p:tgtEl>
                                        <p:attrNameLst>
                                          <p:attrName>ppt_w</p:attrName>
                                        </p:attrNameLst>
                                      </p:cBhvr>
                                      <p:tavLst>
                                        <p:tav tm="0">
                                          <p:val>
                                            <p:fltVal val="0"/>
                                          </p:val>
                                        </p:tav>
                                        <p:tav tm="100000">
                                          <p:val>
                                            <p:strVal val="#ppt_w"/>
                                          </p:val>
                                        </p:tav>
                                      </p:tavLst>
                                    </p:anim>
                                    <p:anim calcmode="lin" valueType="num">
                                      <p:cBhvr>
                                        <p:cTn id="35" dur="500" fill="hold"/>
                                        <p:tgtEl>
                                          <p:spTgt spid="27"/>
                                        </p:tgtEl>
                                        <p:attrNameLst>
                                          <p:attrName>ppt_h</p:attrName>
                                        </p:attrNameLst>
                                      </p:cBhvr>
                                      <p:tavLst>
                                        <p:tav tm="0">
                                          <p:val>
                                            <p:fltVal val="0"/>
                                          </p:val>
                                        </p:tav>
                                        <p:tav tm="100000">
                                          <p:val>
                                            <p:strVal val="#ppt_h"/>
                                          </p:val>
                                        </p:tav>
                                      </p:tavLst>
                                    </p:anim>
                                    <p:animEffect transition="in" filter="fade">
                                      <p:cBhvr>
                                        <p:cTn id="36" dur="500"/>
                                        <p:tgtEl>
                                          <p:spTgt spid="27"/>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p:cTn id="41" dur="500" fill="hold"/>
                                        <p:tgtEl>
                                          <p:spTgt spid="29"/>
                                        </p:tgtEl>
                                        <p:attrNameLst>
                                          <p:attrName>ppt_w</p:attrName>
                                        </p:attrNameLst>
                                      </p:cBhvr>
                                      <p:tavLst>
                                        <p:tav tm="0">
                                          <p:val>
                                            <p:fltVal val="0"/>
                                          </p:val>
                                        </p:tav>
                                        <p:tav tm="100000">
                                          <p:val>
                                            <p:strVal val="#ppt_w"/>
                                          </p:val>
                                        </p:tav>
                                      </p:tavLst>
                                    </p:anim>
                                    <p:anim calcmode="lin" valueType="num">
                                      <p:cBhvr>
                                        <p:cTn id="42" dur="500" fill="hold"/>
                                        <p:tgtEl>
                                          <p:spTgt spid="29"/>
                                        </p:tgtEl>
                                        <p:attrNameLst>
                                          <p:attrName>ppt_h</p:attrName>
                                        </p:attrNameLst>
                                      </p:cBhvr>
                                      <p:tavLst>
                                        <p:tav tm="0">
                                          <p:val>
                                            <p:fltVal val="0"/>
                                          </p:val>
                                        </p:tav>
                                        <p:tav tm="100000">
                                          <p:val>
                                            <p:strVal val="#ppt_h"/>
                                          </p:val>
                                        </p:tav>
                                      </p:tavLst>
                                    </p:anim>
                                    <p:animEffect transition="in" filter="fade">
                                      <p:cBhvr>
                                        <p:cTn id="43" dur="500"/>
                                        <p:tgtEl>
                                          <p:spTgt spid="29"/>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31"/>
                                        </p:tgtEl>
                                        <p:attrNameLst>
                                          <p:attrName>style.visibility</p:attrName>
                                        </p:attrNameLst>
                                      </p:cBhvr>
                                      <p:to>
                                        <p:strVal val="visible"/>
                                      </p:to>
                                    </p:set>
                                    <p:anim calcmode="lin" valueType="num">
                                      <p:cBhvr>
                                        <p:cTn id="46" dur="500" fill="hold"/>
                                        <p:tgtEl>
                                          <p:spTgt spid="31"/>
                                        </p:tgtEl>
                                        <p:attrNameLst>
                                          <p:attrName>ppt_w</p:attrName>
                                        </p:attrNameLst>
                                      </p:cBhvr>
                                      <p:tavLst>
                                        <p:tav tm="0">
                                          <p:val>
                                            <p:fltVal val="0"/>
                                          </p:val>
                                        </p:tav>
                                        <p:tav tm="100000">
                                          <p:val>
                                            <p:strVal val="#ppt_w"/>
                                          </p:val>
                                        </p:tav>
                                      </p:tavLst>
                                    </p:anim>
                                    <p:anim calcmode="lin" valueType="num">
                                      <p:cBhvr>
                                        <p:cTn id="47" dur="500" fill="hold"/>
                                        <p:tgtEl>
                                          <p:spTgt spid="31"/>
                                        </p:tgtEl>
                                        <p:attrNameLst>
                                          <p:attrName>ppt_h</p:attrName>
                                        </p:attrNameLst>
                                      </p:cBhvr>
                                      <p:tavLst>
                                        <p:tav tm="0">
                                          <p:val>
                                            <p:fltVal val="0"/>
                                          </p:val>
                                        </p:tav>
                                        <p:tav tm="100000">
                                          <p:val>
                                            <p:strVal val="#ppt_h"/>
                                          </p:val>
                                        </p:tav>
                                      </p:tavLst>
                                    </p:anim>
                                    <p:animEffect transition="in" filter="fade">
                                      <p:cBhvr>
                                        <p:cTn id="48" dur="500"/>
                                        <p:tgtEl>
                                          <p:spTgt spid="31"/>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anim calcmode="lin" valueType="num">
                                      <p:cBhvr>
                                        <p:cTn id="51" dur="500" fill="hold"/>
                                        <p:tgtEl>
                                          <p:spTgt spid="30"/>
                                        </p:tgtEl>
                                        <p:attrNameLst>
                                          <p:attrName>ppt_w</p:attrName>
                                        </p:attrNameLst>
                                      </p:cBhvr>
                                      <p:tavLst>
                                        <p:tav tm="0">
                                          <p:val>
                                            <p:fltVal val="0"/>
                                          </p:val>
                                        </p:tav>
                                        <p:tav tm="100000">
                                          <p:val>
                                            <p:strVal val="#ppt_w"/>
                                          </p:val>
                                        </p:tav>
                                      </p:tavLst>
                                    </p:anim>
                                    <p:anim calcmode="lin" valueType="num">
                                      <p:cBhvr>
                                        <p:cTn id="52" dur="500" fill="hold"/>
                                        <p:tgtEl>
                                          <p:spTgt spid="30"/>
                                        </p:tgtEl>
                                        <p:attrNameLst>
                                          <p:attrName>ppt_h</p:attrName>
                                        </p:attrNameLst>
                                      </p:cBhvr>
                                      <p:tavLst>
                                        <p:tav tm="0">
                                          <p:val>
                                            <p:fltVal val="0"/>
                                          </p:val>
                                        </p:tav>
                                        <p:tav tm="100000">
                                          <p:val>
                                            <p:strVal val="#ppt_h"/>
                                          </p:val>
                                        </p:tav>
                                      </p:tavLst>
                                    </p:anim>
                                    <p:animEffect transition="in" filter="fade">
                                      <p:cBhvr>
                                        <p:cTn id="5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p:bldP spid="26" grpId="0" animBg="1"/>
      <p:bldP spid="27" grpId="0" animBg="1"/>
      <p:bldP spid="28" grpId="0"/>
      <p:bldP spid="29" grpId="0" animBg="1"/>
      <p:bldP spid="30" grpId="0" animBg="1"/>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Autofit/>
          </a:bodyPr>
          <a:lstStyle/>
          <a:p>
            <a:pPr algn="ctr"/>
            <a:r>
              <a:rPr lang="en-US" sz="4800" b="1" dirty="0"/>
              <a:t>What is </a:t>
            </a:r>
            <a:r>
              <a:rPr lang="en-US" sz="4800" b="1" dirty="0" smtClean="0"/>
              <a:t>Economics?</a:t>
            </a:r>
            <a:endParaRPr lang="en-US" sz="4800" b="1" dirty="0"/>
          </a:p>
        </p:txBody>
      </p:sp>
      <p:sp>
        <p:nvSpPr>
          <p:cNvPr id="4" name="Rectangle 3"/>
          <p:cNvSpPr/>
          <p:nvPr/>
        </p:nvSpPr>
        <p:spPr>
          <a:xfrm>
            <a:off x="304800" y="1695269"/>
            <a:ext cx="8534400" cy="4690515"/>
          </a:xfrm>
          <a:prstGeom prst="rect">
            <a:avLst/>
          </a:prstGeom>
        </p:spPr>
        <p:txBody>
          <a:bodyPr wrap="square">
            <a:spAutoFit/>
          </a:bodyPr>
          <a:lstStyle/>
          <a:p>
            <a:pPr marL="457200" indent="-457200">
              <a:buFont typeface="Wingdings" pitchFamily="2" charset="2"/>
              <a:buChar char="Ø"/>
            </a:pPr>
            <a:r>
              <a:rPr lang="en-US" sz="3600" dirty="0"/>
              <a:t>Economics </a:t>
            </a:r>
            <a:r>
              <a:rPr lang="en-US" sz="3600" dirty="0" smtClean="0"/>
              <a:t>is the production</a:t>
            </a:r>
            <a:r>
              <a:rPr lang="en-US" sz="3600" dirty="0"/>
              <a:t>, distribution, and consumption of goods and services.</a:t>
            </a:r>
          </a:p>
          <a:p>
            <a:pPr marL="457200" indent="-457200">
              <a:lnSpc>
                <a:spcPct val="90000"/>
              </a:lnSpc>
              <a:buFont typeface="Wingdings" pitchFamily="2" charset="2"/>
              <a:buChar char="Ø"/>
            </a:pPr>
            <a:r>
              <a:rPr lang="en-US" sz="3600" dirty="0" smtClean="0"/>
              <a:t>There are three main economic systems:</a:t>
            </a:r>
          </a:p>
          <a:p>
            <a:pPr marL="914400" lvl="1" indent="-457200">
              <a:lnSpc>
                <a:spcPct val="90000"/>
              </a:lnSpc>
              <a:buFont typeface="Wingdings" pitchFamily="2" charset="2"/>
              <a:buChar char="v"/>
            </a:pPr>
            <a:r>
              <a:rPr lang="en-US" sz="3600" dirty="0" smtClean="0"/>
              <a:t>Traditional</a:t>
            </a:r>
          </a:p>
          <a:p>
            <a:pPr marL="914400" lvl="1" indent="-457200">
              <a:lnSpc>
                <a:spcPct val="90000"/>
              </a:lnSpc>
              <a:buFont typeface="Wingdings" pitchFamily="2" charset="2"/>
              <a:buChar char="v"/>
            </a:pPr>
            <a:r>
              <a:rPr lang="en-US" sz="3600" dirty="0" smtClean="0"/>
              <a:t>Command</a:t>
            </a:r>
          </a:p>
          <a:p>
            <a:pPr marL="914400" lvl="1" indent="-457200">
              <a:lnSpc>
                <a:spcPct val="90000"/>
              </a:lnSpc>
              <a:buFont typeface="Wingdings" pitchFamily="2" charset="2"/>
              <a:buChar char="v"/>
            </a:pPr>
            <a:r>
              <a:rPr lang="en-US" sz="3600" dirty="0" smtClean="0"/>
              <a:t>Market</a:t>
            </a:r>
          </a:p>
          <a:p>
            <a:pPr marL="463550" lvl="1" indent="-457200">
              <a:lnSpc>
                <a:spcPct val="90000"/>
              </a:lnSpc>
              <a:buFont typeface="Wingdings" pitchFamily="2" charset="2"/>
              <a:buChar char="Ø"/>
            </a:pPr>
            <a:r>
              <a:rPr lang="en-US" sz="3600" dirty="0" smtClean="0"/>
              <a:t>Most countries around the world have a mixed economy (a mixture of the three systems listed above).</a:t>
            </a:r>
          </a:p>
        </p:txBody>
      </p:sp>
      <p:sp>
        <p:nvSpPr>
          <p:cNvPr id="3" name="Slide Number Placeholder 2"/>
          <p:cNvSpPr>
            <a:spLocks noGrp="1"/>
          </p:cNvSpPr>
          <p:nvPr>
            <p:ph type="sldNum" sz="quarter" idx="12"/>
          </p:nvPr>
        </p:nvSpPr>
        <p:spPr/>
        <p:txBody>
          <a:bodyPr>
            <a:normAutofit fontScale="85000" lnSpcReduction="20000"/>
          </a:bodyPr>
          <a:lstStyle/>
          <a:p>
            <a:fld id="{37655477-2001-40E8-BEFA-2D0CDD0BC64B}" type="slidenum">
              <a:rPr lang="en-US" smtClean="0"/>
              <a:t>2</a:t>
            </a:fld>
            <a:endParaRPr lang="en-US"/>
          </a:p>
        </p:txBody>
      </p:sp>
    </p:spTree>
    <p:extLst>
      <p:ext uri="{BB962C8B-B14F-4D97-AF65-F5344CB8AC3E}">
        <p14:creationId xmlns:p14="http://schemas.microsoft.com/office/powerpoint/2010/main" val="3531775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Autofit/>
          </a:bodyPr>
          <a:lstStyle/>
          <a:p>
            <a:pPr algn="ctr"/>
            <a:r>
              <a:rPr lang="en-US" sz="4800" b="1" dirty="0" smtClean="0"/>
              <a:t>Essential Economic Vocabulary</a:t>
            </a:r>
            <a:endParaRPr lang="en-US" sz="4800" b="1" dirty="0"/>
          </a:p>
        </p:txBody>
      </p:sp>
      <p:sp>
        <p:nvSpPr>
          <p:cNvPr id="4" name="Rectangle 3"/>
          <p:cNvSpPr/>
          <p:nvPr/>
        </p:nvSpPr>
        <p:spPr>
          <a:xfrm>
            <a:off x="304800" y="1695269"/>
            <a:ext cx="8534400" cy="4524315"/>
          </a:xfrm>
          <a:prstGeom prst="rect">
            <a:avLst/>
          </a:prstGeom>
        </p:spPr>
        <p:txBody>
          <a:bodyPr wrap="square">
            <a:spAutoFit/>
          </a:bodyPr>
          <a:lstStyle/>
          <a:p>
            <a:pPr marL="457200" indent="-457200">
              <a:buFont typeface="Wingdings" pitchFamily="2" charset="2"/>
              <a:buChar char="Ø"/>
            </a:pPr>
            <a:r>
              <a:rPr lang="en-US" sz="2400" dirty="0" smtClean="0"/>
              <a:t>Production – The </a:t>
            </a:r>
            <a:r>
              <a:rPr lang="en-US" sz="2400" dirty="0"/>
              <a:t>process of manufacturing or growing something.</a:t>
            </a:r>
          </a:p>
          <a:p>
            <a:pPr marL="457200" indent="-457200">
              <a:buFont typeface="Wingdings" pitchFamily="2" charset="2"/>
              <a:buChar char="Ø"/>
            </a:pPr>
            <a:endParaRPr lang="en-US" sz="2400" dirty="0"/>
          </a:p>
          <a:p>
            <a:pPr marL="457200" indent="-457200">
              <a:buFont typeface="Wingdings" pitchFamily="2" charset="2"/>
              <a:buChar char="Ø"/>
            </a:pPr>
            <a:r>
              <a:rPr lang="en-US" sz="2400" dirty="0" smtClean="0"/>
              <a:t>Distribution – The </a:t>
            </a:r>
            <a:r>
              <a:rPr lang="en-US" sz="2400" dirty="0"/>
              <a:t>delivery of products to various places.</a:t>
            </a:r>
          </a:p>
          <a:p>
            <a:pPr marL="457200" indent="-457200">
              <a:buFont typeface="Wingdings" pitchFamily="2" charset="2"/>
              <a:buChar char="Ø"/>
            </a:pPr>
            <a:endParaRPr lang="en-US" sz="2400" dirty="0"/>
          </a:p>
          <a:p>
            <a:pPr marL="457200" indent="-457200">
              <a:buFont typeface="Wingdings" pitchFamily="2" charset="2"/>
              <a:buChar char="Ø"/>
            </a:pPr>
            <a:r>
              <a:rPr lang="en-US" sz="2400" dirty="0" smtClean="0"/>
              <a:t>Consumption – The </a:t>
            </a:r>
            <a:r>
              <a:rPr lang="en-US" sz="2400" dirty="0"/>
              <a:t>use of goods and services.</a:t>
            </a:r>
          </a:p>
          <a:p>
            <a:pPr marL="457200" indent="-457200">
              <a:buFont typeface="Wingdings" pitchFamily="2" charset="2"/>
              <a:buChar char="Ø"/>
            </a:pPr>
            <a:endParaRPr lang="en-US" sz="2400" dirty="0"/>
          </a:p>
          <a:p>
            <a:pPr marL="457200" indent="-457200">
              <a:buFont typeface="Wingdings" pitchFamily="2" charset="2"/>
              <a:buChar char="Ø"/>
            </a:pPr>
            <a:r>
              <a:rPr lang="en-US" sz="2400" dirty="0" smtClean="0"/>
              <a:t>Goods – Items </a:t>
            </a:r>
            <a:r>
              <a:rPr lang="en-US" sz="2400" dirty="0"/>
              <a:t>that are sold.</a:t>
            </a:r>
          </a:p>
          <a:p>
            <a:pPr marL="457200" indent="-457200">
              <a:buFont typeface="Wingdings" pitchFamily="2" charset="2"/>
              <a:buChar char="Ø"/>
            </a:pPr>
            <a:endParaRPr lang="en-US" sz="2400" dirty="0"/>
          </a:p>
          <a:p>
            <a:pPr marL="457200" indent="-457200">
              <a:buFont typeface="Wingdings" pitchFamily="2" charset="2"/>
              <a:buChar char="Ø"/>
            </a:pPr>
            <a:r>
              <a:rPr lang="en-US" sz="2400" dirty="0" smtClean="0"/>
              <a:t>Services – Work </a:t>
            </a:r>
            <a:r>
              <a:rPr lang="en-US" sz="2400" dirty="0"/>
              <a:t>that helps others. Ex: Hospital</a:t>
            </a:r>
            <a:r>
              <a:rPr lang="en-US" sz="2400" dirty="0" smtClean="0"/>
              <a:t>.</a:t>
            </a:r>
          </a:p>
          <a:p>
            <a:pPr marL="457200" indent="-457200">
              <a:buFont typeface="Wingdings" pitchFamily="2" charset="2"/>
              <a:buChar char="Ø"/>
            </a:pPr>
            <a:endParaRPr lang="en-US" sz="2400" dirty="0" smtClean="0"/>
          </a:p>
          <a:p>
            <a:pPr marL="457200" indent="-457200">
              <a:buFont typeface="Wingdings" pitchFamily="2" charset="2"/>
              <a:buChar char="Ø"/>
            </a:pPr>
            <a:r>
              <a:rPr lang="en-US" sz="2400" dirty="0" smtClean="0"/>
              <a:t>Gross Domestic Product (GDP) – The total value of goods and services produced in a country every year.</a:t>
            </a:r>
            <a:endParaRPr lang="en-US" sz="2400" dirty="0"/>
          </a:p>
        </p:txBody>
      </p:sp>
      <p:sp>
        <p:nvSpPr>
          <p:cNvPr id="3" name="Slide Number Placeholder 2"/>
          <p:cNvSpPr>
            <a:spLocks noGrp="1"/>
          </p:cNvSpPr>
          <p:nvPr>
            <p:ph type="sldNum" sz="quarter" idx="12"/>
          </p:nvPr>
        </p:nvSpPr>
        <p:spPr/>
        <p:txBody>
          <a:bodyPr>
            <a:normAutofit fontScale="85000" lnSpcReduction="20000"/>
          </a:bodyPr>
          <a:lstStyle/>
          <a:p>
            <a:fld id="{37655477-2001-40E8-BEFA-2D0CDD0BC64B}" type="slidenum">
              <a:rPr lang="en-US" smtClean="0"/>
              <a:t>3</a:t>
            </a:fld>
            <a:endParaRPr lang="en-US"/>
          </a:p>
        </p:txBody>
      </p:sp>
    </p:spTree>
    <p:extLst>
      <p:ext uri="{BB962C8B-B14F-4D97-AF65-F5344CB8AC3E}">
        <p14:creationId xmlns:p14="http://schemas.microsoft.com/office/powerpoint/2010/main" val="7926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Autofit/>
          </a:bodyPr>
          <a:lstStyle/>
          <a:p>
            <a:pPr algn="ctr"/>
            <a:r>
              <a:rPr lang="en-US" sz="4000" b="1" dirty="0"/>
              <a:t>Traditional, Command, Market </a:t>
            </a:r>
            <a:r>
              <a:rPr lang="en-US" sz="4000" b="1" dirty="0" smtClean="0"/>
              <a:t/>
            </a:r>
            <a:br>
              <a:rPr lang="en-US" sz="4000" b="1" dirty="0" smtClean="0"/>
            </a:br>
            <a:r>
              <a:rPr lang="en-US" sz="4000" b="1" dirty="0" smtClean="0"/>
              <a:t>and </a:t>
            </a:r>
            <a:r>
              <a:rPr lang="en-US" sz="4000" b="1" dirty="0"/>
              <a:t>Mixed Economies</a:t>
            </a:r>
          </a:p>
        </p:txBody>
      </p:sp>
      <p:sp>
        <p:nvSpPr>
          <p:cNvPr id="4" name="Rectangle 3"/>
          <p:cNvSpPr/>
          <p:nvPr/>
        </p:nvSpPr>
        <p:spPr>
          <a:xfrm>
            <a:off x="304800" y="1695269"/>
            <a:ext cx="8534400" cy="5016758"/>
          </a:xfrm>
          <a:prstGeom prst="rect">
            <a:avLst/>
          </a:prstGeom>
        </p:spPr>
        <p:txBody>
          <a:bodyPr wrap="square">
            <a:spAutoFit/>
          </a:bodyPr>
          <a:lstStyle/>
          <a:p>
            <a:pPr marL="457200" indent="-457200">
              <a:buFont typeface="Wingdings" pitchFamily="2" charset="2"/>
              <a:buChar char="Ø"/>
            </a:pPr>
            <a:r>
              <a:rPr lang="en-US" sz="3200" dirty="0" smtClean="0"/>
              <a:t>The type of economic system utilized by a country (traditional, command, market, or mixed economies) answer three important economic questions:</a:t>
            </a:r>
          </a:p>
          <a:p>
            <a:pPr marL="914400" lvl="1" indent="-457200">
              <a:buFont typeface="Wingdings" pitchFamily="2" charset="2"/>
              <a:buChar char="v"/>
            </a:pPr>
            <a:r>
              <a:rPr lang="en-US" sz="3200" dirty="0" smtClean="0"/>
              <a:t>What to produce? (What products are produced in the country?)</a:t>
            </a:r>
          </a:p>
          <a:p>
            <a:pPr marL="914400" lvl="1" indent="-457200">
              <a:buFont typeface="Wingdings" pitchFamily="2" charset="2"/>
              <a:buChar char="v"/>
            </a:pPr>
            <a:r>
              <a:rPr lang="en-US" sz="3200" dirty="0" smtClean="0"/>
              <a:t>How to produce? (How are products produced in the country?)</a:t>
            </a:r>
          </a:p>
          <a:p>
            <a:pPr marL="914400" lvl="1" indent="-457200">
              <a:buFont typeface="Wingdings" pitchFamily="2" charset="2"/>
              <a:buChar char="v"/>
            </a:pPr>
            <a:r>
              <a:rPr lang="en-US" sz="3200" dirty="0" smtClean="0"/>
              <a:t>For whom to produce? (Who are you making the products for?)</a:t>
            </a:r>
            <a:endParaRPr lang="en-US" sz="3200" dirty="0"/>
          </a:p>
        </p:txBody>
      </p:sp>
      <p:sp>
        <p:nvSpPr>
          <p:cNvPr id="3" name="Slide Number Placeholder 2"/>
          <p:cNvSpPr>
            <a:spLocks noGrp="1"/>
          </p:cNvSpPr>
          <p:nvPr>
            <p:ph type="sldNum" sz="quarter" idx="12"/>
          </p:nvPr>
        </p:nvSpPr>
        <p:spPr/>
        <p:txBody>
          <a:bodyPr>
            <a:normAutofit fontScale="85000" lnSpcReduction="20000"/>
          </a:bodyPr>
          <a:lstStyle/>
          <a:p>
            <a:fld id="{37655477-2001-40E8-BEFA-2D0CDD0BC64B}" type="slidenum">
              <a:rPr lang="en-US" smtClean="0"/>
              <a:t>4</a:t>
            </a:fld>
            <a:endParaRPr lang="en-US"/>
          </a:p>
        </p:txBody>
      </p:sp>
    </p:spTree>
    <p:extLst>
      <p:ext uri="{BB962C8B-B14F-4D97-AF65-F5344CB8AC3E}">
        <p14:creationId xmlns:p14="http://schemas.microsoft.com/office/powerpoint/2010/main" val="1888262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Autofit/>
          </a:bodyPr>
          <a:lstStyle/>
          <a:p>
            <a:pPr algn="ctr"/>
            <a:r>
              <a:rPr lang="en-US" sz="4800" b="1" dirty="0" smtClean="0"/>
              <a:t>Command Economy</a:t>
            </a:r>
            <a:endParaRPr lang="en-US" sz="4800" b="1" dirty="0"/>
          </a:p>
        </p:txBody>
      </p:sp>
      <p:sp>
        <p:nvSpPr>
          <p:cNvPr id="4" name="Rectangle 3"/>
          <p:cNvSpPr/>
          <p:nvPr/>
        </p:nvSpPr>
        <p:spPr>
          <a:xfrm>
            <a:off x="0" y="1695269"/>
            <a:ext cx="5562600" cy="4616648"/>
          </a:xfrm>
          <a:prstGeom prst="rect">
            <a:avLst/>
          </a:prstGeom>
        </p:spPr>
        <p:txBody>
          <a:bodyPr wrap="square">
            <a:spAutoFit/>
          </a:bodyPr>
          <a:lstStyle/>
          <a:p>
            <a:pPr marL="457200" indent="-457200">
              <a:buFont typeface="Wingdings" pitchFamily="2" charset="2"/>
              <a:buChar char="Ø"/>
            </a:pPr>
            <a:r>
              <a:rPr lang="en-US" sz="2400" dirty="0"/>
              <a:t>In a command economy, the government answers the three economic questions.</a:t>
            </a:r>
          </a:p>
          <a:p>
            <a:pPr marL="457200" indent="-457200">
              <a:buFont typeface="Wingdings" pitchFamily="2" charset="2"/>
              <a:buChar char="Ø"/>
            </a:pPr>
            <a:r>
              <a:rPr lang="en-US" sz="2400" dirty="0"/>
              <a:t>Characteristics of a command economy:</a:t>
            </a:r>
          </a:p>
          <a:p>
            <a:pPr marL="800100" lvl="1" indent="-342900">
              <a:buFont typeface="Wingdings" pitchFamily="2" charset="2"/>
              <a:buChar char="v"/>
            </a:pPr>
            <a:r>
              <a:rPr lang="en-US" sz="2400" dirty="0"/>
              <a:t>Little individual freedom</a:t>
            </a:r>
          </a:p>
          <a:p>
            <a:pPr marL="800100" lvl="1" indent="-342900">
              <a:buFont typeface="Wingdings" pitchFamily="2" charset="2"/>
              <a:buChar char="v"/>
            </a:pPr>
            <a:r>
              <a:rPr lang="en-US" sz="2400" dirty="0"/>
              <a:t>No competition between businesses.</a:t>
            </a:r>
          </a:p>
          <a:p>
            <a:pPr marL="800100" lvl="1" indent="-342900">
              <a:buFont typeface="Wingdings" pitchFamily="2" charset="2"/>
              <a:buChar char="v"/>
            </a:pPr>
            <a:r>
              <a:rPr lang="en-US" sz="2400" dirty="0"/>
              <a:t>Businesses are not for profit.</a:t>
            </a:r>
          </a:p>
          <a:p>
            <a:pPr marL="800100" lvl="1" indent="-342900">
              <a:buFont typeface="Wingdings" pitchFamily="2" charset="2"/>
              <a:buChar char="v"/>
            </a:pPr>
            <a:r>
              <a:rPr lang="en-US" sz="2400" dirty="0"/>
              <a:t>Consumers have few choices.</a:t>
            </a:r>
          </a:p>
          <a:p>
            <a:pPr marL="800100" lvl="1" indent="-342900">
              <a:buFont typeface="Wingdings" pitchFamily="2" charset="2"/>
              <a:buChar char="v"/>
            </a:pPr>
            <a:r>
              <a:rPr lang="en-US" sz="2400" dirty="0"/>
              <a:t>Government determines jobs </a:t>
            </a:r>
            <a:r>
              <a:rPr lang="en-US" sz="2400" dirty="0" smtClean="0"/>
              <a:t>and sets </a:t>
            </a:r>
            <a:r>
              <a:rPr lang="en-US" sz="2400" dirty="0"/>
              <a:t>prices of </a:t>
            </a:r>
            <a:r>
              <a:rPr lang="en-US" sz="2400" dirty="0" smtClean="0"/>
              <a:t>goods and services</a:t>
            </a:r>
            <a:r>
              <a:rPr lang="en-US" sz="2400" dirty="0"/>
              <a:t>.  </a:t>
            </a:r>
          </a:p>
          <a:p>
            <a:pPr marL="800100" lvl="1" indent="-342900">
              <a:buFont typeface="Wingdings" pitchFamily="2" charset="2"/>
              <a:buChar char="v"/>
            </a:pPr>
            <a:r>
              <a:rPr lang="en-US" sz="2400" dirty="0"/>
              <a:t>Examples: No “pure” </a:t>
            </a:r>
            <a:r>
              <a:rPr lang="en-US" sz="2400" dirty="0" smtClean="0"/>
              <a:t>Command Economies</a:t>
            </a:r>
            <a:r>
              <a:rPr lang="en-US" sz="2400" dirty="0"/>
              <a:t>; </a:t>
            </a:r>
            <a:r>
              <a:rPr lang="en-US" sz="2400" dirty="0" smtClean="0"/>
              <a:t>North Korea (closest </a:t>
            </a:r>
            <a:r>
              <a:rPr lang="en-US" sz="2400" dirty="0"/>
              <a:t>to true </a:t>
            </a:r>
            <a:r>
              <a:rPr lang="en-US" sz="2400" dirty="0" smtClean="0"/>
              <a:t>Command Economy).</a:t>
            </a:r>
            <a:endParaRPr lang="en-US" sz="2400" dirty="0"/>
          </a:p>
        </p:txBody>
      </p:sp>
      <p:grpSp>
        <p:nvGrpSpPr>
          <p:cNvPr id="5" name="Group 4"/>
          <p:cNvGrpSpPr/>
          <p:nvPr/>
        </p:nvGrpSpPr>
        <p:grpSpPr>
          <a:xfrm>
            <a:off x="5715000" y="1881024"/>
            <a:ext cx="3021836" cy="4276130"/>
            <a:chOff x="5715000" y="1881024"/>
            <a:chExt cx="3021836" cy="4276130"/>
          </a:xfrm>
        </p:grpSpPr>
        <p:pic>
          <p:nvPicPr>
            <p:cNvPr id="1026" name="Picture 2" descr="http://i.usatoday.net/communitymanager/_photos/on-deadline/2012/01/30/Noreax-wide-commun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881024"/>
              <a:ext cx="3021836" cy="3352800"/>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715000" y="5233824"/>
              <a:ext cx="3021836" cy="923330"/>
            </a:xfrm>
            <a:prstGeom prst="rect">
              <a:avLst/>
            </a:prstGeom>
            <a:noFill/>
          </p:spPr>
          <p:txBody>
            <a:bodyPr wrap="square" rtlCol="0">
              <a:spAutoFit/>
            </a:bodyPr>
            <a:lstStyle/>
            <a:p>
              <a:pPr algn="ctr"/>
              <a:r>
                <a:rPr lang="en-US" dirty="0"/>
                <a:t>North Korea's leader Kim Jong Un greets students at </a:t>
              </a:r>
              <a:r>
                <a:rPr lang="en-US" dirty="0" smtClean="0"/>
                <a:t>a school  </a:t>
              </a:r>
              <a:r>
                <a:rPr lang="en-US" dirty="0"/>
                <a:t>in </a:t>
              </a:r>
              <a:r>
                <a:rPr lang="en-US" dirty="0" smtClean="0"/>
                <a:t>Pyongyang.</a:t>
              </a:r>
              <a:endParaRPr lang="en-US" dirty="0"/>
            </a:p>
          </p:txBody>
        </p:sp>
      </p:grpSp>
      <p:sp>
        <p:nvSpPr>
          <p:cNvPr id="6" name="Slide Number Placeholder 5"/>
          <p:cNvSpPr>
            <a:spLocks noGrp="1"/>
          </p:cNvSpPr>
          <p:nvPr>
            <p:ph type="sldNum" sz="quarter" idx="12"/>
          </p:nvPr>
        </p:nvSpPr>
        <p:spPr/>
        <p:txBody>
          <a:bodyPr>
            <a:normAutofit fontScale="85000" lnSpcReduction="20000"/>
          </a:bodyPr>
          <a:lstStyle/>
          <a:p>
            <a:fld id="{37655477-2001-40E8-BEFA-2D0CDD0BC64B}" type="slidenum">
              <a:rPr lang="en-US" smtClean="0"/>
              <a:t>5</a:t>
            </a:fld>
            <a:endParaRPr lang="en-US"/>
          </a:p>
        </p:txBody>
      </p:sp>
    </p:spTree>
    <p:extLst>
      <p:ext uri="{BB962C8B-B14F-4D97-AF65-F5344CB8AC3E}">
        <p14:creationId xmlns:p14="http://schemas.microsoft.com/office/powerpoint/2010/main" val="1368159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Autofit/>
          </a:bodyPr>
          <a:lstStyle/>
          <a:p>
            <a:pPr algn="ctr"/>
            <a:r>
              <a:rPr lang="en-US" sz="4800" b="1" dirty="0" smtClean="0"/>
              <a:t>Traditional Economy</a:t>
            </a:r>
            <a:endParaRPr lang="en-US" sz="4800" b="1" dirty="0"/>
          </a:p>
        </p:txBody>
      </p:sp>
      <p:sp>
        <p:nvSpPr>
          <p:cNvPr id="4" name="Rectangle 3"/>
          <p:cNvSpPr/>
          <p:nvPr/>
        </p:nvSpPr>
        <p:spPr>
          <a:xfrm>
            <a:off x="0" y="1695269"/>
            <a:ext cx="5209676" cy="5170646"/>
          </a:xfrm>
          <a:prstGeom prst="rect">
            <a:avLst/>
          </a:prstGeom>
        </p:spPr>
        <p:txBody>
          <a:bodyPr wrap="square">
            <a:spAutoFit/>
          </a:bodyPr>
          <a:lstStyle/>
          <a:p>
            <a:pPr marL="465138" indent="-465138">
              <a:buFont typeface="Wingdings" pitchFamily="2" charset="2"/>
              <a:buChar char="Ø"/>
            </a:pPr>
            <a:r>
              <a:rPr lang="en-US" sz="2200" dirty="0"/>
              <a:t>In a traditional economy, c</a:t>
            </a:r>
            <a:r>
              <a:rPr lang="en-US" sz="2200" dirty="0" smtClean="0"/>
              <a:t>ulture </a:t>
            </a:r>
            <a:r>
              <a:rPr lang="en-US" sz="2200" dirty="0"/>
              <a:t>and </a:t>
            </a:r>
            <a:r>
              <a:rPr lang="en-US" sz="2200" dirty="0" smtClean="0"/>
              <a:t>customs </a:t>
            </a:r>
            <a:r>
              <a:rPr lang="en-US" sz="2200" dirty="0"/>
              <a:t>answer the </a:t>
            </a:r>
            <a:r>
              <a:rPr lang="en-US" sz="2200" dirty="0" smtClean="0"/>
              <a:t>three </a:t>
            </a:r>
            <a:r>
              <a:rPr lang="en-US" sz="2200" dirty="0"/>
              <a:t>economic questions.  People do things the way they always have.</a:t>
            </a:r>
          </a:p>
          <a:p>
            <a:pPr marL="465138" indent="-465138">
              <a:buFont typeface="Wingdings" pitchFamily="2" charset="2"/>
              <a:buChar char="Ø"/>
            </a:pPr>
            <a:r>
              <a:rPr lang="en-US" sz="2200" dirty="0"/>
              <a:t>Characteristics of a traditional economy:</a:t>
            </a:r>
          </a:p>
          <a:p>
            <a:pPr marL="922338" lvl="1" indent="-465138">
              <a:buFont typeface="Wingdings" pitchFamily="2" charset="2"/>
              <a:buChar char="v"/>
            </a:pPr>
            <a:r>
              <a:rPr lang="en-US" sz="2200" dirty="0"/>
              <a:t>Found in rural areas, such as the Amazon </a:t>
            </a:r>
            <a:r>
              <a:rPr lang="en-US" sz="2200" dirty="0" smtClean="0"/>
              <a:t>rainforests, parts of Southwest Asia (Middle East) and Africa.</a:t>
            </a:r>
          </a:p>
          <a:p>
            <a:pPr marL="922338" lvl="1" indent="-465138">
              <a:buFont typeface="Wingdings" pitchFamily="2" charset="2"/>
              <a:buChar char="v"/>
            </a:pPr>
            <a:r>
              <a:rPr lang="en-US" sz="2200" dirty="0" smtClean="0"/>
              <a:t>Technology </a:t>
            </a:r>
            <a:r>
              <a:rPr lang="en-US" sz="2200" dirty="0"/>
              <a:t>is primitive.</a:t>
            </a:r>
          </a:p>
          <a:p>
            <a:pPr marL="922338" lvl="1" indent="-465138">
              <a:buFont typeface="Wingdings" pitchFamily="2" charset="2"/>
              <a:buChar char="v"/>
            </a:pPr>
            <a:r>
              <a:rPr lang="en-US" sz="2200" dirty="0"/>
              <a:t>Activities are centered around the needs of the people.</a:t>
            </a:r>
          </a:p>
          <a:p>
            <a:pPr marL="922338" lvl="1" indent="-465138">
              <a:buFont typeface="Wingdings" pitchFamily="2" charset="2"/>
              <a:buChar char="v"/>
            </a:pPr>
            <a:r>
              <a:rPr lang="en-US" sz="2200" dirty="0"/>
              <a:t>Men </a:t>
            </a:r>
            <a:r>
              <a:rPr lang="en-US" sz="2200" dirty="0" smtClean="0"/>
              <a:t>and </a:t>
            </a:r>
            <a:r>
              <a:rPr lang="en-US" sz="2200" dirty="0"/>
              <a:t>women typically have different </a:t>
            </a:r>
            <a:r>
              <a:rPr lang="en-US" sz="2200" dirty="0" smtClean="0"/>
              <a:t>roles (Example:  </a:t>
            </a:r>
            <a:r>
              <a:rPr lang="en-US" sz="2200" dirty="0"/>
              <a:t>Hunter/gatherer)</a:t>
            </a:r>
          </a:p>
        </p:txBody>
      </p:sp>
      <p:grpSp>
        <p:nvGrpSpPr>
          <p:cNvPr id="8" name="Group 7"/>
          <p:cNvGrpSpPr/>
          <p:nvPr/>
        </p:nvGrpSpPr>
        <p:grpSpPr>
          <a:xfrm>
            <a:off x="5242333" y="1786127"/>
            <a:ext cx="3759291" cy="3681402"/>
            <a:chOff x="5242333" y="1786127"/>
            <a:chExt cx="3759291" cy="3681402"/>
          </a:xfrm>
        </p:grpSpPr>
        <p:pic>
          <p:nvPicPr>
            <p:cNvPr id="7" name="Picture 6" descr="MPj04037970000[1]"/>
            <p:cNvPicPr>
              <a:picLocks noChangeAspect="1" noChangeArrowheads="1"/>
            </p:cNvPicPr>
            <p:nvPr/>
          </p:nvPicPr>
          <p:blipFill>
            <a:blip r:embed="rId2" cstate="print"/>
            <a:srcRect/>
            <a:stretch>
              <a:fillRect/>
            </a:stretch>
          </p:blipFill>
          <p:spPr>
            <a:xfrm>
              <a:off x="5242333" y="1786127"/>
              <a:ext cx="3759291" cy="2481073"/>
            </a:xfrm>
            <a:prstGeom prst="rect">
              <a:avLst/>
            </a:prstGeom>
            <a:ln w="25400">
              <a:solidFill>
                <a:schemeClr val="tx1"/>
              </a:solidFill>
            </a:ln>
          </p:spPr>
        </p:pic>
        <p:sp>
          <p:nvSpPr>
            <p:cNvPr id="6" name="TextBox 5"/>
            <p:cNvSpPr txBox="1"/>
            <p:nvPr/>
          </p:nvSpPr>
          <p:spPr>
            <a:xfrm>
              <a:off x="5242333" y="4267200"/>
              <a:ext cx="3759291" cy="1200329"/>
            </a:xfrm>
            <a:prstGeom prst="rect">
              <a:avLst/>
            </a:prstGeom>
            <a:noFill/>
          </p:spPr>
          <p:txBody>
            <a:bodyPr wrap="square" rtlCol="0">
              <a:spAutoFit/>
            </a:bodyPr>
            <a:lstStyle/>
            <a:p>
              <a:pPr algn="ctr"/>
              <a:r>
                <a:rPr lang="en-US" dirty="0"/>
                <a:t>Turkey has a mixed modern economy with a traditional economy that still accounts for about 30% of employment.</a:t>
              </a:r>
            </a:p>
          </p:txBody>
        </p:sp>
      </p:grpSp>
      <p:sp>
        <p:nvSpPr>
          <p:cNvPr id="3" name="Slide Number Placeholder 2"/>
          <p:cNvSpPr>
            <a:spLocks noGrp="1"/>
          </p:cNvSpPr>
          <p:nvPr>
            <p:ph type="sldNum" sz="quarter" idx="12"/>
          </p:nvPr>
        </p:nvSpPr>
        <p:spPr/>
        <p:txBody>
          <a:bodyPr>
            <a:normAutofit fontScale="85000" lnSpcReduction="20000"/>
          </a:bodyPr>
          <a:lstStyle/>
          <a:p>
            <a:fld id="{37655477-2001-40E8-BEFA-2D0CDD0BC64B}" type="slidenum">
              <a:rPr lang="en-US" smtClean="0"/>
              <a:t>6</a:t>
            </a:fld>
            <a:endParaRPr lang="en-US"/>
          </a:p>
        </p:txBody>
      </p:sp>
    </p:spTree>
    <p:extLst>
      <p:ext uri="{BB962C8B-B14F-4D97-AF65-F5344CB8AC3E}">
        <p14:creationId xmlns:p14="http://schemas.microsoft.com/office/powerpoint/2010/main" val="1419665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Autofit/>
          </a:bodyPr>
          <a:lstStyle/>
          <a:p>
            <a:pPr algn="ctr"/>
            <a:r>
              <a:rPr lang="en-US" sz="4800" b="1" dirty="0" smtClean="0"/>
              <a:t>Market Economy</a:t>
            </a:r>
            <a:endParaRPr lang="en-US" sz="4800" b="1" dirty="0"/>
          </a:p>
        </p:txBody>
      </p:sp>
      <p:sp>
        <p:nvSpPr>
          <p:cNvPr id="4" name="Rectangle 3"/>
          <p:cNvSpPr/>
          <p:nvPr/>
        </p:nvSpPr>
        <p:spPr>
          <a:xfrm>
            <a:off x="0" y="1695269"/>
            <a:ext cx="5105400" cy="4832092"/>
          </a:xfrm>
          <a:prstGeom prst="rect">
            <a:avLst/>
          </a:prstGeom>
        </p:spPr>
        <p:txBody>
          <a:bodyPr wrap="square">
            <a:spAutoFit/>
          </a:bodyPr>
          <a:lstStyle/>
          <a:p>
            <a:pPr marL="465138" indent="-465138">
              <a:buFont typeface="Wingdings" pitchFamily="2" charset="2"/>
              <a:buChar char="Ø"/>
            </a:pPr>
            <a:r>
              <a:rPr lang="en-US" sz="2200" dirty="0"/>
              <a:t>In a </a:t>
            </a:r>
            <a:r>
              <a:rPr lang="en-US" sz="2200" dirty="0" smtClean="0"/>
              <a:t>market economy</a:t>
            </a:r>
            <a:r>
              <a:rPr lang="en-US" sz="2200" dirty="0"/>
              <a:t>, </a:t>
            </a:r>
            <a:r>
              <a:rPr lang="en-US" sz="2200" dirty="0" smtClean="0"/>
              <a:t>consumers answer </a:t>
            </a:r>
            <a:r>
              <a:rPr lang="en-US" sz="2200" dirty="0"/>
              <a:t>the </a:t>
            </a:r>
            <a:r>
              <a:rPr lang="en-US" sz="2200" dirty="0" smtClean="0"/>
              <a:t>three </a:t>
            </a:r>
            <a:r>
              <a:rPr lang="en-US" sz="2200" dirty="0"/>
              <a:t>economic questions. </a:t>
            </a:r>
            <a:endParaRPr lang="en-US" sz="2200" dirty="0" smtClean="0"/>
          </a:p>
          <a:p>
            <a:pPr marL="465138" indent="-465138">
              <a:buFont typeface="Wingdings" pitchFamily="2" charset="2"/>
              <a:buChar char="Ø"/>
            </a:pPr>
            <a:r>
              <a:rPr lang="en-US" sz="2200" dirty="0"/>
              <a:t>An economic system based on free trade and individual choices.</a:t>
            </a:r>
          </a:p>
          <a:p>
            <a:pPr marL="465138" indent="-465138">
              <a:buFont typeface="Wingdings" pitchFamily="2" charset="2"/>
              <a:buChar char="Ø"/>
            </a:pPr>
            <a:r>
              <a:rPr lang="en-US" sz="2200" dirty="0"/>
              <a:t>Characteristics of a market economy:</a:t>
            </a:r>
          </a:p>
          <a:p>
            <a:pPr marL="922338" lvl="1" indent="-465138">
              <a:buFont typeface="Wingdings" pitchFamily="2" charset="2"/>
              <a:buChar char="v"/>
            </a:pPr>
            <a:r>
              <a:rPr lang="en-US" sz="2200" dirty="0"/>
              <a:t>Resources are owned by individuals</a:t>
            </a:r>
          </a:p>
          <a:p>
            <a:pPr marL="922338" lvl="1" indent="-465138">
              <a:buFont typeface="Wingdings" pitchFamily="2" charset="2"/>
              <a:buChar char="v"/>
            </a:pPr>
            <a:r>
              <a:rPr lang="en-US" sz="2200" dirty="0"/>
              <a:t>Competition for profits drives this system.</a:t>
            </a:r>
          </a:p>
          <a:p>
            <a:pPr marL="922338" lvl="1" indent="-465138">
              <a:buFont typeface="Wingdings" pitchFamily="2" charset="2"/>
              <a:buChar char="v"/>
            </a:pPr>
            <a:r>
              <a:rPr lang="en-US" sz="2200" dirty="0"/>
              <a:t>Supply </a:t>
            </a:r>
            <a:r>
              <a:rPr lang="en-US" sz="2200" dirty="0" smtClean="0"/>
              <a:t>and demand </a:t>
            </a:r>
            <a:r>
              <a:rPr lang="en-US" sz="2200" dirty="0"/>
              <a:t>determine </a:t>
            </a:r>
            <a:r>
              <a:rPr lang="en-US" sz="2200" dirty="0" smtClean="0"/>
              <a:t>price of goods and services.</a:t>
            </a:r>
            <a:endParaRPr lang="en-US" sz="2200" dirty="0"/>
          </a:p>
          <a:p>
            <a:pPr marL="922338" lvl="1" indent="-465138">
              <a:buFont typeface="Wingdings" pitchFamily="2" charset="2"/>
              <a:buChar char="v"/>
            </a:pPr>
            <a:r>
              <a:rPr lang="en-US" sz="2200" dirty="0"/>
              <a:t>No </a:t>
            </a:r>
            <a:r>
              <a:rPr lang="en-US" sz="2200" dirty="0" smtClean="0"/>
              <a:t>government intervention</a:t>
            </a:r>
            <a:r>
              <a:rPr lang="en-US" sz="2200" dirty="0"/>
              <a:t>.</a:t>
            </a:r>
          </a:p>
          <a:p>
            <a:pPr marL="922338" lvl="1" indent="-465138">
              <a:buFont typeface="Wingdings" pitchFamily="2" charset="2"/>
              <a:buChar char="v"/>
            </a:pPr>
            <a:r>
              <a:rPr lang="en-US" sz="2200" dirty="0"/>
              <a:t>Examples: </a:t>
            </a:r>
            <a:r>
              <a:rPr lang="en-US" sz="2200" dirty="0" smtClean="0"/>
              <a:t>No “pure” Market Economies; Hong Kong (closest to true Market Economy).</a:t>
            </a:r>
            <a:endParaRPr lang="en-US" sz="2200" dirty="0"/>
          </a:p>
        </p:txBody>
      </p:sp>
      <p:grpSp>
        <p:nvGrpSpPr>
          <p:cNvPr id="6" name="Group 5"/>
          <p:cNvGrpSpPr/>
          <p:nvPr/>
        </p:nvGrpSpPr>
        <p:grpSpPr>
          <a:xfrm>
            <a:off x="5105400" y="1695269"/>
            <a:ext cx="3912524" cy="4016600"/>
            <a:chOff x="5105400" y="1666514"/>
            <a:chExt cx="3912524" cy="4016600"/>
          </a:xfrm>
        </p:grpSpPr>
        <p:pic>
          <p:nvPicPr>
            <p:cNvPr id="5" name="Picture 8" descr="MPj04027610000[1]"/>
            <p:cNvPicPr>
              <a:picLocks noChangeAspect="1" noChangeArrowheads="1"/>
            </p:cNvPicPr>
            <p:nvPr/>
          </p:nvPicPr>
          <p:blipFill>
            <a:blip r:embed="rId2" cstate="print"/>
            <a:srcRect/>
            <a:stretch>
              <a:fillRect/>
            </a:stretch>
          </p:blipFill>
          <p:spPr>
            <a:xfrm>
              <a:off x="5105400" y="1666514"/>
              <a:ext cx="3912524" cy="3647268"/>
            </a:xfrm>
            <a:prstGeom prst="rect">
              <a:avLst/>
            </a:prstGeom>
            <a:ln w="25400">
              <a:solidFill>
                <a:schemeClr val="tx1"/>
              </a:solidFill>
            </a:ln>
          </p:spPr>
        </p:pic>
        <p:sp>
          <p:nvSpPr>
            <p:cNvPr id="3" name="TextBox 2"/>
            <p:cNvSpPr txBox="1"/>
            <p:nvPr/>
          </p:nvSpPr>
          <p:spPr>
            <a:xfrm>
              <a:off x="5105400" y="5313782"/>
              <a:ext cx="3912524" cy="369332"/>
            </a:xfrm>
            <a:prstGeom prst="rect">
              <a:avLst/>
            </a:prstGeom>
            <a:noFill/>
          </p:spPr>
          <p:txBody>
            <a:bodyPr wrap="square" rtlCol="0">
              <a:spAutoFit/>
            </a:bodyPr>
            <a:lstStyle/>
            <a:p>
              <a:pPr algn="ctr"/>
              <a:r>
                <a:rPr lang="en-US" dirty="0" smtClean="0"/>
                <a:t>A shopping market in Milan, Italy.</a:t>
              </a:r>
              <a:endParaRPr lang="en-US" dirty="0"/>
            </a:p>
          </p:txBody>
        </p:sp>
      </p:grpSp>
      <p:sp>
        <p:nvSpPr>
          <p:cNvPr id="7" name="Slide Number Placeholder 6"/>
          <p:cNvSpPr>
            <a:spLocks noGrp="1"/>
          </p:cNvSpPr>
          <p:nvPr>
            <p:ph type="sldNum" sz="quarter" idx="12"/>
          </p:nvPr>
        </p:nvSpPr>
        <p:spPr/>
        <p:txBody>
          <a:bodyPr>
            <a:normAutofit fontScale="85000" lnSpcReduction="20000"/>
          </a:bodyPr>
          <a:lstStyle/>
          <a:p>
            <a:fld id="{37655477-2001-40E8-BEFA-2D0CDD0BC64B}" type="slidenum">
              <a:rPr lang="en-US" smtClean="0"/>
              <a:t>7</a:t>
            </a:fld>
            <a:endParaRPr lang="en-US"/>
          </a:p>
        </p:txBody>
      </p:sp>
    </p:spTree>
    <p:extLst>
      <p:ext uri="{BB962C8B-B14F-4D97-AF65-F5344CB8AC3E}">
        <p14:creationId xmlns:p14="http://schemas.microsoft.com/office/powerpoint/2010/main" val="1658363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Autofit/>
          </a:bodyPr>
          <a:lstStyle/>
          <a:p>
            <a:pPr algn="ctr"/>
            <a:r>
              <a:rPr lang="en-US" sz="4800" b="1" dirty="0" smtClean="0"/>
              <a:t>Mixed Economy</a:t>
            </a:r>
            <a:endParaRPr lang="en-US" sz="4800" b="1" dirty="0"/>
          </a:p>
        </p:txBody>
      </p:sp>
      <p:sp>
        <p:nvSpPr>
          <p:cNvPr id="4" name="Rectangle 3"/>
          <p:cNvSpPr/>
          <p:nvPr/>
        </p:nvSpPr>
        <p:spPr>
          <a:xfrm>
            <a:off x="304800" y="1695269"/>
            <a:ext cx="4114800" cy="4693593"/>
          </a:xfrm>
          <a:prstGeom prst="rect">
            <a:avLst/>
          </a:prstGeom>
        </p:spPr>
        <p:txBody>
          <a:bodyPr wrap="square">
            <a:spAutoFit/>
          </a:bodyPr>
          <a:lstStyle/>
          <a:p>
            <a:pPr marL="342900" indent="-342900">
              <a:buFont typeface="Wingdings" pitchFamily="2" charset="2"/>
              <a:buChar char="Ø"/>
            </a:pPr>
            <a:r>
              <a:rPr lang="en-US" sz="2300" dirty="0"/>
              <a:t>An economic system that combines elements of all </a:t>
            </a:r>
            <a:r>
              <a:rPr lang="en-US" sz="2300" dirty="0" smtClean="0"/>
              <a:t>three </a:t>
            </a:r>
            <a:r>
              <a:rPr lang="en-US" sz="2300" dirty="0"/>
              <a:t>economic systems.</a:t>
            </a:r>
          </a:p>
          <a:p>
            <a:pPr marL="342900" indent="-342900">
              <a:buFont typeface="Wingdings" pitchFamily="2" charset="2"/>
              <a:buChar char="Ø"/>
            </a:pPr>
            <a:r>
              <a:rPr lang="en-US" sz="2300" dirty="0"/>
              <a:t>In reality, all economies are mixed.</a:t>
            </a:r>
          </a:p>
          <a:p>
            <a:pPr marL="342900" indent="-342900">
              <a:buFont typeface="Wingdings" pitchFamily="2" charset="2"/>
              <a:buChar char="Ø"/>
            </a:pPr>
            <a:r>
              <a:rPr lang="en-US" sz="2300" dirty="0"/>
              <a:t>For example, in the USA, the </a:t>
            </a:r>
            <a:r>
              <a:rPr lang="en-US" sz="2300" dirty="0" smtClean="0"/>
              <a:t>government sets </a:t>
            </a:r>
            <a:r>
              <a:rPr lang="en-US" sz="2300" dirty="0"/>
              <a:t>quotas and tariffs to control the price of certain goods and services (command), but individuals can determine what to produce, what types of work to do, what to buy, etc. (market)</a:t>
            </a:r>
          </a:p>
        </p:txBody>
      </p:sp>
      <p:grpSp>
        <p:nvGrpSpPr>
          <p:cNvPr id="5" name="Group 4"/>
          <p:cNvGrpSpPr/>
          <p:nvPr/>
        </p:nvGrpSpPr>
        <p:grpSpPr>
          <a:xfrm>
            <a:off x="3733800" y="2076450"/>
            <a:ext cx="5387201" cy="3562350"/>
            <a:chOff x="0" y="0"/>
            <a:chExt cx="5029200" cy="2705100"/>
          </a:xfrm>
        </p:grpSpPr>
        <p:pic>
          <p:nvPicPr>
            <p:cNvPr id="6" name="Picture 5" descr="C:\Users\smd13143\AppData\Local\Microsoft\Windows\Temporary Internet Files\Content.IE5\8QBQCYWQ\MC900332466[1].wm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8725" y="0"/>
              <a:ext cx="2771775" cy="2705100"/>
            </a:xfrm>
            <a:prstGeom prst="rect">
              <a:avLst/>
            </a:prstGeom>
            <a:noFill/>
            <a:ln>
              <a:noFill/>
            </a:ln>
          </p:spPr>
        </p:pic>
        <p:sp>
          <p:nvSpPr>
            <p:cNvPr id="7" name="Text Box 2"/>
            <p:cNvSpPr txBox="1">
              <a:spLocks noChangeArrowheads="1"/>
            </p:cNvSpPr>
            <p:nvPr/>
          </p:nvSpPr>
          <p:spPr bwMode="auto">
            <a:xfrm rot="2188627">
              <a:off x="3067050" y="1314450"/>
              <a:ext cx="1962150" cy="494030"/>
            </a:xfrm>
            <a:prstGeom prst="rect">
              <a:avLst/>
            </a:prstGeom>
            <a:noFill/>
            <a:ln w="9525">
              <a:no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2400" b="1">
                  <a:ln w="8890" cap="flat" cmpd="sng" algn="ctr">
                    <a:solidFill>
                      <a:srgbClr val="FFFFFF"/>
                    </a:solidFill>
                    <a:prstDash val="solid"/>
                    <a:miter lim="0"/>
                  </a:ln>
                  <a:gradFill>
                    <a:gsLst>
                      <a:gs pos="0">
                        <a:srgbClr val="505050"/>
                      </a:gs>
                      <a:gs pos="49000">
                        <a:srgbClr val="595959"/>
                      </a:gs>
                      <a:gs pos="50000">
                        <a:srgbClr val="000000"/>
                      </a:gs>
                      <a:gs pos="95000">
                        <a:srgbClr val="000000"/>
                      </a:gs>
                      <a:gs pos="100000">
                        <a:srgbClr val="000000"/>
                      </a:gs>
                    </a:gsLst>
                    <a:lin ang="5400000" scaled="0"/>
                  </a:gradFill>
                  <a:effectLst>
                    <a:outerShdw blurRad="50800" dist="38100" dir="2700000" algn="tl">
                      <a:srgbClr val="000000">
                        <a:alpha val="40000"/>
                      </a:srgbClr>
                    </a:outerShdw>
                  </a:effectLst>
                  <a:latin typeface="Times New Roman"/>
                  <a:ea typeface="Times New Roman"/>
                </a:rPr>
                <a:t>Command</a:t>
              </a:r>
              <a:endParaRPr lang="en-US" sz="1200">
                <a:effectLst/>
                <a:latin typeface="Times New Roman"/>
                <a:ea typeface="Times New Roman"/>
              </a:endParaRPr>
            </a:p>
          </p:txBody>
        </p:sp>
        <p:sp>
          <p:nvSpPr>
            <p:cNvPr id="8" name="Text Box 2"/>
            <p:cNvSpPr txBox="1">
              <a:spLocks noChangeArrowheads="1"/>
            </p:cNvSpPr>
            <p:nvPr/>
          </p:nvSpPr>
          <p:spPr bwMode="auto">
            <a:xfrm rot="19398285">
              <a:off x="0" y="1371600"/>
              <a:ext cx="1962150" cy="494030"/>
            </a:xfrm>
            <a:prstGeom prst="rect">
              <a:avLst/>
            </a:prstGeom>
            <a:noFill/>
            <a:ln w="9525">
              <a:no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2400" b="1">
                  <a:ln w="8890" cap="flat" cmpd="sng" algn="ctr">
                    <a:solidFill>
                      <a:srgbClr val="FFFFFF"/>
                    </a:solidFill>
                    <a:prstDash val="solid"/>
                    <a:miter lim="0"/>
                  </a:ln>
                  <a:gradFill>
                    <a:gsLst>
                      <a:gs pos="0">
                        <a:srgbClr val="505050"/>
                      </a:gs>
                      <a:gs pos="49000">
                        <a:srgbClr val="595959"/>
                      </a:gs>
                      <a:gs pos="50000">
                        <a:srgbClr val="000000"/>
                      </a:gs>
                      <a:gs pos="95000">
                        <a:srgbClr val="000000"/>
                      </a:gs>
                      <a:gs pos="100000">
                        <a:srgbClr val="000000"/>
                      </a:gs>
                    </a:gsLst>
                    <a:lin ang="5400000" scaled="0"/>
                  </a:gradFill>
                  <a:effectLst>
                    <a:outerShdw blurRad="50800" dist="38100" dir="2700000" algn="tl">
                      <a:srgbClr val="000000">
                        <a:alpha val="40000"/>
                      </a:srgbClr>
                    </a:outerShdw>
                  </a:effectLst>
                  <a:latin typeface="Times New Roman"/>
                  <a:ea typeface="Times New Roman"/>
                </a:rPr>
                <a:t>Market</a:t>
              </a:r>
              <a:endParaRPr lang="en-US" sz="1200">
                <a:effectLst/>
                <a:latin typeface="Times New Roman"/>
                <a:ea typeface="Times New Roman"/>
              </a:endParaRPr>
            </a:p>
          </p:txBody>
        </p:sp>
        <p:sp>
          <p:nvSpPr>
            <p:cNvPr id="9" name="Curved Down Arrow 8"/>
            <p:cNvSpPr/>
            <p:nvPr/>
          </p:nvSpPr>
          <p:spPr>
            <a:xfrm>
              <a:off x="704850" y="781050"/>
              <a:ext cx="1866900" cy="628650"/>
            </a:xfrm>
            <a:prstGeom prst="curvedDownArrow">
              <a:avLst>
                <a:gd name="adj1" fmla="val 31533"/>
                <a:gd name="adj2" fmla="val 76761"/>
                <a:gd name="adj3" fmla="val 43182"/>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Curved Down Arrow 9"/>
            <p:cNvSpPr/>
            <p:nvPr/>
          </p:nvSpPr>
          <p:spPr>
            <a:xfrm>
              <a:off x="2819400" y="781050"/>
              <a:ext cx="1866900" cy="628650"/>
            </a:xfrm>
            <a:prstGeom prst="curvedDownArrow">
              <a:avLst>
                <a:gd name="adj1" fmla="val 31533"/>
                <a:gd name="adj2" fmla="val 76761"/>
                <a:gd name="adj3" fmla="val 43182"/>
              </a:avLst>
            </a:prstGeom>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 name="Slide Number Placeholder 2"/>
          <p:cNvSpPr>
            <a:spLocks noGrp="1"/>
          </p:cNvSpPr>
          <p:nvPr>
            <p:ph type="sldNum" sz="quarter" idx="12"/>
          </p:nvPr>
        </p:nvSpPr>
        <p:spPr/>
        <p:txBody>
          <a:bodyPr>
            <a:normAutofit fontScale="85000" lnSpcReduction="20000"/>
          </a:bodyPr>
          <a:lstStyle/>
          <a:p>
            <a:fld id="{37655477-2001-40E8-BEFA-2D0CDD0BC64B}" type="slidenum">
              <a:rPr lang="en-US" smtClean="0"/>
              <a:t>8</a:t>
            </a:fld>
            <a:endParaRPr lang="en-US"/>
          </a:p>
        </p:txBody>
      </p:sp>
    </p:spTree>
    <p:extLst>
      <p:ext uri="{BB962C8B-B14F-4D97-AF65-F5344CB8AC3E}">
        <p14:creationId xmlns:p14="http://schemas.microsoft.com/office/powerpoint/2010/main" val="2602464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ular Callout 21"/>
          <p:cNvSpPr/>
          <p:nvPr/>
        </p:nvSpPr>
        <p:spPr>
          <a:xfrm>
            <a:off x="7467599" y="1652127"/>
            <a:ext cx="1623785" cy="1546578"/>
          </a:xfrm>
          <a:prstGeom prst="wedgeRoundRectCallout">
            <a:avLst>
              <a:gd name="adj1" fmla="val -5226"/>
              <a:gd name="adj2" fmla="val 708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ular Callout 20"/>
          <p:cNvSpPr/>
          <p:nvPr/>
        </p:nvSpPr>
        <p:spPr>
          <a:xfrm>
            <a:off x="5471885" y="1652127"/>
            <a:ext cx="1843316" cy="1546579"/>
          </a:xfrm>
          <a:prstGeom prst="wedgeRoundRectCallout">
            <a:avLst>
              <a:gd name="adj1" fmla="val 11490"/>
              <a:gd name="adj2" fmla="val 6930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ular Callout 3"/>
          <p:cNvSpPr/>
          <p:nvPr/>
        </p:nvSpPr>
        <p:spPr>
          <a:xfrm>
            <a:off x="48985" y="1665954"/>
            <a:ext cx="2071914" cy="1546578"/>
          </a:xfrm>
          <a:prstGeom prst="wedgeRoundRectCallout">
            <a:avLst>
              <a:gd name="adj1" fmla="val -35585"/>
              <a:gd name="adj2" fmla="val 6931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ular Callout 19"/>
          <p:cNvSpPr/>
          <p:nvPr/>
        </p:nvSpPr>
        <p:spPr>
          <a:xfrm>
            <a:off x="3849130" y="1652127"/>
            <a:ext cx="1395185" cy="1546578"/>
          </a:xfrm>
          <a:prstGeom prst="wedgeRoundRectCallout">
            <a:avLst>
              <a:gd name="adj1" fmla="val 27985"/>
              <a:gd name="adj2" fmla="val 6772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14085" y="3565505"/>
            <a:ext cx="228600" cy="54929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228600"/>
            <a:ext cx="9144000" cy="990600"/>
          </a:xfrm>
        </p:spPr>
        <p:txBody>
          <a:bodyPr>
            <a:noAutofit/>
          </a:bodyPr>
          <a:lstStyle/>
          <a:p>
            <a:pPr algn="ctr"/>
            <a:r>
              <a:rPr lang="en-US" sz="4800" b="1" dirty="0" smtClean="0"/>
              <a:t>Economic Continuum</a:t>
            </a:r>
            <a:endParaRPr lang="en-US" sz="4800" b="1" dirty="0"/>
          </a:p>
        </p:txBody>
      </p:sp>
      <p:sp>
        <p:nvSpPr>
          <p:cNvPr id="3" name="Rectangle 2"/>
          <p:cNvSpPr/>
          <p:nvPr/>
        </p:nvSpPr>
        <p:spPr>
          <a:xfrm>
            <a:off x="126092" y="4114800"/>
            <a:ext cx="8850993" cy="304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4515" y="4800600"/>
            <a:ext cx="1828800" cy="1969770"/>
          </a:xfrm>
          <a:prstGeom prst="rect">
            <a:avLst/>
          </a:prstGeom>
          <a:noFill/>
        </p:spPr>
        <p:txBody>
          <a:bodyPr wrap="square" rtlCol="0">
            <a:spAutoFit/>
          </a:bodyPr>
          <a:lstStyle/>
          <a:p>
            <a:pPr algn="ctr"/>
            <a:r>
              <a:rPr lang="en-US" sz="6600" b="1" dirty="0" smtClean="0"/>
              <a:t>0</a:t>
            </a:r>
          </a:p>
          <a:p>
            <a:pPr algn="ctr"/>
            <a:r>
              <a:rPr lang="en-US" sz="2800" b="1" dirty="0" smtClean="0"/>
              <a:t>Pure Command</a:t>
            </a:r>
            <a:endParaRPr lang="en-US" sz="2800" b="1" dirty="0"/>
          </a:p>
        </p:txBody>
      </p:sp>
      <p:sp>
        <p:nvSpPr>
          <p:cNvPr id="6" name="TextBox 5"/>
          <p:cNvSpPr txBox="1"/>
          <p:nvPr/>
        </p:nvSpPr>
        <p:spPr>
          <a:xfrm>
            <a:off x="7148285" y="4800600"/>
            <a:ext cx="1828800" cy="1969770"/>
          </a:xfrm>
          <a:prstGeom prst="rect">
            <a:avLst/>
          </a:prstGeom>
          <a:noFill/>
        </p:spPr>
        <p:txBody>
          <a:bodyPr wrap="square" rtlCol="0">
            <a:spAutoFit/>
          </a:bodyPr>
          <a:lstStyle/>
          <a:p>
            <a:pPr algn="ctr"/>
            <a:r>
              <a:rPr lang="en-US" sz="6600" b="1" dirty="0" smtClean="0"/>
              <a:t>100</a:t>
            </a:r>
          </a:p>
          <a:p>
            <a:pPr algn="ctr"/>
            <a:r>
              <a:rPr lang="en-US" sz="2800" b="1" dirty="0" smtClean="0"/>
              <a:t>Pure Market</a:t>
            </a:r>
            <a:endParaRPr lang="en-US" sz="2800" b="1" dirty="0"/>
          </a:p>
        </p:txBody>
      </p:sp>
      <p:sp>
        <p:nvSpPr>
          <p:cNvPr id="7" name="Rectangle 6"/>
          <p:cNvSpPr/>
          <p:nvPr/>
        </p:nvSpPr>
        <p:spPr>
          <a:xfrm>
            <a:off x="8062685" y="3565504"/>
            <a:ext cx="228600" cy="54929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467599" y="1763697"/>
            <a:ext cx="1661885" cy="1323439"/>
          </a:xfrm>
          <a:prstGeom prst="rect">
            <a:avLst/>
          </a:prstGeom>
          <a:noFill/>
        </p:spPr>
        <p:txBody>
          <a:bodyPr wrap="square" rtlCol="0">
            <a:spAutoFit/>
          </a:bodyPr>
          <a:lstStyle/>
          <a:p>
            <a:pPr algn="ctr"/>
            <a:r>
              <a:rPr lang="en-US" sz="2400" b="1" dirty="0" smtClean="0"/>
              <a:t>Hong Kong</a:t>
            </a:r>
          </a:p>
          <a:p>
            <a:pPr algn="ctr"/>
            <a:r>
              <a:rPr lang="en-US" sz="2400" b="1" dirty="0" smtClean="0"/>
              <a:t>89.3% </a:t>
            </a:r>
          </a:p>
          <a:p>
            <a:pPr algn="ctr"/>
            <a:r>
              <a:rPr lang="en-US" sz="1600" dirty="0" smtClean="0"/>
              <a:t>(Highest for 19 consecutive years)</a:t>
            </a:r>
            <a:endParaRPr lang="en-US" sz="1600" dirty="0"/>
          </a:p>
        </p:txBody>
      </p:sp>
      <p:sp>
        <p:nvSpPr>
          <p:cNvPr id="10" name="TextBox 9"/>
          <p:cNvSpPr txBox="1"/>
          <p:nvPr/>
        </p:nvSpPr>
        <p:spPr>
          <a:xfrm>
            <a:off x="48985" y="1777524"/>
            <a:ext cx="2071914" cy="1323439"/>
          </a:xfrm>
          <a:prstGeom prst="rect">
            <a:avLst/>
          </a:prstGeom>
          <a:noFill/>
        </p:spPr>
        <p:txBody>
          <a:bodyPr wrap="square" rtlCol="0">
            <a:spAutoFit/>
          </a:bodyPr>
          <a:lstStyle/>
          <a:p>
            <a:pPr algn="ctr"/>
            <a:r>
              <a:rPr lang="en-US" sz="2400" b="1" dirty="0" smtClean="0"/>
              <a:t>North Korea</a:t>
            </a:r>
          </a:p>
          <a:p>
            <a:pPr algn="ctr"/>
            <a:r>
              <a:rPr lang="en-US" sz="2400" b="1" dirty="0" smtClean="0"/>
              <a:t>1.5% </a:t>
            </a:r>
          </a:p>
          <a:p>
            <a:pPr algn="ctr"/>
            <a:r>
              <a:rPr lang="en-US" sz="1600" dirty="0" smtClean="0"/>
              <a:t>(Most repressed economy in the world)</a:t>
            </a:r>
            <a:endParaRPr lang="en-US" sz="1600" dirty="0"/>
          </a:p>
        </p:txBody>
      </p:sp>
      <p:sp>
        <p:nvSpPr>
          <p:cNvPr id="12" name="Rectangle 11"/>
          <p:cNvSpPr/>
          <p:nvPr/>
        </p:nvSpPr>
        <p:spPr>
          <a:xfrm>
            <a:off x="6462485" y="3565505"/>
            <a:ext cx="228600" cy="54929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471885" y="1763697"/>
            <a:ext cx="1843315" cy="1323439"/>
          </a:xfrm>
          <a:prstGeom prst="rect">
            <a:avLst/>
          </a:prstGeom>
          <a:noFill/>
        </p:spPr>
        <p:txBody>
          <a:bodyPr wrap="square" rtlCol="0">
            <a:spAutoFit/>
          </a:bodyPr>
          <a:lstStyle/>
          <a:p>
            <a:pPr algn="ctr"/>
            <a:r>
              <a:rPr lang="en-US" sz="2400" b="1" dirty="0" smtClean="0"/>
              <a:t>United States</a:t>
            </a:r>
          </a:p>
          <a:p>
            <a:pPr algn="ctr"/>
            <a:r>
              <a:rPr lang="en-US" sz="2400" b="1" dirty="0" smtClean="0"/>
              <a:t>76.0% </a:t>
            </a:r>
          </a:p>
          <a:p>
            <a:pPr algn="ctr"/>
            <a:r>
              <a:rPr lang="en-US" sz="1600" dirty="0" smtClean="0"/>
              <a:t>(10</a:t>
            </a:r>
            <a:r>
              <a:rPr lang="en-US" sz="1600" baseline="30000" dirty="0" smtClean="0"/>
              <a:t>th</a:t>
            </a:r>
            <a:r>
              <a:rPr lang="en-US" sz="1600" dirty="0" smtClean="0"/>
              <a:t> most free economy)</a:t>
            </a:r>
            <a:endParaRPr lang="en-US" sz="1600" dirty="0"/>
          </a:p>
        </p:txBody>
      </p:sp>
      <p:sp>
        <p:nvSpPr>
          <p:cNvPr id="14" name="TextBox 13"/>
          <p:cNvSpPr txBox="1"/>
          <p:nvPr/>
        </p:nvSpPr>
        <p:spPr>
          <a:xfrm>
            <a:off x="3643085" y="4800600"/>
            <a:ext cx="1828800" cy="1969770"/>
          </a:xfrm>
          <a:prstGeom prst="rect">
            <a:avLst/>
          </a:prstGeom>
          <a:noFill/>
        </p:spPr>
        <p:txBody>
          <a:bodyPr wrap="square" rtlCol="0">
            <a:spAutoFit/>
          </a:bodyPr>
          <a:lstStyle/>
          <a:p>
            <a:pPr algn="ctr"/>
            <a:r>
              <a:rPr lang="en-US" sz="6600" b="1" dirty="0" smtClean="0"/>
              <a:t>50</a:t>
            </a:r>
          </a:p>
          <a:p>
            <a:pPr algn="ctr"/>
            <a:r>
              <a:rPr lang="en-US" sz="2800" b="1" dirty="0" smtClean="0"/>
              <a:t>Mixed Economy</a:t>
            </a:r>
            <a:endParaRPr lang="en-US" sz="2800" b="1" dirty="0"/>
          </a:p>
        </p:txBody>
      </p:sp>
      <p:sp>
        <p:nvSpPr>
          <p:cNvPr id="15" name="Rectangle 14"/>
          <p:cNvSpPr/>
          <p:nvPr/>
        </p:nvSpPr>
        <p:spPr>
          <a:xfrm>
            <a:off x="4862285" y="3561874"/>
            <a:ext cx="228600" cy="54929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849130" y="1825252"/>
            <a:ext cx="1395185" cy="1200329"/>
          </a:xfrm>
          <a:prstGeom prst="rect">
            <a:avLst/>
          </a:prstGeom>
          <a:noFill/>
        </p:spPr>
        <p:txBody>
          <a:bodyPr wrap="square" rtlCol="0">
            <a:spAutoFit/>
          </a:bodyPr>
          <a:lstStyle/>
          <a:p>
            <a:pPr algn="ctr"/>
            <a:r>
              <a:rPr lang="en-US" sz="2400" b="1" dirty="0" smtClean="0"/>
              <a:t>World Average</a:t>
            </a:r>
          </a:p>
          <a:p>
            <a:pPr algn="ctr"/>
            <a:r>
              <a:rPr lang="en-US" sz="2400" b="1" dirty="0" smtClean="0"/>
              <a:t>57.6% </a:t>
            </a:r>
          </a:p>
        </p:txBody>
      </p:sp>
      <p:sp>
        <p:nvSpPr>
          <p:cNvPr id="17" name="Rectangle 16"/>
          <p:cNvSpPr/>
          <p:nvPr/>
        </p:nvSpPr>
        <p:spPr>
          <a:xfrm>
            <a:off x="126092" y="4419601"/>
            <a:ext cx="87993" cy="381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493078" y="4419601"/>
            <a:ext cx="87993" cy="381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8889092" y="4419600"/>
            <a:ext cx="87993" cy="381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p:cNvSpPr>
            <a:spLocks noGrp="1"/>
          </p:cNvSpPr>
          <p:nvPr>
            <p:ph type="sldNum" sz="quarter" idx="12"/>
          </p:nvPr>
        </p:nvSpPr>
        <p:spPr/>
        <p:txBody>
          <a:bodyPr>
            <a:normAutofit fontScale="85000" lnSpcReduction="20000"/>
          </a:bodyPr>
          <a:lstStyle/>
          <a:p>
            <a:fld id="{37655477-2001-40E8-BEFA-2D0CDD0BC64B}" type="slidenum">
              <a:rPr lang="en-US" smtClean="0"/>
              <a:t>9</a:t>
            </a:fld>
            <a:endParaRPr lang="en-US"/>
          </a:p>
        </p:txBody>
      </p:sp>
    </p:spTree>
    <p:extLst>
      <p:ext uri="{BB962C8B-B14F-4D97-AF65-F5344CB8AC3E}">
        <p14:creationId xmlns:p14="http://schemas.microsoft.com/office/powerpoint/2010/main" val="3494179823"/>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ook">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1_iRespondQuestionMast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1_iRespondGraphMast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1061</TotalTime>
  <Words>1339</Words>
  <Application>Microsoft Office PowerPoint</Application>
  <PresentationFormat>On-screen Show (4:3)</PresentationFormat>
  <Paragraphs>181</Paragraphs>
  <Slides>16</Slides>
  <Notes>5</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16</vt:i4>
      </vt:variant>
    </vt:vector>
  </HeadingPairs>
  <TitlesOfParts>
    <vt:vector size="27" baseType="lpstr">
      <vt:lpstr>Arial</vt:lpstr>
      <vt:lpstr>Calibri</vt:lpstr>
      <vt:lpstr>Times New Roman</vt:lpstr>
      <vt:lpstr>Tw Cen MT</vt:lpstr>
      <vt:lpstr>Wingdings</vt:lpstr>
      <vt:lpstr>Wingdings 2</vt:lpstr>
      <vt:lpstr>iRespondQuestionMaster</vt:lpstr>
      <vt:lpstr>iRespondGraphMaster</vt:lpstr>
      <vt:lpstr>Book</vt:lpstr>
      <vt:lpstr>1_iRespondQuestionMaster</vt:lpstr>
      <vt:lpstr>1_iRespondGraphMaster</vt:lpstr>
      <vt:lpstr>Economic Systems</vt:lpstr>
      <vt:lpstr>What is Economics?</vt:lpstr>
      <vt:lpstr>Essential Economic Vocabulary</vt:lpstr>
      <vt:lpstr>Traditional, Command, Market  and Mixed Economies</vt:lpstr>
      <vt:lpstr>Command Economy</vt:lpstr>
      <vt:lpstr>Traditional Economy</vt:lpstr>
      <vt:lpstr>Market Economy</vt:lpstr>
      <vt:lpstr>Mixed Economy</vt:lpstr>
      <vt:lpstr>Economic Continuum</vt:lpstr>
      <vt:lpstr>Economic Case Study #1 - Israel</vt:lpstr>
      <vt:lpstr>Where is Israel on the  Economic Continuum?</vt:lpstr>
      <vt:lpstr>Economic Case Study #2 – Saudi Arabia</vt:lpstr>
      <vt:lpstr>Where is Saudi Arabia on the  Economic Continuum?</vt:lpstr>
      <vt:lpstr>Economic Case Study #3 - Turkey</vt:lpstr>
      <vt:lpstr>Where is Turkey on the  Economic Continuum?</vt:lpstr>
      <vt:lpstr>Southwest Asia Economic Continuum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Distribution of Power</dc:title>
  <dc:creator>Matthew Short</dc:creator>
  <cp:lastModifiedBy>Patrice Mcbean</cp:lastModifiedBy>
  <cp:revision>65</cp:revision>
  <dcterms:created xsi:type="dcterms:W3CDTF">2013-10-23T17:52:26Z</dcterms:created>
  <dcterms:modified xsi:type="dcterms:W3CDTF">2017-11-30T21:20:32Z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Reflect">
    <vt:bool>false</vt:bool>
  </property>
  <property fmtid="{D5CDD505-2E9C-101B-9397-08002B2CF9AE}" pid="3" name="KeepGraph">
    <vt:bool>false</vt:bool>
  </property>
  <property fmtid="{D5CDD505-2E9C-101B-9397-08002B2CF9AE}" pid="4" name="ShowTimer">
    <vt:bool>true</vt:bool>
  </property>
  <property fmtid="{D5CDD505-2E9C-101B-9397-08002B2CF9AE}" pid="5" name="ShowPercent">
    <vt:bool>true</vt:bool>
  </property>
</Properties>
</file>