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handoutMasterIdLst>
    <p:handoutMasterId r:id="rId10"/>
  </p:handoutMasterIdLst>
  <p:sldIdLst>
    <p:sldId id="256" r:id="rId4"/>
    <p:sldId id="258" r:id="rId5"/>
    <p:sldId id="260" r:id="rId6"/>
    <p:sldId id="257" r:id="rId7"/>
    <p:sldId id="259" r:id="rId8"/>
  </p:sldIdLst>
  <p:sldSz cx="12192000" cy="6858000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93DD3-56F8-4D6F-9AEF-F425743FAAA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8E1C4-4AE9-49A5-BDEC-B667AF858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10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42E84-63BA-4E3B-9364-8B2AD0ECA5A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9925" y="1149350"/>
            <a:ext cx="5518150" cy="3105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7290"/>
            <a:ext cx="5486400" cy="36223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7D1C1-EBC3-43CA-A3BE-77B6E78F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4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88336E9-42AB-4BF1-8B97-564E78F529C6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0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3F982DF-E765-4F74-8FC7-3BF8023F3F38}" type="slidenum">
              <a:rPr lang="en-US" alt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2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5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4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2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267"/>
            <a:ext cx="103632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BEFC3-D89B-4E9C-B1F9-56773D33C6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18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47F99-62A1-4370-AD1A-B925D9CFEF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06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30" y="4406265"/>
            <a:ext cx="103632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930" y="2906078"/>
            <a:ext cx="103632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 marL="2057400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1840" indent="0">
              <a:buNone/>
              <a:defRPr sz="12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B9EA7-5542-4401-92F0-0A04C1E770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2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0248"/>
            <a:ext cx="5090160" cy="4116229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0" y="1980248"/>
            <a:ext cx="5090160" cy="4116229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A661C-12FE-42BC-B580-9954DD3370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67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478"/>
            <a:ext cx="5387340" cy="640080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558"/>
            <a:ext cx="5387340" cy="3951923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156" y="1534478"/>
            <a:ext cx="5389244" cy="640080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156" y="2174558"/>
            <a:ext cx="5389244" cy="3951923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C266B-E553-44D5-9BF7-33F788DD0D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91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29DFE-4E6C-4F27-A8EA-6156C75B23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05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9EE0B-E9DB-49C3-AA1D-D640EA08E8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83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2892"/>
            <a:ext cx="4011930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311" y="272892"/>
            <a:ext cx="6816090" cy="5853588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4465"/>
            <a:ext cx="4011930" cy="4692015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98215-0234-4F8E-824B-A726019CED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6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79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870" y="4800600"/>
            <a:ext cx="73152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8870" y="612934"/>
            <a:ext cx="7315200" cy="41148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8870" y="5367814"/>
            <a:ext cx="7315200" cy="804386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6AB14-AF1F-46B1-B9DF-38F99FB57C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06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343ED-641F-49D1-B6D1-A94C0E6CBB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05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8648"/>
            <a:ext cx="2590800" cy="5487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8648"/>
            <a:ext cx="7589520" cy="5487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E6E1F-77BF-4534-9F79-16977EC700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71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12134851" cy="6750050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8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6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7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8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9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0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1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2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0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8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9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0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1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2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3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4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0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0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1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2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3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4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5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1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2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3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4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5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6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7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8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59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0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1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2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3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4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5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6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2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3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4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5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6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7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8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4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5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6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7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8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9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0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7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6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7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8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9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0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1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2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0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4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5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6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7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8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9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0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6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7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8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9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0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1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2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8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9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0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1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2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3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4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38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0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1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2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5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6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1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8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9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0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1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2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3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4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0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1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2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3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4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5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6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2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3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4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5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6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7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8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2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4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5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6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7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8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9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0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2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2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3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4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5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6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7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8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4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4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7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8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9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0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5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6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7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8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9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0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1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2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6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8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9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0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1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2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3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4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8383A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38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3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8383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8383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8383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8383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8383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pic>
        <p:nvPicPr>
          <p:cNvPr id="243" name="Picture 246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484" y="3403601"/>
            <a:ext cx="32808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53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914400" y="21336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154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4" name="Rectangle 24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245" name="Rectangle 24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246" name="Rectangle 2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6EC474A-BD8C-4366-9A3A-54718E7EBC12}" type="slidenum">
              <a:rPr lang="en-US" altLang="en-US">
                <a:solidFill>
                  <a:srgbClr val="404176"/>
                </a:solidFill>
              </a:rPr>
              <a:pPr/>
              <a:t>‹#›</a:t>
            </a:fld>
            <a:endParaRPr lang="en-US" alt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10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A7506-C783-46D4-A3A1-EA9F4F7A449E}" type="slidenum">
              <a:rPr lang="en-US" altLang="en-US">
                <a:solidFill>
                  <a:srgbClr val="404176"/>
                </a:solidFill>
              </a:rPr>
              <a:pPr/>
              <a:t>‹#›</a:t>
            </a:fld>
            <a:endParaRPr lang="en-US" alt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2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3EB40-E0C0-406C-B9B7-4AD8BEAD1DEE}" type="slidenum">
              <a:rPr lang="en-US" altLang="en-US">
                <a:solidFill>
                  <a:srgbClr val="404176"/>
                </a:solidFill>
              </a:rPr>
              <a:pPr/>
              <a:t>‹#›</a:t>
            </a:fld>
            <a:endParaRPr lang="en-US" alt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90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956BD-8243-4D80-9288-F618ACE4641D}" type="slidenum">
              <a:rPr lang="en-US" altLang="en-US">
                <a:solidFill>
                  <a:srgbClr val="404176"/>
                </a:solidFill>
              </a:rPr>
              <a:pPr/>
              <a:t>‹#›</a:t>
            </a:fld>
            <a:endParaRPr lang="en-US" alt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92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5A2A7-6559-479A-843F-FC34391740A1}" type="slidenum">
              <a:rPr lang="en-US" altLang="en-US">
                <a:solidFill>
                  <a:srgbClr val="404176"/>
                </a:solidFill>
              </a:rPr>
              <a:pPr/>
              <a:t>‹#›</a:t>
            </a:fld>
            <a:endParaRPr lang="en-US" alt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46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BC6A9-AD5F-48C9-9A62-780557D18E99}" type="slidenum">
              <a:rPr lang="en-US" altLang="en-US">
                <a:solidFill>
                  <a:srgbClr val="404176"/>
                </a:solidFill>
              </a:rPr>
              <a:pPr/>
              <a:t>‹#›</a:t>
            </a:fld>
            <a:endParaRPr lang="en-US" alt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83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7DF786-D7AC-47F8-84A6-8FA344FC21FA}" type="slidenum">
              <a:rPr lang="en-US" altLang="en-US">
                <a:solidFill>
                  <a:srgbClr val="404176"/>
                </a:solidFill>
              </a:rPr>
              <a:pPr/>
              <a:t>‹#›</a:t>
            </a:fld>
            <a:endParaRPr lang="en-US" alt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5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4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1E165-6531-45AF-BBF6-02E74CEC863F}" type="slidenum">
              <a:rPr lang="en-US" altLang="en-US">
                <a:solidFill>
                  <a:srgbClr val="404176"/>
                </a:solidFill>
              </a:rPr>
              <a:pPr/>
              <a:t>‹#›</a:t>
            </a:fld>
            <a:endParaRPr lang="en-US" alt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46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47251-6489-455B-BFF4-9CAF3AF48DD1}" type="slidenum">
              <a:rPr lang="en-US" altLang="en-US">
                <a:solidFill>
                  <a:srgbClr val="404176"/>
                </a:solidFill>
              </a:rPr>
              <a:pPr/>
              <a:t>‹#›</a:t>
            </a:fld>
            <a:endParaRPr lang="en-US" alt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26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52EE9-F468-4168-BB4B-381D94CE0270}" type="slidenum">
              <a:rPr lang="en-US" altLang="en-US">
                <a:solidFill>
                  <a:srgbClr val="404176"/>
                </a:solidFill>
              </a:rPr>
              <a:pPr/>
              <a:t>‹#›</a:t>
            </a:fld>
            <a:endParaRPr lang="en-US" alt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00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0A3C5-D07B-4BDD-9E33-B90C6FA054D6}" type="slidenum">
              <a:rPr lang="en-US" altLang="en-US">
                <a:solidFill>
                  <a:srgbClr val="404176"/>
                </a:solidFill>
              </a:rPr>
              <a:pPr/>
              <a:t>‹#›</a:t>
            </a:fld>
            <a:endParaRPr lang="en-US" alt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64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A7B30-0845-4B1D-9D2E-EA675C598F65}" type="slidenum">
              <a:rPr lang="en-US" altLang="en-US">
                <a:solidFill>
                  <a:srgbClr val="404176"/>
                </a:solidFill>
              </a:rPr>
              <a:pPr/>
              <a:t>‹#›</a:t>
            </a:fld>
            <a:endParaRPr lang="en-US" alt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5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6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3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2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9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7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0A4B3-75C6-488E-98DC-7A792CE77671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4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8648"/>
            <a:ext cx="10363200" cy="114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0248"/>
            <a:ext cx="10363200" cy="411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7925"/>
            <a:ext cx="2541270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6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330" y="6247925"/>
            <a:ext cx="3863340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6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330" y="6247925"/>
            <a:ext cx="2543176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6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D8BC0C-DD4F-4981-9363-4A2979EAE9A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9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charset="0"/>
        </a:defRPr>
      </a:lvl9pPr>
    </p:titleStyle>
    <p:bodyStyle>
      <a:lvl1pPr marL="308610" indent="-308610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eaLnBrk="0" fontAlgn="base" hangingPunct="0">
        <a:spcBef>
          <a:spcPct val="20000"/>
        </a:spcBef>
        <a:spcAft>
          <a:spcPct val="0"/>
        </a:spcAft>
        <a:buChar char="–"/>
        <a:defRPr sz="2520">
          <a:solidFill>
            <a:schemeClr val="tx1"/>
          </a:solidFill>
          <a:latin typeface="+mn-lt"/>
        </a:defRPr>
      </a:lvl2pPr>
      <a:lvl3pPr marL="1028700" indent="-205740" algn="l" rtl="0" eaLnBrk="0" fontAlgn="base" hangingPunct="0">
        <a:spcBef>
          <a:spcPct val="20000"/>
        </a:spcBef>
        <a:spcAft>
          <a:spcPct val="0"/>
        </a:spcAft>
        <a:buChar char="•"/>
        <a:defRPr sz="2160">
          <a:solidFill>
            <a:schemeClr val="tx1"/>
          </a:solidFill>
          <a:latin typeface="+mn-lt"/>
        </a:defRPr>
      </a:lvl3pPr>
      <a:lvl4pPr marL="1440180" indent="-20574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87867" y="76200"/>
            <a:ext cx="11582400" cy="6781800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37893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894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895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896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897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37899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00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01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02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03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37905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06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07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08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09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37911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12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13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14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15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37917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18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19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20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21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7924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25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37927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28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37930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31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37933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34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37936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37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37939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40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37942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43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37945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946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8383A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949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172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effectLst/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37950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1722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effectLst/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04176"/>
              </a:solidFill>
            </a:endParaRPr>
          </a:p>
        </p:txBody>
      </p:sp>
      <p:sp>
        <p:nvSpPr>
          <p:cNvPr id="37951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172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1C13C4-7D35-400F-B1CF-461635198952}" type="slidenum">
              <a:rPr lang="en-US" altLang="en-US">
                <a:solidFill>
                  <a:srgbClr val="40417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8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Parliamentary &amp; Presidential</a:t>
            </a:r>
            <a:br>
              <a:rPr lang="en-US" dirty="0" smtClean="0"/>
            </a:br>
            <a:r>
              <a:rPr lang="en-US" dirty="0" smtClean="0"/>
              <a:t>DEMOCRACIES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we the people choose</a:t>
            </a:r>
          </a:p>
          <a:p>
            <a:r>
              <a:rPr lang="en-US" dirty="0" smtClean="0"/>
              <a:t>Legislatures and Executive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29765" y="441338"/>
            <a:ext cx="8332470" cy="109870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en-US" sz="5040" b="1" u="sng" dirty="0">
                <a:solidFill>
                  <a:srgbClr val="04617B"/>
                </a:solidFill>
                <a:latin typeface="Arial" panose="020B0604020202020204" pitchFamily="34" charset="0"/>
              </a:rPr>
              <a:t>Presidential Democracy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021205" y="1635868"/>
            <a:ext cx="8149590" cy="114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610" dirty="0">
                <a:solidFill>
                  <a:srgbClr val="000000"/>
                </a:solidFill>
                <a:latin typeface="Arial" panose="020B0604020202020204" pitchFamily="34" charset="0"/>
              </a:rPr>
              <a:t>Democratic form of government where the head of government </a:t>
            </a:r>
            <a:r>
              <a:rPr lang="en-US" altLang="en-US" sz="2610" dirty="0" smtClean="0">
                <a:solidFill>
                  <a:srgbClr val="000000"/>
                </a:solidFill>
                <a:latin typeface="Arial" panose="020B0604020202020204" pitchFamily="34" charset="0"/>
              </a:rPr>
              <a:t>(executive leader) is </a:t>
            </a:r>
            <a:r>
              <a:rPr lang="en-US" altLang="en-US" sz="2610" dirty="0">
                <a:solidFill>
                  <a:srgbClr val="000000"/>
                </a:solidFill>
                <a:latin typeface="Arial" panose="020B0604020202020204" pitchFamily="34" charset="0"/>
              </a:rPr>
              <a:t>directly elected and legislators are chosen in a different election.</a:t>
            </a:r>
          </a:p>
        </p:txBody>
      </p:sp>
      <p:pic>
        <p:nvPicPr>
          <p:cNvPr id="33797" name="Picture 6" descr="C:\Users\mvl15294\AppData\Local\Microsoft\Windows\Temporary Internet Files\Content.IE5\3YGYK12P\MC90014950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80" y="2880360"/>
            <a:ext cx="356616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2920" y="3291840"/>
            <a:ext cx="4286250" cy="1724108"/>
          </a:xfrm>
          <a:prstGeom prst="left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2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Separate </a:t>
            </a:r>
            <a:r>
              <a:rPr lang="en-US" sz="252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branches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2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(separate elections)</a:t>
            </a:r>
            <a:endParaRPr lang="en-US" sz="252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6959" y="5760720"/>
            <a:ext cx="2614613" cy="5909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20" b="1" dirty="0">
                <a:solidFill>
                  <a:srgbClr val="000000"/>
                </a:solidFill>
              </a:rPr>
              <a:t>President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20" dirty="0" smtClean="0">
                <a:solidFill>
                  <a:srgbClr val="000000"/>
                </a:solidFill>
              </a:rPr>
              <a:t>Donald Trump</a:t>
            </a:r>
            <a:endParaRPr lang="en-US" sz="162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6154" y="5969318"/>
            <a:ext cx="2614613" cy="7294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20" b="1" dirty="0">
                <a:solidFill>
                  <a:srgbClr val="000000"/>
                </a:solidFill>
              </a:rPr>
              <a:t>Legislature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60" dirty="0">
                <a:solidFill>
                  <a:srgbClr val="000000"/>
                </a:solidFill>
              </a:rPr>
              <a:t>House of Representatives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60" dirty="0">
                <a:solidFill>
                  <a:srgbClr val="000000"/>
                </a:solidFill>
              </a:rPr>
              <a:t>Senate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041" y="3108730"/>
            <a:ext cx="1920406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914400" y="229586"/>
            <a:ext cx="10363200" cy="1143000"/>
          </a:xfrm>
        </p:spPr>
        <p:txBody>
          <a:bodyPr/>
          <a:lstStyle/>
          <a:p>
            <a:r>
              <a:rPr lang="en-US" altLang="en-US" dirty="0" smtClean="0"/>
              <a:t>Presidential Democracy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6" y="1146962"/>
            <a:ext cx="7849590" cy="4114800"/>
          </a:xfrm>
        </p:spPr>
        <p:txBody>
          <a:bodyPr/>
          <a:lstStyle/>
          <a:p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Is a </a:t>
            </a:r>
            <a:r>
              <a:rPr lang="en-US" altLang="en-US" sz="2600" u="sng" dirty="0" smtClean="0">
                <a:solidFill>
                  <a:schemeClr val="accent3">
                    <a:lumMod val="10000"/>
                  </a:schemeClr>
                </a:solidFill>
              </a:rPr>
              <a:t>Representative Democracy 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(the citizens vote for people who do our voting for us)</a:t>
            </a:r>
          </a:p>
          <a:p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Has a </a:t>
            </a:r>
            <a:r>
              <a:rPr lang="en-US" altLang="en-US" sz="2600" u="sng" dirty="0" smtClean="0">
                <a:solidFill>
                  <a:schemeClr val="accent3">
                    <a:lumMod val="10000"/>
                  </a:schemeClr>
                </a:solidFill>
              </a:rPr>
              <a:t>constitution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 (written set of laws)</a:t>
            </a:r>
          </a:p>
          <a:p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Answers to the people (people have the power)</a:t>
            </a:r>
          </a:p>
          <a:p>
            <a:r>
              <a:rPr lang="en-US" altLang="en-US" sz="2600" u="sng" dirty="0" smtClean="0">
                <a:solidFill>
                  <a:schemeClr val="accent3">
                    <a:lumMod val="10000"/>
                  </a:schemeClr>
                </a:solidFill>
              </a:rPr>
              <a:t>Executive leader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 (President) is elected by the </a:t>
            </a:r>
            <a:r>
              <a:rPr lang="en-US" altLang="en-US" sz="2600" u="sng" dirty="0" smtClean="0">
                <a:solidFill>
                  <a:schemeClr val="accent3">
                    <a:lumMod val="10000"/>
                  </a:schemeClr>
                </a:solidFill>
              </a:rPr>
              <a:t>people</a:t>
            </a:r>
          </a:p>
          <a:p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The legislature has no part in selecting the executive leader (the </a:t>
            </a:r>
            <a:r>
              <a:rPr lang="en-US" altLang="en-US" sz="2600" u="sng" dirty="0" smtClean="0">
                <a:solidFill>
                  <a:schemeClr val="accent3">
                    <a:lumMod val="10000"/>
                  </a:schemeClr>
                </a:solidFill>
              </a:rPr>
              <a:t>people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 choose the president, </a:t>
            </a:r>
            <a:r>
              <a:rPr lang="en-US" altLang="en-US" sz="2600" u="sng" dirty="0" smtClean="0">
                <a:solidFill>
                  <a:schemeClr val="accent3">
                    <a:lumMod val="10000"/>
                  </a:schemeClr>
                </a:solidFill>
              </a:rPr>
              <a:t>not the Congress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)</a:t>
            </a:r>
          </a:p>
          <a:p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The </a:t>
            </a:r>
            <a:r>
              <a:rPr lang="en-US" altLang="en-US" sz="2600" u="sng" dirty="0" smtClean="0">
                <a:solidFill>
                  <a:schemeClr val="accent3">
                    <a:lumMod val="10000"/>
                  </a:schemeClr>
                </a:solidFill>
              </a:rPr>
              <a:t>Executive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 leader can be from either party</a:t>
            </a:r>
          </a:p>
          <a:p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The citizens vote </a:t>
            </a:r>
            <a:r>
              <a:rPr lang="en-US" altLang="en-US" sz="2600" u="sng" dirty="0" smtClean="0">
                <a:solidFill>
                  <a:schemeClr val="accent3">
                    <a:lumMod val="10000"/>
                  </a:schemeClr>
                </a:solidFill>
              </a:rPr>
              <a:t>TWICE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 (once for Executive and once for Legislative)</a:t>
            </a: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7904018" y="2002972"/>
            <a:ext cx="1447800" cy="4699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Executive</a:t>
            </a: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9885218" y="2002972"/>
            <a:ext cx="1600200" cy="45720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Legislative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9047018" y="5279572"/>
            <a:ext cx="1295400" cy="4699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Citizens</a:t>
            </a:r>
          </a:p>
        </p:txBody>
      </p:sp>
      <p:sp>
        <p:nvSpPr>
          <p:cNvPr id="7" name="Line 37"/>
          <p:cNvSpPr>
            <a:spLocks noChangeShapeType="1"/>
          </p:cNvSpPr>
          <p:nvPr/>
        </p:nvSpPr>
        <p:spPr bwMode="auto">
          <a:xfrm flipV="1">
            <a:off x="9732818" y="2536372"/>
            <a:ext cx="838200" cy="2743200"/>
          </a:xfrm>
          <a:prstGeom prst="line">
            <a:avLst/>
          </a:prstGeom>
          <a:noFill/>
          <a:ln w="12700" cap="sq">
            <a:solidFill>
              <a:schemeClr val="accent5">
                <a:lumMod val="10000"/>
              </a:schemeClr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8383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Line 38"/>
          <p:cNvSpPr>
            <a:spLocks noChangeShapeType="1"/>
          </p:cNvSpPr>
          <p:nvPr/>
        </p:nvSpPr>
        <p:spPr bwMode="auto">
          <a:xfrm flipH="1" flipV="1">
            <a:off x="8666018" y="2536372"/>
            <a:ext cx="1066800" cy="2743200"/>
          </a:xfrm>
          <a:prstGeom prst="line">
            <a:avLst/>
          </a:prstGeom>
          <a:noFill/>
          <a:ln w="12700" cap="sq">
            <a:solidFill>
              <a:schemeClr val="accent5">
                <a:lumMod val="10000"/>
              </a:schemeClr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8383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 rot="-25996494">
            <a:off x="9443100" y="3283292"/>
            <a:ext cx="112871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Elect</a:t>
            </a:r>
          </a:p>
        </p:txBody>
      </p:sp>
      <p:sp>
        <p:nvSpPr>
          <p:cNvPr id="10" name="Text Box 49"/>
          <p:cNvSpPr txBox="1">
            <a:spLocks noChangeArrowheads="1"/>
          </p:cNvSpPr>
          <p:nvPr/>
        </p:nvSpPr>
        <p:spPr bwMode="auto">
          <a:xfrm rot="4247942">
            <a:off x="8945419" y="3399973"/>
            <a:ext cx="7524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Elect</a:t>
            </a:r>
          </a:p>
        </p:txBody>
      </p:sp>
    </p:spTree>
    <p:extLst>
      <p:ext uri="{BB962C8B-B14F-4D97-AF65-F5344CB8AC3E}">
        <p14:creationId xmlns:p14="http://schemas.microsoft.com/office/powerpoint/2010/main" val="17558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29765" y="555785"/>
            <a:ext cx="8332470" cy="109870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en-US" sz="5040" b="1" u="sng">
                <a:solidFill>
                  <a:srgbClr val="04617B"/>
                </a:solidFill>
                <a:latin typeface="Arial" panose="020B0604020202020204" pitchFamily="34" charset="0"/>
              </a:rPr>
              <a:t>Parliamentary Democracy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998345" y="1760220"/>
            <a:ext cx="8149590" cy="140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Democratic form of government where the political party with the greatest representation in the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parliament (legislature)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forms the government. Its leader becomes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executive leader.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45" y="3444717"/>
            <a:ext cx="3686175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31932" y="5623560"/>
            <a:ext cx="2614613" cy="5909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20" b="1" dirty="0">
                <a:solidFill>
                  <a:srgbClr val="000000"/>
                </a:solidFill>
              </a:rPr>
              <a:t>Prime Minister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20" smtClean="0">
                <a:solidFill>
                  <a:srgbClr val="000000"/>
                </a:solidFill>
              </a:rPr>
              <a:t>Theresa May</a:t>
            </a:r>
            <a:endParaRPr lang="en-US" sz="162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820478"/>
            <a:ext cx="3669030" cy="1173861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2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Citizens vote for Parliament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2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Parliament </a:t>
            </a:r>
            <a:r>
              <a:rPr lang="en-US" sz="162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chooses Prime Minister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4127" y="6323647"/>
            <a:ext cx="2614613" cy="3416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20" b="1" dirty="0">
                <a:solidFill>
                  <a:srgbClr val="000000"/>
                </a:solidFill>
              </a:rPr>
              <a:t>Parliament</a:t>
            </a:r>
            <a:endParaRPr lang="en-US" sz="162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336" y="3128591"/>
            <a:ext cx="1932599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914400" y="291937"/>
            <a:ext cx="10363200" cy="1143000"/>
          </a:xfrm>
        </p:spPr>
        <p:txBody>
          <a:bodyPr/>
          <a:lstStyle/>
          <a:p>
            <a:r>
              <a:rPr lang="en-US" altLang="en-US" dirty="0" smtClean="0"/>
              <a:t>Parliamentary Democracy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244928"/>
            <a:ext cx="8348354" cy="4114800"/>
          </a:xfrm>
        </p:spPr>
        <p:txBody>
          <a:bodyPr/>
          <a:lstStyle/>
          <a:p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Is a Representative Democracy (the </a:t>
            </a:r>
            <a:r>
              <a:rPr lang="en-US" altLang="en-US" sz="2800" u="sng" dirty="0" smtClean="0">
                <a:solidFill>
                  <a:schemeClr val="accent3">
                    <a:lumMod val="10000"/>
                  </a:schemeClr>
                </a:solidFill>
              </a:rPr>
              <a:t>citizens vote 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for </a:t>
            </a:r>
            <a:r>
              <a:rPr lang="en-US" altLang="en-US" sz="2800" u="sng" dirty="0" smtClean="0">
                <a:solidFill>
                  <a:schemeClr val="accent3">
                    <a:lumMod val="10000"/>
                  </a:schemeClr>
                </a:solidFill>
              </a:rPr>
              <a:t>people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 who do our voting for us)</a:t>
            </a:r>
          </a:p>
          <a:p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Has a constitution (written set of </a:t>
            </a:r>
            <a:r>
              <a:rPr lang="en-US" altLang="en-US" sz="2800" u="sng" dirty="0" smtClean="0">
                <a:solidFill>
                  <a:schemeClr val="accent3">
                    <a:lumMod val="10000"/>
                  </a:schemeClr>
                </a:solidFill>
              </a:rPr>
              <a:t>laws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)</a:t>
            </a:r>
          </a:p>
          <a:p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Answers to the people (people have the </a:t>
            </a:r>
            <a:r>
              <a:rPr lang="en-US" altLang="en-US" sz="2800" u="sng" dirty="0" smtClean="0">
                <a:solidFill>
                  <a:schemeClr val="accent3">
                    <a:lumMod val="10000"/>
                  </a:schemeClr>
                </a:solidFill>
              </a:rPr>
              <a:t>power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)</a:t>
            </a:r>
          </a:p>
          <a:p>
            <a:r>
              <a:rPr lang="en-US" altLang="en-US" sz="2800" u="sng" dirty="0" smtClean="0">
                <a:solidFill>
                  <a:schemeClr val="accent3">
                    <a:lumMod val="10000"/>
                  </a:schemeClr>
                </a:solidFill>
              </a:rPr>
              <a:t>One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sz="2800" dirty="0">
                <a:solidFill>
                  <a:schemeClr val="accent3">
                    <a:lumMod val="10000"/>
                  </a:schemeClr>
                </a:solidFill>
              </a:rPr>
              <a:t>political party (the executive leader and the legislature are from the </a:t>
            </a:r>
            <a:r>
              <a:rPr lang="en-US" altLang="en-US" sz="2800" u="sng" smtClean="0">
                <a:solidFill>
                  <a:schemeClr val="accent3">
                    <a:lumMod val="10000"/>
                  </a:schemeClr>
                </a:solidFill>
              </a:rPr>
              <a:t>same political</a:t>
            </a:r>
            <a:r>
              <a:rPr lang="en-US" altLang="en-US" sz="280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sz="2800" dirty="0">
                <a:solidFill>
                  <a:schemeClr val="accent3">
                    <a:lumMod val="10000"/>
                  </a:schemeClr>
                </a:solidFill>
              </a:rPr>
              <a:t>party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)</a:t>
            </a:r>
          </a:p>
          <a:p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The </a:t>
            </a:r>
            <a:r>
              <a:rPr lang="en-US" altLang="en-US" sz="2800" u="sng" dirty="0" smtClean="0">
                <a:solidFill>
                  <a:schemeClr val="accent3">
                    <a:lumMod val="10000"/>
                  </a:schemeClr>
                </a:solidFill>
              </a:rPr>
              <a:t>Executive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 Leader is from the majority party</a:t>
            </a:r>
            <a:endParaRPr lang="en-US" altLang="en-US" sz="2800" dirty="0">
              <a:solidFill>
                <a:schemeClr val="accent3">
                  <a:lumMod val="10000"/>
                </a:schemeClr>
              </a:solidFill>
            </a:endParaRPr>
          </a:p>
          <a:p>
            <a:r>
              <a:rPr lang="en-US" altLang="en-US" sz="2800" dirty="0">
                <a:solidFill>
                  <a:schemeClr val="accent3">
                    <a:lumMod val="10000"/>
                  </a:schemeClr>
                </a:solidFill>
              </a:rPr>
              <a:t>Executive leader (</a:t>
            </a:r>
            <a:r>
              <a:rPr lang="en-US" altLang="en-US" sz="2800" u="sng" dirty="0">
                <a:solidFill>
                  <a:schemeClr val="accent3">
                    <a:lumMod val="10000"/>
                  </a:schemeClr>
                </a:solidFill>
              </a:rPr>
              <a:t>often</a:t>
            </a:r>
            <a:r>
              <a:rPr lang="en-US" altLang="en-US" sz="2800" dirty="0">
                <a:solidFill>
                  <a:schemeClr val="accent3">
                    <a:lumMod val="10000"/>
                  </a:schemeClr>
                </a:solidFill>
              </a:rPr>
              <a:t> called a </a:t>
            </a:r>
            <a:r>
              <a:rPr lang="en-US" altLang="en-US" sz="2800" u="sng" dirty="0">
                <a:solidFill>
                  <a:schemeClr val="accent3">
                    <a:lumMod val="10000"/>
                  </a:schemeClr>
                </a:solidFill>
              </a:rPr>
              <a:t>Prime Minister</a:t>
            </a:r>
            <a:r>
              <a:rPr lang="en-US" altLang="en-US" sz="2800" dirty="0">
                <a:solidFill>
                  <a:schemeClr val="accent3">
                    <a:lumMod val="10000"/>
                  </a:schemeClr>
                </a:solidFill>
              </a:rPr>
              <a:t>), is 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selected </a:t>
            </a:r>
            <a:r>
              <a:rPr lang="en-US" altLang="en-US" sz="2800" dirty="0">
                <a:solidFill>
                  <a:schemeClr val="accent3">
                    <a:lumMod val="10000"/>
                  </a:schemeClr>
                </a:solidFill>
              </a:rPr>
              <a:t>by the legislature, </a:t>
            </a:r>
            <a:r>
              <a:rPr lang="en-US" altLang="en-US" sz="2800" u="sng" dirty="0">
                <a:solidFill>
                  <a:schemeClr val="accent3">
                    <a:lumMod val="10000"/>
                  </a:schemeClr>
                </a:solidFill>
              </a:rPr>
              <a:t>NOT</a:t>
            </a:r>
            <a:r>
              <a:rPr lang="en-US" altLang="en-US" sz="2800" dirty="0">
                <a:solidFill>
                  <a:schemeClr val="accent3">
                    <a:lumMod val="10000"/>
                  </a:schemeClr>
                </a:solidFill>
              </a:rPr>
              <a:t> by the 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people</a:t>
            </a:r>
          </a:p>
          <a:p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The citizens vote </a:t>
            </a:r>
            <a:r>
              <a:rPr lang="en-US" altLang="en-US" sz="2800" u="sng" dirty="0" smtClean="0">
                <a:solidFill>
                  <a:schemeClr val="accent3">
                    <a:lumMod val="10000"/>
                  </a:schemeClr>
                </a:solidFill>
              </a:rPr>
              <a:t>ONCE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 (for the legislature)</a:t>
            </a:r>
          </a:p>
          <a:p>
            <a:endParaRPr lang="en-US" altLang="en-US" sz="2800" dirty="0">
              <a:solidFill>
                <a:schemeClr val="accent3">
                  <a:lumMod val="10000"/>
                </a:schemeClr>
              </a:solidFill>
            </a:endParaRPr>
          </a:p>
          <a:p>
            <a:endParaRPr lang="en-US" altLang="en-US" sz="2800" dirty="0">
              <a:solidFill>
                <a:schemeClr val="accent3">
                  <a:lumMod val="10000"/>
                </a:schemeClr>
              </a:solidFill>
            </a:endParaRPr>
          </a:p>
          <a:p>
            <a:endParaRPr lang="en-US" altLang="en-US" sz="2800" dirty="0">
              <a:solidFill>
                <a:schemeClr val="accent3">
                  <a:lumMod val="10000"/>
                </a:schemeClr>
              </a:solidFill>
            </a:endParaRPr>
          </a:p>
          <a:p>
            <a:endParaRPr lang="en-US" altLang="en-US" sz="2800" dirty="0">
              <a:solidFill>
                <a:schemeClr val="accent3">
                  <a:lumMod val="10000"/>
                </a:schemeClr>
              </a:solidFill>
            </a:endParaRPr>
          </a:p>
          <a:p>
            <a:endParaRPr lang="en-US" altLang="en-US" sz="2800" dirty="0">
              <a:solidFill>
                <a:schemeClr val="accent3">
                  <a:lumMod val="10000"/>
                </a:schemeClr>
              </a:solidFill>
            </a:endParaRPr>
          </a:p>
          <a:p>
            <a:endParaRPr lang="en-US" altLang="en-US" dirty="0" smtClean="0">
              <a:solidFill>
                <a:schemeClr val="accent3">
                  <a:lumMod val="10000"/>
                </a:schemeClr>
              </a:solidFill>
            </a:endParaRPr>
          </a:p>
          <a:p>
            <a:endParaRPr lang="en-US" altLang="en-US" dirty="0" smtClean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9601200" y="5072743"/>
            <a:ext cx="1371600" cy="457200"/>
          </a:xfrm>
          <a:prstGeom prst="rect">
            <a:avLst/>
          </a:prstGeom>
          <a:solidFill>
            <a:schemeClr val="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Citizens</a:t>
            </a:r>
          </a:p>
        </p:txBody>
      </p:sp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9601200" y="3472543"/>
            <a:ext cx="1676400" cy="45720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Legislative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9601200" y="1796143"/>
            <a:ext cx="1600200" cy="45720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Executive</a:t>
            </a: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 flipV="1">
            <a:off x="10287000" y="4082143"/>
            <a:ext cx="0" cy="914400"/>
          </a:xfrm>
          <a:prstGeom prst="line">
            <a:avLst/>
          </a:prstGeom>
          <a:noFill/>
          <a:ln w="12700" cap="sq">
            <a:solidFill>
              <a:schemeClr val="accent5">
                <a:lumMod val="10000"/>
              </a:schemeClr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8383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10287000" y="2329543"/>
            <a:ext cx="0" cy="1066800"/>
          </a:xfrm>
          <a:prstGeom prst="line">
            <a:avLst/>
          </a:prstGeom>
          <a:noFill/>
          <a:ln w="12700" cap="sq">
            <a:solidFill>
              <a:schemeClr val="accent5">
                <a:lumMod val="10000"/>
              </a:schemeClr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8383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 rot="16200000">
            <a:off x="9685338" y="4226606"/>
            <a:ext cx="8382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Elect</a:t>
            </a: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 rot="16200000">
            <a:off x="9304338" y="2397806"/>
            <a:ext cx="1447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Select</a:t>
            </a:r>
          </a:p>
        </p:txBody>
      </p:sp>
    </p:spTree>
    <p:extLst>
      <p:ext uri="{BB962C8B-B14F-4D97-AF65-F5344CB8AC3E}">
        <p14:creationId xmlns:p14="http://schemas.microsoft.com/office/powerpoint/2010/main" val="33314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ost Modern">
  <a:themeElements>
    <a:clrScheme name="Post Moder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Post Mod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Post Mode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289</Words>
  <Application>Microsoft Office PowerPoint</Application>
  <PresentationFormat>Widescreen</PresentationFormat>
  <Paragraphs>53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Default Design</vt:lpstr>
      <vt:lpstr>Post Modern</vt:lpstr>
      <vt:lpstr>Parliamentary &amp; Presidential DEMOCRACIES</vt:lpstr>
      <vt:lpstr>Presidential Democracy</vt:lpstr>
      <vt:lpstr>Presidential Democracy</vt:lpstr>
      <vt:lpstr>Parliamentary Democracy</vt:lpstr>
      <vt:lpstr>Parliamentary Democracy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Mcanear</dc:creator>
  <cp:lastModifiedBy>Patrice Mcbean</cp:lastModifiedBy>
  <cp:revision>8</cp:revision>
  <cp:lastPrinted>2015-10-23T15:58:11Z</cp:lastPrinted>
  <dcterms:created xsi:type="dcterms:W3CDTF">2015-10-23T15:16:27Z</dcterms:created>
  <dcterms:modified xsi:type="dcterms:W3CDTF">2017-11-14T15:54:51Z</dcterms:modified>
</cp:coreProperties>
</file>