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4" r:id="rId4"/>
    <p:sldId id="265" r:id="rId5"/>
    <p:sldId id="271" r:id="rId6"/>
    <p:sldId id="268" r:id="rId7"/>
    <p:sldId id="267" r:id="rId8"/>
    <p:sldId id="273" r:id="rId9"/>
    <p:sldId id="274" r:id="rId10"/>
    <p:sldId id="275" r:id="rId11"/>
    <p:sldId id="277" r:id="rId12"/>
    <p:sldId id="259" r:id="rId13"/>
    <p:sldId id="282" r:id="rId14"/>
    <p:sldId id="276" r:id="rId15"/>
    <p:sldId id="280" r:id="rId16"/>
    <p:sldId id="281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1F20"/>
    <a:srgbClr val="6CA9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36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9B91-6B77-4D12-A538-5F3A7F5CCD2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2FAA-CE9E-4EED-8065-7AB257E98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33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9B91-6B77-4D12-A538-5F3A7F5CCD2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2FAA-CE9E-4EED-8065-7AB257E98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26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9B91-6B77-4D12-A538-5F3A7F5CCD2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2FAA-CE9E-4EED-8065-7AB257E98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6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9B91-6B77-4D12-A538-5F3A7F5CCD2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2FAA-CE9E-4EED-8065-7AB257E98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93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9B91-6B77-4D12-A538-5F3A7F5CCD2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2FAA-CE9E-4EED-8065-7AB257E98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58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9B91-6B77-4D12-A538-5F3A7F5CCD2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2FAA-CE9E-4EED-8065-7AB257E98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23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9B91-6B77-4D12-A538-5F3A7F5CCD2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2FAA-CE9E-4EED-8065-7AB257E98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69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9B91-6B77-4D12-A538-5F3A7F5CCD2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2FAA-CE9E-4EED-8065-7AB257E98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68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9B91-6B77-4D12-A538-5F3A7F5CCD2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2FAA-CE9E-4EED-8065-7AB257E98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15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9B91-6B77-4D12-A538-5F3A7F5CCD2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2FAA-CE9E-4EED-8065-7AB257E98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4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9B91-6B77-4D12-A538-5F3A7F5CCD2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2FAA-CE9E-4EED-8065-7AB257E98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65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79B91-6B77-4D12-A538-5F3A7F5CCD2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32FAA-CE9E-4EED-8065-7AB257E98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4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45" y="530188"/>
            <a:ext cx="10621108" cy="5797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557513" y="2182505"/>
            <a:ext cx="9076972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6CA9A3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Southwest Asia’s</a:t>
            </a:r>
          </a:p>
          <a:p>
            <a:pPr algn="ctr"/>
            <a:r>
              <a:rPr lang="en-US" sz="7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6CA9A3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Oil Distribution</a:t>
            </a:r>
            <a:endParaRPr lang="en-US" sz="78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6CA9A3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8566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7" y="0"/>
            <a:ext cx="1080398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16829" y="241164"/>
            <a:ext cx="425308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6CA9A3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Oil Money</a:t>
            </a:r>
            <a:endParaRPr lang="en-US" sz="7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6CA9A3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0524" y="1446550"/>
            <a:ext cx="10121461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4360" indent="-457200"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  <a:ea typeface="KBScaredStraight" panose="02000603000000000000" pitchFamily="2" charset="0"/>
              </a:rPr>
              <a:t>Oil-producing countries have enjoyed tremendous growth in national wealth and an improved </a:t>
            </a:r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  <a:ea typeface="KBScaredStraight" panose="02000603000000000000" pitchFamily="2" charset="0"/>
              </a:rPr>
              <a:t>standard of living</a:t>
            </a: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  <a:ea typeface="KBScaredStraight" panose="02000603000000000000" pitchFamily="2" charset="0"/>
              </a:rPr>
              <a:t>. </a:t>
            </a:r>
          </a:p>
          <a:p>
            <a:pPr marL="1051560" lvl="1" indent="-457200"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  <a:ea typeface="KBScaredStraight" panose="02000603000000000000" pitchFamily="2" charset="0"/>
              </a:rPr>
              <a:t>Citizens that live in these countries may have the access to quality houses, food, health care, education, jobs, transportation, communication, and luxury items. </a:t>
            </a:r>
          </a:p>
          <a:p>
            <a:pPr marL="594360" indent="-457200"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bg1"/>
              </a:solidFill>
              <a:latin typeface="Arial Rounded MT Bold" panose="020F0704030504030204" pitchFamily="34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  <a:ea typeface="KBScaredStraight" panose="02000603000000000000" pitchFamily="2" charset="0"/>
              </a:rPr>
              <a:t>The countries have used the money to build modern buildings, schools, factories, hospitals, etc.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  <a:ea typeface="KBScaredStraight" panose="02000603000000000000" pitchFamily="2" charset="0"/>
              </a:rPr>
              <a:t>Also, they have been able to pave old roads and build new ones.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 Rounded MT Bold" panose="020F0704030504030204" pitchFamily="34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  <a:ea typeface="KBScaredStraight" panose="02000603000000000000" pitchFamily="2" charset="0"/>
              </a:rPr>
              <a:t>The life expectancy in these countries has increased by over </a:t>
            </a:r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  <a:ea typeface="KBScaredStraight" panose="02000603000000000000" pitchFamily="2" charset="0"/>
              </a:rPr>
              <a:t>15</a:t>
            </a: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  <a:ea typeface="KBScaredStraight" panose="02000603000000000000" pitchFamily="2" charset="0"/>
              </a:rPr>
              <a:t> years because of advancements in healthcare, hospitals, medicines, education, etc.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42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il Produ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5" y="0"/>
            <a:ext cx="7746990" cy="68580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737231" y="4445391"/>
            <a:ext cx="1955409" cy="20538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4345" y="731520"/>
            <a:ext cx="1195753" cy="478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19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667000" y="0"/>
            <a:ext cx="685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Rounded MT Bold" panose="020F0704030504030204" pitchFamily="34" charset="0"/>
                <a:ea typeface="KBScaredStraight" panose="02000603000000000000" pitchFamily="2" charset="0"/>
              </a:rPr>
              <a:t>Riyadh – Capital of Saudi Arabia</a:t>
            </a:r>
          </a:p>
        </p:txBody>
      </p:sp>
    </p:spTree>
    <p:extLst>
      <p:ext uri="{BB962C8B-B14F-4D97-AF65-F5344CB8AC3E}">
        <p14:creationId xmlns:p14="http://schemas.microsoft.com/office/powerpoint/2010/main" val="2877399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10" y="0"/>
            <a:ext cx="1028198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667000" y="0"/>
            <a:ext cx="685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0"/>
                <a:ea typeface="KBScaredStraight" panose="02000603000000000000" pitchFamily="2" charset="0"/>
              </a:rPr>
              <a:t>Kuwait City – Capital of Kuwait</a:t>
            </a:r>
          </a:p>
        </p:txBody>
      </p:sp>
    </p:spTree>
    <p:extLst>
      <p:ext uri="{BB962C8B-B14F-4D97-AF65-F5344CB8AC3E}">
        <p14:creationId xmlns:p14="http://schemas.microsoft.com/office/powerpoint/2010/main" val="4021162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7" y="0"/>
            <a:ext cx="1080398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6076" y="241164"/>
            <a:ext cx="11454611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6CA9A3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Unequal Oil Distribution</a:t>
            </a:r>
            <a:endParaRPr lang="en-US" sz="7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6CA9A3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0524" y="1446550"/>
            <a:ext cx="10121461" cy="1000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Arial Rounded MT Bold" panose="020F0704030504030204" pitchFamily="34" charset="0"/>
                <a:ea typeface="KBScaredStraight" panose="02000603000000000000" pitchFamily="2" charset="0"/>
              </a:rPr>
              <a:t>Some countries have grown very </a:t>
            </a:r>
            <a:r>
              <a:rPr lang="en-US" sz="3000" dirty="0">
                <a:solidFill>
                  <a:srgbClr val="FF0000"/>
                </a:solidFill>
                <a:latin typeface="Arial Rounded MT Bold" panose="020F0704030504030204" pitchFamily="34" charset="0"/>
                <a:ea typeface="KBScaredStraight" panose="02000603000000000000" pitchFamily="2" charset="0"/>
              </a:rPr>
              <a:t>rich</a:t>
            </a:r>
            <a:r>
              <a:rPr lang="en-US" sz="3000" dirty="0">
                <a:solidFill>
                  <a:schemeClr val="bg1"/>
                </a:solidFill>
                <a:latin typeface="Arial Rounded MT Bold" panose="020F0704030504030204" pitchFamily="34" charset="0"/>
                <a:ea typeface="KBScaredStraight" panose="02000603000000000000" pitchFamily="2" charset="0"/>
              </a:rPr>
              <a:t> due to their oil production (Saudi Arabia, Iran, Iraq, Kuwait), while countries without oil are struggling (Afghanistan, Jordan, Israel, etc.).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Arial Rounded MT Bold" panose="020F0704030504030204" pitchFamily="34" charset="0"/>
                <a:ea typeface="KBScaredStraight" panose="02000603000000000000" pitchFamily="2" charset="0"/>
              </a:rPr>
              <a:t>Southwest Asian countries without oil have a much harder time </a:t>
            </a:r>
            <a:r>
              <a:rPr lang="en-US" sz="3000" dirty="0">
                <a:solidFill>
                  <a:srgbClr val="FF0000"/>
                </a:solidFill>
                <a:latin typeface="Arial Rounded MT Bold" panose="020F0704030504030204" pitchFamily="34" charset="0"/>
                <a:ea typeface="KBScaredStraight" panose="02000603000000000000" pitchFamily="2" charset="0"/>
              </a:rPr>
              <a:t>improving living conditions</a:t>
            </a:r>
            <a:r>
              <a:rPr lang="en-US" sz="3000" dirty="0">
                <a:solidFill>
                  <a:schemeClr val="bg1"/>
                </a:solidFill>
                <a:latin typeface="Arial Rounded MT Bold" panose="020F0704030504030204" pitchFamily="34" charset="0"/>
                <a:ea typeface="KBScaredStraight" panose="02000603000000000000" pitchFamily="2" charset="0"/>
              </a:rPr>
              <a:t> for their population.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Arial Rounded MT Bold" panose="020F0704030504030204" pitchFamily="34" charset="0"/>
                <a:ea typeface="KBScaredStraight" panose="02000603000000000000" pitchFamily="2" charset="0"/>
              </a:rPr>
              <a:t>This drastic difference in the distribution of oil wealth has led to many </a:t>
            </a:r>
            <a:r>
              <a:rPr lang="en-US" sz="3000" dirty="0">
                <a:solidFill>
                  <a:srgbClr val="FF0000"/>
                </a:solidFill>
                <a:latin typeface="Arial Rounded MT Bold" panose="020F0704030504030204" pitchFamily="34" charset="0"/>
                <a:ea typeface="KBScaredStraight" panose="02000603000000000000" pitchFamily="2" charset="0"/>
              </a:rPr>
              <a:t>conflicts</a:t>
            </a:r>
            <a:r>
              <a:rPr lang="en-US" sz="3000" dirty="0">
                <a:solidFill>
                  <a:schemeClr val="bg1"/>
                </a:solidFill>
                <a:latin typeface="Arial Rounded MT Bold" panose="020F0704030504030204" pitchFamily="34" charset="0"/>
                <a:ea typeface="KBScaredStraight" panose="02000603000000000000" pitchFamily="2" charset="0"/>
              </a:rPr>
              <a:t> among Southwest Asian nations.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4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4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286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72" y="0"/>
            <a:ext cx="10443655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0"/>
            <a:ext cx="685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Rounded MT Bold" panose="020F0704030504030204" pitchFamily="34" charset="0"/>
                <a:ea typeface="KBScaredStraight" panose="02000603000000000000" pitchFamily="2" charset="0"/>
              </a:rPr>
              <a:t>Kabul – Capital of Afghanistan</a:t>
            </a:r>
          </a:p>
        </p:txBody>
      </p:sp>
    </p:spTree>
    <p:extLst>
      <p:ext uri="{BB962C8B-B14F-4D97-AF65-F5344CB8AC3E}">
        <p14:creationId xmlns:p14="http://schemas.microsoft.com/office/powerpoint/2010/main" val="3425153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22" y="0"/>
            <a:ext cx="1025495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667000" y="0"/>
            <a:ext cx="685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0"/>
                <a:ea typeface="KBScaredStraight" panose="02000603000000000000" pitchFamily="2" charset="0"/>
              </a:rPr>
              <a:t>School in Kabul, Afghanistan</a:t>
            </a:r>
          </a:p>
        </p:txBody>
      </p:sp>
    </p:spTree>
    <p:extLst>
      <p:ext uri="{BB962C8B-B14F-4D97-AF65-F5344CB8AC3E}">
        <p14:creationId xmlns:p14="http://schemas.microsoft.com/office/powerpoint/2010/main" val="2221515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7" y="0"/>
            <a:ext cx="1080398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68886" y="241164"/>
            <a:ext cx="3348994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6CA9A3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Summary</a:t>
            </a:r>
            <a:endParaRPr lang="en-US" sz="7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6CA9A3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0524" y="1446550"/>
            <a:ext cx="10121461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  <a:ea typeface="KBScaredStraight" panose="02000603000000000000" pitchFamily="2" charset="0"/>
              </a:rPr>
              <a:t>Much of the world’s oil is under Southwest  Asia.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000" dirty="0">
              <a:solidFill>
                <a:schemeClr val="bg1"/>
              </a:solidFill>
              <a:latin typeface="Arial Rounded MT Bold" panose="020F0704030504030204" pitchFamily="34" charset="0"/>
              <a:ea typeface="KBScaredStraight" panose="02000603000000000000" pitchFamily="2" charset="0"/>
            </a:endParaRPr>
          </a:p>
          <a:p>
            <a:pPr marL="609600" indent="-6096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  <a:ea typeface="KBScaredStraight" panose="02000603000000000000" pitchFamily="2" charset="0"/>
              </a:rPr>
              <a:t>Oil reserves are not distributed evenly among the region’s countries.</a:t>
            </a:r>
          </a:p>
          <a:p>
            <a:pPr marL="1066800" lvl="1" indent="-6096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  <a:ea typeface="KBScaredStraight" panose="02000603000000000000" pitchFamily="2" charset="0"/>
              </a:rPr>
              <a:t>Saudi Arabia &amp; other countries along the Persian Gulf coast have a lot of oil. They are all wealthy countries.</a:t>
            </a:r>
          </a:p>
          <a:p>
            <a:pPr marL="609600" indent="-609600">
              <a:buFont typeface="Arial" panose="020B0604020202020204" pitchFamily="34" charset="0"/>
              <a:buChar char="•"/>
              <a:defRPr/>
            </a:pPr>
            <a:endParaRPr lang="en-US" sz="1000" dirty="0">
              <a:solidFill>
                <a:schemeClr val="bg1"/>
              </a:solidFill>
              <a:latin typeface="Arial Rounded MT Bold" panose="020F0704030504030204" pitchFamily="34" charset="0"/>
              <a:ea typeface="KBScaredStraight" panose="02000603000000000000" pitchFamily="2" charset="0"/>
            </a:endParaRPr>
          </a:p>
          <a:p>
            <a:pPr marL="609600" indent="-6096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  <a:ea typeface="KBScaredStraight" panose="02000603000000000000" pitchFamily="2" charset="0"/>
              </a:rPr>
              <a:t>The </a:t>
            </a:r>
            <a:r>
              <a:rPr lang="en-US" sz="3200" dirty="0">
                <a:solidFill>
                  <a:srgbClr val="FF0000"/>
                </a:solidFill>
                <a:latin typeface="Arial Rounded MT Bold" panose="020F0704030504030204" pitchFamily="34" charset="0"/>
                <a:ea typeface="KBScaredStraight" panose="02000603000000000000" pitchFamily="2" charset="0"/>
              </a:rPr>
              <a:t>wealth from oil sales is not evenly distributed</a:t>
            </a:r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  <a:ea typeface="KBScaredStraight" panose="02000603000000000000" pitchFamily="2" charset="0"/>
              </a:rPr>
              <a:t> among the citizens of the countries in Southwest Asia.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949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6437" y="0"/>
            <a:ext cx="11211950" cy="3837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latin typeface="Arial Rounded MT Bold" panose="020F0704030504030204" pitchFamily="34" charset="0"/>
              </a:rPr>
              <a:t>Standards</a:t>
            </a:r>
            <a:endParaRPr lang="en-US" sz="4400" dirty="0">
              <a:latin typeface="Arial Rounded MT Bold" panose="020F0704030504030204" pitchFamily="34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endParaRPr lang="en-US" sz="2800" b="1" dirty="0">
              <a:latin typeface="Arial Rounded MT Bold" panose="020F0704030504030204" pitchFamily="34" charset="0"/>
              <a:ea typeface="KBScaredStraight" panose="02000603000000000000" pitchFamily="2" charset="0"/>
            </a:endParaRPr>
          </a:p>
          <a:p>
            <a:r>
              <a:rPr lang="en-US" sz="2800" b="1" dirty="0">
                <a:latin typeface="Arial Rounded MT Bold" panose="020F0704030504030204" pitchFamily="34" charset="0"/>
                <a:ea typeface="KBScaredStraight" panose="02000603000000000000" pitchFamily="2" charset="0"/>
              </a:rPr>
              <a:t>SS7G7 The student will explain the impact of location, climate, physical characteristics, </a:t>
            </a:r>
            <a:r>
              <a:rPr lang="en-US" sz="2800" dirty="0">
                <a:latin typeface="Arial Rounded MT Bold" panose="020F0704030504030204" pitchFamily="34" charset="0"/>
                <a:ea typeface="KBScaredStraight" panose="02000603000000000000" pitchFamily="2" charset="0"/>
              </a:rPr>
              <a:t>d</a:t>
            </a:r>
            <a:r>
              <a:rPr lang="en-US" sz="2800" b="1" dirty="0">
                <a:latin typeface="Arial Rounded MT Bold" panose="020F0704030504030204" pitchFamily="34" charset="0"/>
                <a:ea typeface="KBScaredStraight" panose="02000603000000000000" pitchFamily="2" charset="0"/>
              </a:rPr>
              <a:t>istribution of natural resources, and population distribution on Southwest Asia (Middle East). </a:t>
            </a:r>
            <a:endParaRPr lang="en-US" sz="2800" dirty="0">
              <a:latin typeface="Arial Rounded MT Bold" panose="020F0704030504030204" pitchFamily="34" charset="0"/>
              <a:ea typeface="KBScaredStraight" panose="02000603000000000000" pitchFamily="2" charset="0"/>
            </a:endParaRPr>
          </a:p>
          <a:p>
            <a:r>
              <a:rPr lang="en-US" sz="2800" dirty="0">
                <a:latin typeface="Arial Rounded MT Bold" panose="020F0704030504030204" pitchFamily="34" charset="0"/>
                <a:ea typeface="KBScaredStraight" panose="02000603000000000000" pitchFamily="2" charset="0"/>
              </a:rPr>
              <a:t>a. Explain how the distribution of oil has affected the development of Southwest Asia (Middle East). </a:t>
            </a:r>
          </a:p>
        </p:txBody>
      </p:sp>
    </p:spTree>
    <p:extLst>
      <p:ext uri="{BB962C8B-B14F-4D97-AF65-F5344CB8AC3E}">
        <p14:creationId xmlns:p14="http://schemas.microsoft.com/office/powerpoint/2010/main" val="3229703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45" y="530188"/>
            <a:ext cx="10621108" cy="5797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557513" y="2182505"/>
            <a:ext cx="9076972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6CA9A3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Southwest Asia’s</a:t>
            </a:r>
          </a:p>
          <a:p>
            <a:pPr algn="ctr"/>
            <a:r>
              <a:rPr lang="en-US" sz="7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6CA9A3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Oil Distribution</a:t>
            </a:r>
            <a:endParaRPr lang="en-US" sz="78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6CA9A3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0670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70" y="0"/>
            <a:ext cx="1080398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8094" y="241164"/>
            <a:ext cx="10170541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6CA9A3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Oil in the Middle East</a:t>
            </a:r>
            <a:endParaRPr lang="en-US" sz="7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6CA9A3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0524" y="1446550"/>
            <a:ext cx="10121461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  <a:ea typeface="KBScaredStraight" panose="02000603000000000000" pitchFamily="2" charset="0"/>
              </a:rPr>
              <a:t>One of the most important resources in this region is </a:t>
            </a:r>
            <a:r>
              <a:rPr lang="en-US" sz="3200" dirty="0">
                <a:solidFill>
                  <a:srgbClr val="FF0000"/>
                </a:solidFill>
                <a:latin typeface="Arial Rounded MT Bold" panose="020F0704030504030204" pitchFamily="34" charset="0"/>
                <a:ea typeface="KBScaredStraight" panose="02000603000000000000" pitchFamily="2" charset="0"/>
              </a:rPr>
              <a:t>oil</a:t>
            </a:r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  <a:ea typeface="KBScaredStraight" panose="02000603000000000000" pitchFamily="2" charset="0"/>
              </a:rPr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  <a:ea typeface="KBScaredStraight" panose="02000603000000000000" pitchFamily="2" charset="0"/>
              </a:rPr>
              <a:t>It was discovered in Persia </a:t>
            </a:r>
            <a:r>
              <a:rPr lang="en-US" sz="3200" dirty="0">
                <a:solidFill>
                  <a:srgbClr val="FF0000"/>
                </a:solidFill>
                <a:latin typeface="Arial Rounded MT Bold" panose="020F0704030504030204" pitchFamily="34" charset="0"/>
                <a:ea typeface="KBScaredStraight" panose="02000603000000000000" pitchFamily="2" charset="0"/>
              </a:rPr>
              <a:t>(now Iran) </a:t>
            </a:r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  <a:ea typeface="KBScaredStraight" panose="02000603000000000000" pitchFamily="2" charset="0"/>
              </a:rPr>
              <a:t>in 1908.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  <a:ea typeface="KBScaredStraight" panose="02000603000000000000" pitchFamily="2" charset="0"/>
              </a:rPr>
              <a:t>In the 1930s, more oil was found on the Arabian Peninsula and around the Persian Gulf.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 Rounded MT Bold" panose="020F0704030504030204" pitchFamily="34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  <a:ea typeface="KBScaredStraight" panose="02000603000000000000" pitchFamily="2" charset="0"/>
              </a:rPr>
              <a:t>The Middle East became extremely important to other countries as they began to take control of oil production.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604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7" y="0"/>
            <a:ext cx="1080398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8094" y="241164"/>
            <a:ext cx="10170541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6CA9A3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Oil in the Middle East</a:t>
            </a:r>
            <a:endParaRPr lang="en-US" sz="7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6CA9A3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0524" y="1446550"/>
            <a:ext cx="1012146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  <a:ea typeface="KBScaredStraight" panose="02000603000000000000" pitchFamily="2" charset="0"/>
              </a:rPr>
              <a:t>This region has been completely transformed due to the discovery of oil.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 Rounded MT Bold" panose="020F0704030504030204" pitchFamily="34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  <a:ea typeface="KBScaredStraight" panose="02000603000000000000" pitchFamily="2" charset="0"/>
              </a:rPr>
              <a:t>Southwest Asia has the world’s largest known </a:t>
            </a:r>
            <a:r>
              <a:rPr lang="en-US" sz="3200" dirty="0">
                <a:solidFill>
                  <a:srgbClr val="FF0000"/>
                </a:solidFill>
                <a:latin typeface="Arial Rounded MT Bold" panose="020F0704030504030204" pitchFamily="34" charset="0"/>
                <a:ea typeface="KBScaredStraight" panose="02000603000000000000" pitchFamily="2" charset="0"/>
              </a:rPr>
              <a:t>oil reserves.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  <a:ea typeface="KBScaredStraight" panose="02000603000000000000" pitchFamily="2" charset="0"/>
              </a:rPr>
              <a:t>Saudi Arabia and Iran have the largest deposits of oil.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 Rounded MT Bold" panose="020F0704030504030204" pitchFamily="34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  <a:ea typeface="KBScaredStraight" panose="02000603000000000000" pitchFamily="2" charset="0"/>
              </a:rPr>
              <a:t>Oil and natural gas have brought much </a:t>
            </a:r>
            <a:r>
              <a:rPr lang="en-US" sz="3200" dirty="0">
                <a:solidFill>
                  <a:srgbClr val="FF0000"/>
                </a:solidFill>
                <a:latin typeface="Arial Rounded MT Bold" panose="020F0704030504030204" pitchFamily="34" charset="0"/>
                <a:ea typeface="KBScaredStraight" panose="02000603000000000000" pitchFamily="2" charset="0"/>
              </a:rPr>
              <a:t>wealth</a:t>
            </a:r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  <a:ea typeface="KBScaredStraight" panose="02000603000000000000" pitchFamily="2" charset="0"/>
              </a:rPr>
              <a:t> to some countries in this region.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399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262" y="228600"/>
            <a:ext cx="8859476" cy="6400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14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105" y="0"/>
            <a:ext cx="536979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3945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74" y="0"/>
            <a:ext cx="1080398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63982" y="241164"/>
            <a:ext cx="815877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6CA9A3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Oil’s Importance</a:t>
            </a:r>
            <a:endParaRPr lang="en-US" sz="7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6CA9A3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0524" y="1446550"/>
            <a:ext cx="10121461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0"/>
                <a:ea typeface="KBScaredStraight" panose="02000603000000000000" pitchFamily="2" charset="0"/>
              </a:rPr>
              <a:t>Many countries around the world depend on oil to meet their everyday needs.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Arial Rounded MT Bold" panose="020F0704030504030204" pitchFamily="34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0"/>
                <a:ea typeface="KBScaredStraight" panose="02000603000000000000" pitchFamily="2" charset="0"/>
              </a:rPr>
              <a:t>Oil (petroleum) is used for: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0"/>
                <a:ea typeface="KBScaredStraight" panose="02000603000000000000" pitchFamily="2" charset="0"/>
              </a:rPr>
              <a:t>Fuel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0"/>
                <a:ea typeface="KBScaredStraight" panose="02000603000000000000" pitchFamily="2" charset="0"/>
              </a:rPr>
              <a:t>Medicines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0"/>
                <a:ea typeface="KBScaredStraight" panose="02000603000000000000" pitchFamily="2" charset="0"/>
              </a:rPr>
              <a:t>Plastics (Think of everything that’s made with plastic!)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0"/>
                <a:ea typeface="KBScaredStraight" panose="02000603000000000000" pitchFamily="2" charset="0"/>
              </a:rPr>
              <a:t>Fertilizers &amp; Pesticides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0"/>
                <a:ea typeface="KBScaredStraight" panose="02000603000000000000" pitchFamily="2" charset="0"/>
              </a:rPr>
              <a:t>Cleansers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Arial Rounded MT Bold" panose="020F0704030504030204" pitchFamily="34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0"/>
                <a:ea typeface="KBScaredStraight" panose="02000603000000000000" pitchFamily="2" charset="0"/>
              </a:rPr>
              <a:t>Countries need oil, but most don’t have it, so they must buy it from oil-producing countries.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873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7" y="0"/>
            <a:ext cx="1080398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14335" y="241164"/>
            <a:ext cx="605807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6CA9A3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Oil’s Impact</a:t>
            </a:r>
            <a:endParaRPr lang="en-US" sz="7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6CA9A3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0524" y="1446550"/>
            <a:ext cx="10121461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1"/>
                </a:solidFill>
                <a:latin typeface="Arial Rounded MT Bold" panose="020F0704030504030204" pitchFamily="34" charset="0"/>
                <a:ea typeface="KBScaredStraight" panose="02000603000000000000" pitchFamily="2" charset="0"/>
              </a:rPr>
              <a:t>Because so many countries need oil, Southwest Asia’s oil-producing countries have taken control of the </a:t>
            </a:r>
            <a:r>
              <a:rPr lang="en-US" sz="3400" dirty="0">
                <a:solidFill>
                  <a:srgbClr val="FF0000"/>
                </a:solidFill>
                <a:latin typeface="Arial Rounded MT Bold" panose="020F0704030504030204" pitchFamily="34" charset="0"/>
                <a:ea typeface="KBScaredStraight" panose="02000603000000000000" pitchFamily="2" charset="0"/>
              </a:rPr>
              <a:t>global economy.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400" dirty="0">
              <a:solidFill>
                <a:schemeClr val="bg1"/>
              </a:solidFill>
              <a:latin typeface="Arial Rounded MT Bold" panose="020F0704030504030204" pitchFamily="34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1"/>
                </a:solidFill>
                <a:latin typeface="Arial Rounded MT Bold" panose="020F0704030504030204" pitchFamily="34" charset="0"/>
                <a:ea typeface="KBScaredStraight" panose="02000603000000000000" pitchFamily="2" charset="0"/>
              </a:rPr>
              <a:t>Many Southwest Asian countries have become dependent on oil sales. 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1"/>
                </a:solidFill>
                <a:latin typeface="Arial Rounded MT Bold" panose="020F0704030504030204" pitchFamily="34" charset="0"/>
                <a:ea typeface="KBScaredStraight" panose="02000603000000000000" pitchFamily="2" charset="0"/>
              </a:rPr>
              <a:t>Money from oil sales has been used to better the lives of the people in the oil-producing countries.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878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2532</TotalTime>
  <Words>557</Words>
  <Application>Microsoft Office PowerPoint</Application>
  <PresentationFormat>Widescreen</PresentationFormat>
  <Paragraphs>95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KaiTi</vt:lpstr>
      <vt:lpstr>Arial</vt:lpstr>
      <vt:lpstr>Arial Rounded MT Bold</vt:lpstr>
      <vt:lpstr>Calibri</vt:lpstr>
      <vt:lpstr>Calibri Light</vt:lpstr>
      <vt:lpstr>KBScaredStraight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Mary Denney</cp:lastModifiedBy>
  <cp:revision>25</cp:revision>
  <dcterms:created xsi:type="dcterms:W3CDTF">2013-10-08T22:37:24Z</dcterms:created>
  <dcterms:modified xsi:type="dcterms:W3CDTF">2021-08-24T21:01:48Z</dcterms:modified>
</cp:coreProperties>
</file>