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3954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525BB87-37FA-47C5-81D6-1CB293DEF12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E5A359B-E250-4948-890E-EA169C29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12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87-37FA-47C5-81D6-1CB293DEF12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359B-E250-4948-890E-EA169C29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4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87-37FA-47C5-81D6-1CB293DEF12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359B-E250-4948-890E-EA169C29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15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87-37FA-47C5-81D6-1CB293DEF12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359B-E250-4948-890E-EA169C29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74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87-37FA-47C5-81D6-1CB293DEF12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359B-E250-4948-890E-EA169C29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6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87-37FA-47C5-81D6-1CB293DEF12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359B-E250-4948-890E-EA169C29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28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87-37FA-47C5-81D6-1CB293DEF12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359B-E250-4948-890E-EA169C29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77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87-37FA-47C5-81D6-1CB293DEF12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359B-E250-4948-890E-EA169C29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45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87-37FA-47C5-81D6-1CB293DEF12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359B-E250-4948-890E-EA169C29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94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7245-982F-49AC-80EE-664A735365E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B7BC-8457-4D1E-976D-00FA723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02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7245-982F-49AC-80EE-664A735365E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B7BC-8457-4D1E-976D-00FA723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2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87-37FA-47C5-81D6-1CB293DEF12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359B-E250-4948-890E-EA169C29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2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7245-982F-49AC-80EE-664A735365E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B7BC-8457-4D1E-976D-00FA723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7245-982F-49AC-80EE-664A735365E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B7BC-8457-4D1E-976D-00FA723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02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7245-982F-49AC-80EE-664A735365E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B7BC-8457-4D1E-976D-00FA723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70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7245-982F-49AC-80EE-664A735365E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B7BC-8457-4D1E-976D-00FA723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25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7245-982F-49AC-80EE-664A735365E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B7BC-8457-4D1E-976D-00FA723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16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7245-982F-49AC-80EE-664A735365E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B7BC-8457-4D1E-976D-00FA723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7245-982F-49AC-80EE-664A735365E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B7BC-8457-4D1E-976D-00FA723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74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7245-982F-49AC-80EE-664A735365E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B7BC-8457-4D1E-976D-00FA723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58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7245-982F-49AC-80EE-664A735365E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B7BC-8457-4D1E-976D-00FA723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3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87-37FA-47C5-81D6-1CB293DEF12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359B-E250-4948-890E-EA169C29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9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87-37FA-47C5-81D6-1CB293DEF12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359B-E250-4948-890E-EA169C29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3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87-37FA-47C5-81D6-1CB293DEF12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359B-E250-4948-890E-EA169C29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2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87-37FA-47C5-81D6-1CB293DEF12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359B-E250-4948-890E-EA169C29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87-37FA-47C5-81D6-1CB293DEF12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359B-E250-4948-890E-EA169C29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4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87-37FA-47C5-81D6-1CB293DEF12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359B-E250-4948-890E-EA169C29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B87-37FA-47C5-81D6-1CB293DEF12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359B-E250-4948-890E-EA169C29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25BB87-37FA-47C5-81D6-1CB293DEF12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5A359B-E250-4948-890E-EA169C29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67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17245-982F-49AC-80EE-664A735365E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CB7BC-8457-4D1E-976D-00FA7231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2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05052" y="2182505"/>
            <a:ext cx="7381893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6CA9A3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Southwest Asia’s</a:t>
            </a:r>
          </a:p>
          <a:p>
            <a:pPr algn="ctr"/>
            <a:r>
              <a:rPr lang="en-US" sz="7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6CA9A3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Oil Distribution</a:t>
            </a:r>
            <a:endParaRPr lang="en-US" sz="7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6CA9A3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64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0" y="0"/>
            <a:ext cx="1028198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67000" y="0"/>
            <a:ext cx="685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Kuwait City – Capital of Kuwait</a:t>
            </a: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19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2516" y="241164"/>
            <a:ext cx="1054173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6CA9A3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V. Unequal Oil Distribution</a:t>
            </a:r>
            <a:endParaRPr lang="en-US" sz="7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6CA9A3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0524" y="1446550"/>
            <a:ext cx="10121461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+mj-lt"/>
              <a:buAutoNum type="alphaUcPeriod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ountries with oil have grown rich (i.e. Saudi Arabia)</a:t>
            </a:r>
          </a:p>
          <a:p>
            <a:pPr marL="685800" indent="-685800">
              <a:buFont typeface="+mj-lt"/>
              <a:buAutoNum type="alphaUcPeriod"/>
            </a:pPr>
            <a:endParaRPr lang="en-US" sz="3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+mj-lt"/>
              <a:buAutoNum type="alphaUcPeriod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ountries without oil are struggling (Afghanistan).</a:t>
            </a:r>
          </a:p>
          <a:p>
            <a:pPr marL="685800" indent="-685800">
              <a:buFont typeface="+mj-lt"/>
              <a:buAutoNum type="alphaU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	</a:t>
            </a:r>
          </a:p>
          <a:p>
            <a:pPr marL="1143000" lvl="1" indent="-685800">
              <a:buFont typeface="+mj-lt"/>
              <a:buAutoNum type="arabicParenR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Unequal distribution of oil wealth has led to many conflicts among Southwest Asian nations.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4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4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74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2" y="0"/>
            <a:ext cx="1044365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0"/>
            <a:ext cx="685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Kabul – Capital of Afghanistan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92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9001" y="241164"/>
            <a:ext cx="790876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6CA9A3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Summarize in 3,2,1</a:t>
            </a:r>
            <a:endParaRPr lang="en-US" sz="7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6CA9A3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0524" y="1446550"/>
            <a:ext cx="1012146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  <a:defRPr/>
            </a:pPr>
            <a:r>
              <a:rPr lang="en-US" sz="2200" dirty="0" smtClean="0">
                <a:solidFill>
                  <a:schemeClr val="bg1"/>
                </a:solidFill>
                <a:latin typeface="Arial Black" panose="020B0A04020102020204" pitchFamily="34" charset="0"/>
                <a:ea typeface="KBScaredStraight" panose="02000603000000000000" pitchFamily="2" charset="0"/>
              </a:rPr>
              <a:t>Where is much of the world’s oil supply located?</a:t>
            </a:r>
          </a:p>
          <a:p>
            <a:pPr>
              <a:defRPr/>
            </a:pPr>
            <a:r>
              <a:rPr lang="en-US" sz="2200" dirty="0" smtClean="0">
                <a:latin typeface="Arial Black" panose="020B0A04020102020204" pitchFamily="34" charset="0"/>
                <a:ea typeface="KBScaredStraight" panose="02000603000000000000" pitchFamily="2" charset="0"/>
              </a:rPr>
              <a:t>Much </a:t>
            </a:r>
            <a:r>
              <a:rPr lang="en-US" sz="2200" dirty="0">
                <a:latin typeface="Arial Black" panose="020B0A04020102020204" pitchFamily="34" charset="0"/>
                <a:ea typeface="KBScaredStraight" panose="02000603000000000000" pitchFamily="2" charset="0"/>
              </a:rPr>
              <a:t>of the world’s oil is </a:t>
            </a:r>
            <a:r>
              <a:rPr lang="en-US" sz="2200" dirty="0" smtClean="0">
                <a:latin typeface="Arial Black" panose="020B0A04020102020204" pitchFamily="34" charset="0"/>
                <a:ea typeface="KBScaredStraight" panose="02000603000000000000" pitchFamily="2" charset="0"/>
              </a:rPr>
              <a:t>under Southwest  Asia.</a:t>
            </a:r>
          </a:p>
          <a:p>
            <a:pPr>
              <a:defRPr/>
            </a:pPr>
            <a:endParaRPr lang="en-US" sz="2200" dirty="0" smtClean="0">
              <a:latin typeface="Arial Black" panose="020B0A04020102020204" pitchFamily="34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2200" dirty="0" smtClean="0">
                <a:solidFill>
                  <a:schemeClr val="bg1"/>
                </a:solidFill>
                <a:latin typeface="Arial Black" panose="020B0A04020102020204" pitchFamily="34" charset="0"/>
                <a:ea typeface="KBScaredStraight" panose="02000603000000000000" pitchFamily="2" charset="0"/>
              </a:rPr>
              <a:t>2. True or False.  Are oil reserves distributed evenly among the region’s countries? Explain.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200" dirty="0" smtClean="0">
              <a:solidFill>
                <a:schemeClr val="bg1"/>
              </a:solidFill>
              <a:latin typeface="Arial Black" panose="020B0A04020102020204" pitchFamily="34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2200" dirty="0" smtClean="0">
                <a:latin typeface="Arial Black" panose="020B0A04020102020204" pitchFamily="34" charset="0"/>
                <a:ea typeface="KBScaredStraight" panose="02000603000000000000" pitchFamily="2" charset="0"/>
              </a:rPr>
              <a:t>False. Oil </a:t>
            </a:r>
            <a:r>
              <a:rPr lang="en-US" sz="2200" dirty="0">
                <a:latin typeface="Arial Black" panose="020B0A04020102020204" pitchFamily="34" charset="0"/>
                <a:ea typeface="KBScaredStraight" panose="02000603000000000000" pitchFamily="2" charset="0"/>
              </a:rPr>
              <a:t>reserves are not distributed evenly </a:t>
            </a:r>
            <a:r>
              <a:rPr lang="en-US" sz="2200" dirty="0" smtClean="0">
                <a:latin typeface="Arial Black" panose="020B0A04020102020204" pitchFamily="34" charset="0"/>
                <a:ea typeface="KBScaredStraight" panose="02000603000000000000" pitchFamily="2" charset="0"/>
              </a:rPr>
              <a:t>among </a:t>
            </a:r>
            <a:r>
              <a:rPr lang="en-US" sz="2200" dirty="0">
                <a:latin typeface="Arial Black" panose="020B0A04020102020204" pitchFamily="34" charset="0"/>
                <a:ea typeface="KBScaredStraight" panose="02000603000000000000" pitchFamily="2" charset="0"/>
              </a:rPr>
              <a:t>the region’s </a:t>
            </a:r>
            <a:r>
              <a:rPr lang="en-US" sz="2200" dirty="0" smtClean="0">
                <a:latin typeface="Arial Black" panose="020B0A04020102020204" pitchFamily="34" charset="0"/>
                <a:ea typeface="KBScaredStraight" panose="02000603000000000000" pitchFamily="2" charset="0"/>
              </a:rPr>
              <a:t>countries.  Saudi </a:t>
            </a:r>
            <a:r>
              <a:rPr lang="en-US" sz="2200" dirty="0">
                <a:latin typeface="Arial Black" panose="020B0A04020102020204" pitchFamily="34" charset="0"/>
                <a:ea typeface="KBScaredStraight" panose="02000603000000000000" pitchFamily="2" charset="0"/>
              </a:rPr>
              <a:t>Arabia &amp; other countries </a:t>
            </a:r>
            <a:r>
              <a:rPr lang="en-US" sz="2200" dirty="0" smtClean="0">
                <a:latin typeface="Arial Black" panose="020B0A04020102020204" pitchFamily="34" charset="0"/>
                <a:ea typeface="KBScaredStraight" panose="02000603000000000000" pitchFamily="2" charset="0"/>
              </a:rPr>
              <a:t>along the </a:t>
            </a:r>
            <a:r>
              <a:rPr lang="en-US" sz="2200" dirty="0">
                <a:latin typeface="Arial Black" panose="020B0A04020102020204" pitchFamily="34" charset="0"/>
                <a:ea typeface="KBScaredStraight" panose="02000603000000000000" pitchFamily="2" charset="0"/>
              </a:rPr>
              <a:t>Persian Gulf coast have a lot of oil. They are all wealthy countries</a:t>
            </a:r>
            <a:r>
              <a:rPr lang="en-US" sz="2200" dirty="0" smtClean="0">
                <a:latin typeface="Arial Black" panose="020B0A04020102020204" pitchFamily="34" charset="0"/>
                <a:ea typeface="KBScaredStraight" panose="02000603000000000000" pitchFamily="2" charset="0"/>
              </a:rPr>
              <a:t>.</a:t>
            </a:r>
          </a:p>
          <a:p>
            <a:pPr>
              <a:defRPr/>
            </a:pPr>
            <a:endParaRPr lang="en-US" sz="2200" dirty="0">
              <a:latin typeface="Arial Black" panose="020B0A04020102020204" pitchFamily="34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2200" dirty="0" smtClean="0">
                <a:solidFill>
                  <a:schemeClr val="bg1"/>
                </a:solidFill>
                <a:latin typeface="Arial Black" panose="020B0A04020102020204" pitchFamily="34" charset="0"/>
                <a:ea typeface="KBScaredStraight" panose="02000603000000000000" pitchFamily="2" charset="0"/>
              </a:rPr>
              <a:t>3.  Why aren’t all citizens from countries in Southwest Asia, that have oil, wealthy?</a:t>
            </a:r>
          </a:p>
          <a:p>
            <a:pPr marL="609600" indent="-609600">
              <a:buFont typeface="Arial" panose="020B0604020202020204" pitchFamily="34" charset="0"/>
              <a:buChar char="•"/>
              <a:defRPr/>
            </a:pPr>
            <a:endParaRPr lang="en-US" sz="2200" dirty="0" smtClean="0">
              <a:solidFill>
                <a:schemeClr val="bg1"/>
              </a:solidFill>
              <a:latin typeface="Arial Black" panose="020B0A04020102020204" pitchFamily="34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2200" dirty="0" smtClean="0">
                <a:latin typeface="Arial Black" panose="020B0A04020102020204" pitchFamily="34" charset="0"/>
                <a:ea typeface="KBScaredStraight" panose="02000603000000000000" pitchFamily="2" charset="0"/>
              </a:rPr>
              <a:t>The </a:t>
            </a:r>
            <a:r>
              <a:rPr lang="en-US" sz="2200" dirty="0">
                <a:latin typeface="Arial Black" panose="020B0A04020102020204" pitchFamily="34" charset="0"/>
                <a:ea typeface="KBScaredStraight" panose="02000603000000000000" pitchFamily="2" charset="0"/>
              </a:rPr>
              <a:t>wealth from oil sales is not </a:t>
            </a:r>
            <a:r>
              <a:rPr lang="en-US" sz="2200" dirty="0" smtClean="0">
                <a:latin typeface="Arial Black" panose="020B0A04020102020204" pitchFamily="34" charset="0"/>
                <a:ea typeface="KBScaredStraight" panose="02000603000000000000" pitchFamily="2" charset="0"/>
              </a:rPr>
              <a:t>evenly distributed </a:t>
            </a:r>
            <a:r>
              <a:rPr lang="en-US" sz="2200" dirty="0">
                <a:latin typeface="Arial Black" panose="020B0A04020102020204" pitchFamily="34" charset="0"/>
                <a:ea typeface="KBScaredStraight" panose="02000603000000000000" pitchFamily="2" charset="0"/>
              </a:rPr>
              <a:t>among the citizens of </a:t>
            </a:r>
            <a:r>
              <a:rPr lang="en-US" sz="2200" dirty="0" smtClean="0">
                <a:latin typeface="Arial Black" panose="020B0A04020102020204" pitchFamily="34" charset="0"/>
                <a:ea typeface="KBScaredStraight" panose="02000603000000000000" pitchFamily="2" charset="0"/>
              </a:rPr>
              <a:t>the countries </a:t>
            </a:r>
            <a:r>
              <a:rPr lang="en-US" sz="2200" dirty="0">
                <a:latin typeface="Arial Black" panose="020B0A04020102020204" pitchFamily="34" charset="0"/>
                <a:ea typeface="KBScaredStraight" panose="02000603000000000000" pitchFamily="2" charset="0"/>
              </a:rPr>
              <a:t>in Southwest </a:t>
            </a:r>
            <a:r>
              <a:rPr lang="en-US" sz="2200" dirty="0" smtClean="0">
                <a:latin typeface="Arial Black" panose="020B0A04020102020204" pitchFamily="34" charset="0"/>
                <a:ea typeface="KBScaredStraight" panose="02000603000000000000" pitchFamily="2" charset="0"/>
              </a:rPr>
              <a:t>Asia.</a:t>
            </a:r>
          </a:p>
        </p:txBody>
      </p:sp>
    </p:spTree>
    <p:extLst>
      <p:ext uri="{BB962C8B-B14F-4D97-AF65-F5344CB8AC3E}">
        <p14:creationId xmlns:p14="http://schemas.microsoft.com/office/powerpoint/2010/main" val="420481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Distribution of Oil: Summary in 3,2, and 1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is much of the world’s oil supply located?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True or False.  Are oil reserves distributed evenly among the region’s countries? Explain.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aren’t all citizens from countries in Southwest Asia, that have oil, wealthy?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Distribution of Oil: Summary in 3,2, and 1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is much of the world’s oil supply located?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True or False.  Are oil reserves distributed evenly among the region’s countries? Explain.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aren’t all citizens from countries in Southwest Asia, that have oil, wealthy?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7162" y="241164"/>
            <a:ext cx="855240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6CA9A3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Oil in the Middle East</a:t>
            </a:r>
            <a:endParaRPr lang="en-US" sz="7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6CA9A3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0524" y="1446550"/>
            <a:ext cx="1012146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200" lvl="2" indent="-685800">
              <a:buFont typeface="+mj-lt"/>
              <a:buAutoNum type="romanUcPeriod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One of the most important  natural resources in SWA is oil.</a:t>
            </a:r>
          </a:p>
          <a:p>
            <a:pPr marL="2514600" lvl="4" indent="-68580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Oil discovered in Iran in 1908.</a:t>
            </a:r>
          </a:p>
          <a:p>
            <a:pPr marL="2514600" lvl="4" indent="-68580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the 1930s, more oil was found on the Arabian Peninsula and around the Persian Gulf.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SWA became extremely important to other countries because oil.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5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7162" y="241164"/>
            <a:ext cx="855240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6CA9A3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Oil in the Middle East</a:t>
            </a:r>
            <a:endParaRPr lang="en-US" sz="7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6CA9A3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0524" y="1446550"/>
            <a:ext cx="1012146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III.   SWA region has been completely transformed 	   due to the discovery of oil.</a:t>
            </a:r>
          </a:p>
          <a:p>
            <a:pPr marL="685800" indent="-685800">
              <a:buFont typeface="+mj-lt"/>
              <a:buAutoNum type="alphaUcPeriod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600200" lvl="2" indent="-685800">
              <a:buFont typeface="+mj-lt"/>
              <a:buAutoNum type="alphaUcPeriod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Saudi Arabia and Iran have the largest deposits of oil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600200" lvl="2" indent="-685800">
              <a:buFont typeface="+mj-lt"/>
              <a:buAutoNum type="alphaUcPeriod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Southwest Asia has the world’s largest known oil reserves.</a:t>
            </a:r>
          </a:p>
          <a:p>
            <a:endParaRPr lang="en-US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9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62" y="228600"/>
            <a:ext cx="8859476" cy="6400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96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05" y="0"/>
            <a:ext cx="536979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174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1129" y="241164"/>
            <a:ext cx="840448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6CA9A3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 </a:t>
            </a:r>
            <a:r>
              <a:rPr lang="en-US" sz="7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6CA9A3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IV.  Oil’s Importance</a:t>
            </a:r>
            <a:endParaRPr lang="en-US" sz="7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6CA9A3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0524" y="1446550"/>
            <a:ext cx="1012146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countries around the world depend on oil to meet their everyday needs.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Oil (petroleum) is used for: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Fuel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Medicines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Plastics (Think of everything that’s made with plastic!)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Fertilizers &amp; Pesticides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Cleansers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 need oil, but most don’t have it, so they must buy it from oil-producing countries.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8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2678" y="241164"/>
            <a:ext cx="482138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6CA9A3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Oil’s Impact</a:t>
            </a:r>
            <a:endParaRPr lang="en-US" sz="7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6CA9A3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0524" y="1446550"/>
            <a:ext cx="1012146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Because so many countries need oil, Southwest Asia’s oil-producing countries have taken control of the global economy.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4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	</a:t>
            </a: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B.  Many Southwest Asian countries have 	become 			dependent on oil sales. </a:t>
            </a:r>
          </a:p>
          <a:p>
            <a:pPr lvl="1"/>
            <a:r>
              <a:rPr lang="en-US" sz="3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	</a:t>
            </a:r>
            <a:r>
              <a:rPr lang="en-US" sz="3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	</a:t>
            </a:r>
            <a:endParaRPr lang="en-US" sz="3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1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il Prod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5" y="0"/>
            <a:ext cx="7746990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54484" y="4462644"/>
            <a:ext cx="1955409" cy="2053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4345" y="731520"/>
            <a:ext cx="1195753" cy="478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9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67000" y="0"/>
            <a:ext cx="685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Riyadh – Capital of Saudi Arabia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9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90</TotalTime>
  <Words>411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Gill Sans Ultra Bold Condensed</vt:lpstr>
      <vt:lpstr>KBScaredStraight</vt:lpstr>
      <vt:lpstr>KG Second Chances Solid</vt:lpstr>
      <vt:lpstr>Celestial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Distribution of Oil: Summary in 3,2, and 1</vt:lpstr>
      <vt:lpstr>Distribution of Oil: Summary in 3,2, and 1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Carmela Martinez</dc:creator>
  <cp:lastModifiedBy>Patrice Mcbean</cp:lastModifiedBy>
  <cp:revision>13</cp:revision>
  <cp:lastPrinted>2017-08-19T16:20:12Z</cp:lastPrinted>
  <dcterms:created xsi:type="dcterms:W3CDTF">2015-08-17T23:54:54Z</dcterms:created>
  <dcterms:modified xsi:type="dcterms:W3CDTF">2017-08-24T14:33:50Z</dcterms:modified>
</cp:coreProperties>
</file>