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2767" y="3136901"/>
            <a:ext cx="1214967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784" y="3055939"/>
            <a:ext cx="92625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784" y="4559301"/>
            <a:ext cx="9008533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251" y="4625975"/>
            <a:ext cx="1016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830255D6-E6E7-45D1-AF5F-7422B2155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57319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0B6-6335-4872-A014-82E2C3EEFB0F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5355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234" y="228600"/>
            <a:ext cx="2480733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3118" y="350839"/>
            <a:ext cx="2230967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EAB2-FE7F-4BCF-A08D-D8E351F9B69B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88945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7FCC-1CC8-46DE-82F1-7FA3231E7C1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97302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4541839"/>
            <a:ext cx="10422467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700" y="3124200"/>
            <a:ext cx="10422467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1E5D-B2D2-4F49-923B-633C102D5CAB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263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EE26-F89A-42E0-99A2-6370AA1FDBF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4882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BC0C-2E7A-4969-B73F-9AE47362A5AF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018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4C31-2AFE-4600-86FD-0F3D3824F8A5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6492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83E3-B535-4D0F-A1EB-D4A95BD5C2AE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9234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1643064"/>
            <a:ext cx="3312584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0536C-BD6D-49C4-9CF9-59B0A9C95794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73480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453F6-A925-4E38-BDE5-95AC18686DCD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858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18C21-4B30-4414-B663-DBAEABBE21DA}" type="slidenum">
              <a:rPr lang="en-US" altLang="en-US">
                <a:solidFill>
                  <a:srgbClr val="564B3C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64B3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417" y="373063"/>
            <a:ext cx="11173883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67" y="407988"/>
            <a:ext cx="11015133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ottoman_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Fall of the Ottoman Empire and Conflict in SW Asia</a:t>
            </a:r>
          </a:p>
        </p:txBody>
      </p:sp>
    </p:spTree>
    <p:extLst>
      <p:ext uri="{BB962C8B-B14F-4D97-AF65-F5344CB8AC3E}">
        <p14:creationId xmlns:p14="http://schemas.microsoft.com/office/powerpoint/2010/main" val="635451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Sykes-Picot Agreement, 1916</a:t>
            </a:r>
          </a:p>
        </p:txBody>
      </p:sp>
      <p:pic>
        <p:nvPicPr>
          <p:cNvPr id="47107" name="Picture 2" descr="http://www.mideastweb.org/sykes_picot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1524001"/>
            <a:ext cx="39909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4064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Map of Lost Ottoman Land </a:t>
            </a:r>
          </a:p>
        </p:txBody>
      </p:sp>
      <p:pic>
        <p:nvPicPr>
          <p:cNvPr id="48131" name="Picture 5" descr="Ottoman%20Empire,%20dec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7818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93391"/>
      </p:ext>
    </p:extLst>
  </p:cSld>
  <p:clrMapOvr>
    <a:masterClrMapping/>
  </p:clrMapOvr>
  <p:transition advClick="0" advTm="8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Results of WWI &amp; Partitioning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When the Ottomans and the rest of the Central Powers lost…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The Sultanate (1922) and the Caliphate (1924) ended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Republic of Turkey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was created out of the Ottoman Empire 1923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All other land that was under the control of the Ottomans was given to France and UK as a mandate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British and French partitioned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(divided) the Middle East into countries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THIS CREATES ARTIFICIAL POLITICAL BORDERS 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DID NOT NECESSARILY REFLECT THE NATURAL DIVISIONS IN THE REGION – BLENDED GROUPS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8928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49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Collapse of Ottoman Empire 1924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724400" cy="5029200"/>
          </a:xfrm>
          <a:solidFill>
            <a:schemeClr val="accent4">
              <a:lumMod val="95000"/>
              <a:lumOff val="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Created lack of central authority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European nations step in to establish order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Set boundaries which exist today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Boundaries did not reflect ethnic or natural divisions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Blended different groups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Source of future conflict in region and in Europe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1"/>
            <a:ext cx="3200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51288"/>
            <a:ext cx="32004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5376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Middle East - 1924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2478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49450" y="407988"/>
            <a:ext cx="8261350" cy="1039812"/>
          </a:xfrm>
          <a:solidFill>
            <a:srgbClr val="92D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Israel Becomes a State -1948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winning World War II, Allied leaders desire state for Jews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Zionists</a:t>
            </a:r>
            <a:r>
              <a:rPr lang="en-US" dirty="0" smtClean="0"/>
              <a:t> – support state for European Jews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Holocaust – Six million Jewish people killed in Europe because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Anti-Semitism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41148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European leaders decide to give Jews their traditional homeland in Palestine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3124200"/>
            <a:ext cx="40433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68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38600" cy="1143000"/>
          </a:xfrm>
          <a:solidFill>
            <a:srgbClr val="92D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Israel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1949450" y="1719263"/>
            <a:ext cx="4038600" cy="440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gives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immediate support &amp; recognition </a:t>
            </a:r>
            <a:r>
              <a:rPr lang="en-US" dirty="0" smtClean="0"/>
              <a:t>to the new Jewish state.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Palestinian Arabs </a:t>
            </a:r>
            <a:r>
              <a:rPr lang="en-US" dirty="0" smtClean="0"/>
              <a:t>who lived in the area were opposed to the new state.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601"/>
            <a:ext cx="4038600" cy="58975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411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0281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538"/>
            <a:ext cx="8153400" cy="59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960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 SS7G8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z="3600"/>
              <a:t>The student will analyze continuity and change in Southwest Asia leading into the 21</a:t>
            </a:r>
            <a:r>
              <a:rPr lang="en-US" altLang="en-US" sz="3600" baseline="30000"/>
              <a:t>st</a:t>
            </a:r>
            <a:r>
              <a:rPr lang="en-US" altLang="en-US" sz="3600"/>
              <a:t> Century.</a:t>
            </a:r>
          </a:p>
        </p:txBody>
      </p:sp>
      <p:pic>
        <p:nvPicPr>
          <p:cNvPr id="37892" name="Picture 3" descr="Middle e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7720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dirty="0" smtClean="0"/>
              <a:t>Explain how European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partitioning</a:t>
            </a:r>
            <a:r>
              <a:rPr lang="en-US" dirty="0" smtClean="0"/>
              <a:t> in the Middle East after the breakup of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Ottoman Empire </a:t>
            </a:r>
            <a:r>
              <a:rPr lang="en-US" dirty="0" smtClean="0"/>
              <a:t>led to regional conflict.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dirty="0" smtClean="0"/>
              <a:t>Explain the historical reasons for the establishment of the modern state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Israel in 1948</a:t>
            </a:r>
            <a:r>
              <a:rPr lang="en-US" dirty="0" smtClean="0"/>
              <a:t>; include the Jewish religious connection to the land,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Holocaust, anti-Semitism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Zionism</a:t>
            </a:r>
            <a:r>
              <a:rPr lang="en-US" dirty="0" smtClean="0"/>
              <a:t> in Europe.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350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160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4958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3"/>
              <a:defRPr/>
            </a:pPr>
            <a:r>
              <a:rPr lang="en-US" dirty="0" smtClean="0"/>
              <a:t>Describe how land and religion are reasons for continuing conflicts in the Middle East. 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3"/>
              <a:defRPr/>
            </a:pPr>
            <a:r>
              <a:rPr lang="en-US" dirty="0" smtClean="0"/>
              <a:t>Explain U.S. presence and interest in Southwest Asia; include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Persian Gulf conflict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invasions of Afghanistan and Iraq.</a:t>
            </a:r>
          </a:p>
        </p:txBody>
      </p:sp>
      <p:sp>
        <p:nvSpPr>
          <p:cNvPr id="34820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719263"/>
            <a:ext cx="4038600" cy="44069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8570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01050" cy="1143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Muslim Empires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Leader – Caliph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Duty to spread Allah’s rule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Middle East under one government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Created extensive trading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Theocracy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Government by a religious leader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Iran is a theocracy (-</a:t>
            </a:r>
            <a:r>
              <a:rPr lang="en-US" dirty="0" err="1" smtClean="0"/>
              <a:t>ish</a:t>
            </a:r>
            <a:r>
              <a:rPr lang="en-US" dirty="0" smtClean="0"/>
              <a:t>) today.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3219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5800"/>
            <a:ext cx="358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9658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Ottoman Empire’s Lands</a:t>
            </a:r>
          </a:p>
        </p:txBody>
      </p:sp>
      <p:pic>
        <p:nvPicPr>
          <p:cNvPr id="43011" name="Picture 2" descr="http://www.ottomansouvenir.com/img/Maps/Ottoman_Empire_Map_1359-1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1"/>
            <a:ext cx="7620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166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Ottoman Empire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915" name="Text Placeholder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Turkey, North Africa, Southwest Asia, and Southeast Europe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Capital City 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Constantinople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Leaders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Sultans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Tolerant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other religions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Legal system – justice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Powerful, stable, wealthy empire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306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Reasons for the Decline of Ottoman Empire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86868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Weakened by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too many wars</a:t>
            </a: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/>
              <a:t>Land lost to national groups (nationalism) and Europeans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Ottomans’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technology</a:t>
            </a:r>
            <a:r>
              <a:rPr lang="en-US" sz="2800" dirty="0"/>
              <a:t> began to fall behind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/>
              <a:t>    Europe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Financial issues – tax collections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high debt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On losing side in World War 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45060" name="Picture 4" descr="arrow-d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057776"/>
            <a:ext cx="1185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6639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        Ottoman Empire &amp; WWI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600200"/>
            <a:ext cx="52578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What’s left of the Ottoman Empire  enters WWI (1914-1918) on Austrian-Hungarian Empire &amp; Germany’s side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Central Powers</a:t>
            </a:r>
            <a:r>
              <a:rPr lang="en-US" dirty="0" smtClean="0"/>
              <a:t>)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motive was to regain some of the land they lost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1916, France and England agreed on how to divide up the Ottoman Empire </a:t>
            </a:r>
            <a:r>
              <a:rPr lang="en-US" dirty="0" smtClean="0"/>
              <a:t>if their side (Allied Powers) won the war: known as Sykes-Picot Agreement</a:t>
            </a:r>
          </a:p>
        </p:txBody>
      </p:sp>
      <p:pic>
        <p:nvPicPr>
          <p:cNvPr id="46084" name="Picture 8" descr="ottomans_c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676400"/>
            <a:ext cx="30527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399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526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Century Gothic</vt:lpstr>
      <vt:lpstr>Apothecary</vt:lpstr>
      <vt:lpstr>Fall of the Ottoman Empire and Conflict in SW Asia</vt:lpstr>
      <vt:lpstr>Standard SS7G8</vt:lpstr>
      <vt:lpstr>Elements</vt:lpstr>
      <vt:lpstr>Elements</vt:lpstr>
      <vt:lpstr>Muslim Empires</vt:lpstr>
      <vt:lpstr>Ottoman Empire’s Lands</vt:lpstr>
      <vt:lpstr>Ottoman Empire</vt:lpstr>
      <vt:lpstr>Reasons for the Decline of Ottoman Empire</vt:lpstr>
      <vt:lpstr>         Ottoman Empire &amp; WWI</vt:lpstr>
      <vt:lpstr>Sykes-Picot Agreement, 1916</vt:lpstr>
      <vt:lpstr>Map of Lost Ottoman Land </vt:lpstr>
      <vt:lpstr>Results of WWI &amp; Partitioning</vt:lpstr>
      <vt:lpstr>Collapse of Ottoman Empire 1924</vt:lpstr>
      <vt:lpstr>Middle East - 1924</vt:lpstr>
      <vt:lpstr>Israel Becomes a State -1948</vt:lpstr>
      <vt:lpstr>Israel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the Ottoman Empire and Conflict in SW Asia</dc:title>
  <dc:creator>Carmela Martinez</dc:creator>
  <cp:lastModifiedBy>Patrice Mcbean</cp:lastModifiedBy>
  <cp:revision>2</cp:revision>
  <dcterms:created xsi:type="dcterms:W3CDTF">2015-09-28T21:24:54Z</dcterms:created>
  <dcterms:modified xsi:type="dcterms:W3CDTF">2018-10-29T21:59:48Z</dcterms:modified>
</cp:coreProperties>
</file>