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24"/>
  </p:notesMasterIdLst>
  <p:sldIdLst>
    <p:sldId id="262" r:id="rId5"/>
    <p:sldId id="278" r:id="rId6"/>
    <p:sldId id="279" r:id="rId7"/>
    <p:sldId id="282" r:id="rId8"/>
    <p:sldId id="268" r:id="rId9"/>
    <p:sldId id="269" r:id="rId10"/>
    <p:sldId id="270" r:id="rId11"/>
    <p:sldId id="272" r:id="rId12"/>
    <p:sldId id="274" r:id="rId13"/>
    <p:sldId id="275" r:id="rId14"/>
    <p:sldId id="276" r:id="rId15"/>
    <p:sldId id="277" r:id="rId16"/>
    <p:sldId id="281" r:id="rId17"/>
    <p:sldId id="286" r:id="rId18"/>
    <p:sldId id="285" r:id="rId19"/>
    <p:sldId id="284" r:id="rId20"/>
    <p:sldId id="283" r:id="rId21"/>
    <p:sldId id="263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BB98-AA60-9646-84F8-5C641170C81D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585B4-8DE8-6F45-9CB0-0FDCAB8B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Iraq;</a:t>
            </a:r>
            <a:r>
              <a:rPr lang="en-US" baseline="0"/>
              <a:t> Turkey, Syria, Jordan, Saudi Arabia, Kuwait, Iran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fld id="{0BB43431-5AF4-8A46-A1B4-2B6D968CA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88830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23162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7200"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720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9641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86656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89105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60305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6716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>
            <a:xfrm>
              <a:off x="2279857" y="611189"/>
              <a:ext cx="5286216" cy="13682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08943" y="611189"/>
              <a:ext cx="1433469" cy="136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 smtClean="0"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9851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8713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fld id="{7FA3AE6A-A73D-D14C-AB64-C173025013F7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F0C7475C-351B-A444-877D-B86C60354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27620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1510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83394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3948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02529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5072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90000"/>
              </a:schemeClr>
            </a:gs>
            <a:gs pos="49000">
              <a:schemeClr val="bg2">
                <a:lumMod val="60000"/>
                <a:lumOff val="40000"/>
                <a:alpha val="90000"/>
              </a:schemeClr>
            </a:gs>
            <a:gs pos="100000">
              <a:schemeClr val="accent4">
                <a:lumMod val="75000"/>
                <a:alpha val="9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3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49000">
              <a:schemeClr val="bg2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title 4"/>
          <p:cNvSpPr>
            <a:spLocks noGrp="1"/>
          </p:cNvSpPr>
          <p:nvPr>
            <p:ph type="subTitle" idx="1"/>
          </p:nvPr>
        </p:nvSpPr>
        <p:spPr>
          <a:xfrm>
            <a:off x="609600" y="2246313"/>
            <a:ext cx="8228013" cy="1066800"/>
          </a:xfrm>
        </p:spPr>
        <p:txBody>
          <a:bodyPr/>
          <a:lstStyle/>
          <a:p>
            <a:r>
              <a:rPr lang="en-US" altLang="x-none"/>
              <a:t>A Social Studies Skill Building Program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27013" y="533400"/>
            <a:ext cx="8688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algn="r" eaLnBrk="1" hangingPunct="1">
              <a:defRPr/>
            </a:pPr>
            <a:r>
              <a:rPr lang="en-US" sz="6600">
                <a:latin typeface="+mj-lt"/>
                <a:cs typeface="ＭＳ Ｐゴシック" charset="-128"/>
              </a:rPr>
              <a:t>Smart Skills Practice</a:t>
            </a:r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6781800" y="63246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 sz="1200">
                <a:latin typeface="+mn-lt"/>
                <a:sym typeface="Symbol" charset="2"/>
              </a:rPr>
              <a:t> 2017</a:t>
            </a:r>
            <a:r>
              <a:rPr lang="en-US" altLang="x-none" sz="1200">
                <a:latin typeface="+mn-lt"/>
              </a:rPr>
              <a:t> Clairmont Press, Inc. </a:t>
            </a:r>
          </a:p>
        </p:txBody>
      </p:sp>
      <p:pic>
        <p:nvPicPr>
          <p:cNvPr id="2" name="Picture 1" descr="WS-7-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43200"/>
            <a:ext cx="5562599" cy="1427007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140082" y="4179126"/>
            <a:ext cx="8688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algn="r" eaLnBrk="1" hangingPunct="1">
              <a:defRPr/>
            </a:pPr>
            <a:r>
              <a:rPr lang="en-US" sz="6600">
                <a:latin typeface="+mj-lt"/>
                <a:cs typeface="ＭＳ Ｐゴシック" charset="-128"/>
              </a:rPr>
              <a:t>Map Review &amp; Analysis</a:t>
            </a:r>
          </a:p>
          <a:p>
            <a:pPr algn="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1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0" y="2336800"/>
            <a:ext cx="5139813" cy="4181987"/>
          </a:xfrm>
        </p:spPr>
        <p:txBody>
          <a:bodyPr/>
          <a:lstStyle/>
          <a:p>
            <a:r>
              <a:rPr lang="en-US" sz="3200" b="1" u="sng"/>
              <a:t>Cardinal &amp; Intermediate directions</a:t>
            </a:r>
          </a:p>
          <a:p>
            <a:r>
              <a:rPr lang="en-US"/>
              <a:t> Cardinal directions include North, South, East, And West.</a:t>
            </a:r>
          </a:p>
          <a:p>
            <a:r>
              <a:rPr lang="en-US"/>
              <a:t>Intermediate directions are points between N,S,E &amp;W. They include: </a:t>
            </a:r>
            <a:r>
              <a:rPr lang="en-US" b="1"/>
              <a:t>northeast</a:t>
            </a:r>
            <a:r>
              <a:rPr lang="en-US"/>
              <a:t> (NE), </a:t>
            </a:r>
            <a:r>
              <a:rPr lang="en-US" b="1"/>
              <a:t>southeast</a:t>
            </a:r>
            <a:r>
              <a:rPr lang="en-US"/>
              <a:t> (SE), </a:t>
            </a:r>
            <a:r>
              <a:rPr lang="en-US" b="1"/>
              <a:t>southwest</a:t>
            </a:r>
            <a:r>
              <a:rPr lang="en-US"/>
              <a:t> (SW), and </a:t>
            </a:r>
            <a:r>
              <a:rPr lang="en-US" b="1"/>
              <a:t>northwest</a:t>
            </a:r>
            <a:r>
              <a:rPr lang="en-US"/>
              <a:t> (NW).</a:t>
            </a:r>
            <a:endParaRPr lang="en-US" sz="3200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42" y="2810797"/>
            <a:ext cx="3312242" cy="33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2336800"/>
            <a:ext cx="3864078" cy="4191819"/>
          </a:xfrm>
        </p:spPr>
        <p:txBody>
          <a:bodyPr/>
          <a:lstStyle/>
          <a:p>
            <a:r>
              <a:rPr lang="en-US" sz="3200" b="1"/>
              <a:t>Political Map</a:t>
            </a:r>
            <a:r>
              <a:rPr lang="en-US" sz="3200"/>
              <a:t>: shows governmental boundaries of countries, states, </a:t>
            </a:r>
            <a:r>
              <a:rPr lang="en-US" sz="3200" err="1"/>
              <a:t>counties,and</a:t>
            </a:r>
            <a:r>
              <a:rPr lang="en-US" sz="3200"/>
              <a:t> the location of major cities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3" y="2088343"/>
            <a:ext cx="5085479" cy="4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336800"/>
            <a:ext cx="3350342" cy="3598863"/>
          </a:xfrm>
        </p:spPr>
        <p:txBody>
          <a:bodyPr/>
          <a:lstStyle/>
          <a:p>
            <a:r>
              <a:rPr lang="en-US" b="1" u="sng"/>
              <a:t>Physical Map-</a:t>
            </a:r>
          </a:p>
          <a:p>
            <a:r>
              <a:rPr lang="en-US"/>
              <a:t>the primary purpose is to show landforms like deserts, mountains and plains.</a:t>
            </a:r>
            <a:endParaRPr lang="en-US" b="1" u="sn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10" y="2287588"/>
            <a:ext cx="4190385" cy="43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9484"/>
            <a:ext cx="2713703" cy="3598863"/>
          </a:xfrm>
        </p:spPr>
        <p:txBody>
          <a:bodyPr/>
          <a:lstStyle/>
          <a:p>
            <a:r>
              <a:rPr lang="en-US" sz="3200" b="1"/>
              <a:t>Population Density- </a:t>
            </a:r>
            <a:r>
              <a:rPr lang="en-US" sz="3200"/>
              <a:t>the number of people living in each unit of area (such as a square mile)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03" y="2091658"/>
            <a:ext cx="6430297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21" y="1"/>
            <a:ext cx="7934643" cy="69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4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10" y="186814"/>
            <a:ext cx="8603610" cy="62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9" y="-15539"/>
            <a:ext cx="7118555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6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7" y="0"/>
            <a:ext cx="8759284" cy="64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2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2" y="-17453"/>
            <a:ext cx="8028123" cy="660506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36800"/>
            <a:ext cx="7421563" cy="415249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7" y="2041832"/>
            <a:ext cx="6888163" cy="3598863"/>
          </a:xfrm>
        </p:spPr>
        <p:txBody>
          <a:bodyPr/>
          <a:lstStyle/>
          <a:p>
            <a:r>
              <a:rPr lang="en-US"/>
              <a:t>1.  What is the type of map you are analyzing?</a:t>
            </a:r>
          </a:p>
          <a:p>
            <a:r>
              <a:rPr lang="en-US"/>
              <a:t>2.  What is the title of the map?</a:t>
            </a:r>
          </a:p>
          <a:p>
            <a:r>
              <a:rPr lang="en-US"/>
              <a:t>3.  What is the purpose of the map?</a:t>
            </a:r>
          </a:p>
          <a:p>
            <a:r>
              <a:rPr lang="en-US"/>
              <a:t>4.  What types of information are on the map?</a:t>
            </a:r>
          </a:p>
          <a:p>
            <a:r>
              <a:rPr lang="en-US"/>
              <a:t>5.  Is there a scale?</a:t>
            </a:r>
          </a:p>
          <a:p>
            <a:r>
              <a:rPr lang="en-US"/>
              <a:t>     If yes, what does it tell you?</a:t>
            </a:r>
          </a:p>
          <a:p>
            <a:r>
              <a:rPr lang="en-US"/>
              <a:t>6.  Is there a legend?</a:t>
            </a:r>
          </a:p>
          <a:p>
            <a:r>
              <a:rPr lang="en-US"/>
              <a:t>     If yes, what does it tell you?</a:t>
            </a:r>
          </a:p>
          <a:p>
            <a:r>
              <a:rPr lang="en-US"/>
              <a:t>7.  What conclusions can you draw from the information on the map?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58" y="2140154"/>
            <a:ext cx="8187813" cy="4211484"/>
          </a:xfrm>
        </p:spPr>
        <p:txBody>
          <a:bodyPr/>
          <a:lstStyle/>
          <a:p>
            <a:r>
              <a:rPr lang="en-US" sz="2800"/>
              <a:t>A map provides information in a </a:t>
            </a:r>
            <a:r>
              <a:rPr lang="en-US" sz="2800" b="1"/>
              <a:t>graphic</a:t>
            </a:r>
            <a:r>
              <a:rPr lang="en-US" sz="2800"/>
              <a:t> way. Types of maps include topographic, </a:t>
            </a:r>
            <a:r>
              <a:rPr lang="en-US" sz="2800" b="1"/>
              <a:t>physical/political</a:t>
            </a:r>
            <a:r>
              <a:rPr lang="en-US" sz="2800"/>
              <a:t>, thematic, and satellite. </a:t>
            </a:r>
          </a:p>
          <a:p>
            <a:endParaRPr lang="en-US" sz="2800"/>
          </a:p>
          <a:p>
            <a:r>
              <a:rPr lang="en-US" sz="2800"/>
              <a:t>Some of the most common maps found in textbooks include climate, weather, regions, movement, transportation, distance, cities, states, countries, waterways, transportation routes, natural resources, resources, and population.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1664"/>
            <a:ext cx="8433619" cy="3598863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When reading information on a map, students should:</a:t>
            </a:r>
          </a:p>
          <a:p>
            <a:pPr marL="0" indent="0">
              <a:buNone/>
            </a:pPr>
            <a:r>
              <a:rPr lang="en-US" sz="2800"/>
              <a:t>• </a:t>
            </a:r>
            <a:r>
              <a:rPr lang="en-US" sz="2800" b="1"/>
              <a:t>identify </a:t>
            </a:r>
            <a:r>
              <a:rPr lang="en-US" sz="2800"/>
              <a:t>the type of map, </a:t>
            </a:r>
          </a:p>
          <a:p>
            <a:pPr marL="0" indent="0">
              <a:buNone/>
            </a:pPr>
            <a:r>
              <a:rPr lang="en-US" sz="2800"/>
              <a:t>• read the </a:t>
            </a:r>
            <a:r>
              <a:rPr lang="en-US" sz="2800" b="1"/>
              <a:t>title</a:t>
            </a:r>
            <a:r>
              <a:rPr lang="en-US" sz="2800"/>
              <a:t> to determine its subject and purpose, </a:t>
            </a:r>
          </a:p>
          <a:p>
            <a:pPr marL="0" indent="0">
              <a:buNone/>
            </a:pPr>
            <a:r>
              <a:rPr lang="en-US" sz="2800"/>
              <a:t>• determine </a:t>
            </a:r>
            <a:r>
              <a:rPr lang="en-US" sz="2800" b="1"/>
              <a:t>what type </a:t>
            </a:r>
            <a:r>
              <a:rPr lang="en-US" sz="2800"/>
              <a:t>of information is found on the map, </a:t>
            </a:r>
          </a:p>
          <a:p>
            <a:pPr marL="0" indent="0">
              <a:buNone/>
            </a:pPr>
            <a:r>
              <a:rPr lang="en-US" sz="2800"/>
              <a:t>• look to see if it has a </a:t>
            </a:r>
            <a:r>
              <a:rPr lang="en-US" sz="2800" b="1"/>
              <a:t>scale</a:t>
            </a:r>
            <a:r>
              <a:rPr lang="en-US" sz="2800"/>
              <a:t> that helps determine the distances between two or more points, and </a:t>
            </a:r>
          </a:p>
          <a:p>
            <a:pPr marL="0" indent="0">
              <a:buNone/>
            </a:pPr>
            <a:r>
              <a:rPr lang="en-US" sz="2800"/>
              <a:t>• look at any other information that is included.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 in the blank: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74606"/>
            <a:ext cx="7283245" cy="481781"/>
          </a:xfrm>
        </p:spPr>
        <p:txBody>
          <a:bodyPr/>
          <a:lstStyle/>
          <a:p>
            <a:r>
              <a:rPr lang="en-US"/>
              <a:t>Use the following words to answer questions 1-9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626" y="2556387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Physical                              Scale</a:t>
            </a:r>
          </a:p>
          <a:p>
            <a:endParaRPr lang="en-US" sz="2800"/>
          </a:p>
          <a:p>
            <a:r>
              <a:rPr lang="en-US" sz="2800"/>
              <a:t>Cardinal                             Political</a:t>
            </a:r>
          </a:p>
          <a:p>
            <a:endParaRPr lang="en-US" sz="2800"/>
          </a:p>
          <a:p>
            <a:r>
              <a:rPr lang="en-US" sz="2800"/>
              <a:t>Population Density              Title</a:t>
            </a:r>
          </a:p>
          <a:p>
            <a:endParaRPr lang="en-US" sz="2800"/>
          </a:p>
          <a:p>
            <a:r>
              <a:rPr lang="en-US" sz="2800"/>
              <a:t>Key / Legend                      Intermediate</a:t>
            </a:r>
          </a:p>
          <a:p>
            <a:endParaRPr lang="en-US" sz="2800"/>
          </a:p>
          <a:p>
            <a:r>
              <a:rPr lang="en-US" sz="2800"/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421265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40" y="2336800"/>
            <a:ext cx="4424515" cy="3598863"/>
          </a:xfrm>
        </p:spPr>
        <p:txBody>
          <a:bodyPr/>
          <a:lstStyle/>
          <a:p>
            <a:r>
              <a:rPr lang="en-US" sz="3200" b="1" u="sng"/>
              <a:t>Key / Legend- </a:t>
            </a:r>
            <a:r>
              <a:rPr lang="en-US" sz="3200"/>
              <a:t>contains information needed for the </a:t>
            </a:r>
            <a:r>
              <a:rPr lang="en-US" sz="3200" b="1"/>
              <a:t>map</a:t>
            </a:r>
            <a:r>
              <a:rPr lang="en-US" sz="3200"/>
              <a:t> to make sense. </a:t>
            </a:r>
            <a:r>
              <a:rPr lang="en-US" sz="3200" b="1"/>
              <a:t>Maps</a:t>
            </a:r>
            <a:r>
              <a:rPr lang="en-US" sz="3200"/>
              <a:t> often use symbols or colors to represent things, and the </a:t>
            </a:r>
            <a:r>
              <a:rPr lang="en-US" sz="3200" b="1"/>
              <a:t>map key</a:t>
            </a:r>
            <a:r>
              <a:rPr lang="en-US" sz="3200"/>
              <a:t> explains what they mean.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58" y="1995948"/>
            <a:ext cx="2782529" cy="47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9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3" y="2140155"/>
            <a:ext cx="4215581" cy="3598863"/>
          </a:xfrm>
        </p:spPr>
        <p:txBody>
          <a:bodyPr/>
          <a:lstStyle/>
          <a:p>
            <a:r>
              <a:rPr lang="en-US" sz="3600" u="sng"/>
              <a:t>Title</a:t>
            </a:r>
            <a:r>
              <a:rPr lang="en-US" sz="3600"/>
              <a:t>- The name of the map. Tells you what you’re looking at</a:t>
            </a:r>
          </a:p>
          <a:p>
            <a:endParaRPr lang="en-US"/>
          </a:p>
          <a:p>
            <a:r>
              <a:rPr lang="en-US" sz="2800" i="1"/>
              <a:t>What is the name of this map?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98" y="2123768"/>
            <a:ext cx="4786869" cy="43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9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0155"/>
            <a:ext cx="5101355" cy="3598863"/>
          </a:xfrm>
        </p:spPr>
        <p:txBody>
          <a:bodyPr/>
          <a:lstStyle/>
          <a:p>
            <a:r>
              <a:rPr lang="en-US" sz="3000" b="1" u="sng"/>
              <a:t>Map scale</a:t>
            </a:r>
            <a:r>
              <a:rPr lang="en-US" sz="3000" u="sng"/>
              <a:t> </a:t>
            </a:r>
            <a:r>
              <a:rPr lang="en-US" sz="3000"/>
              <a:t>refers to the relationship (or ratio) between distance on a </a:t>
            </a:r>
            <a:r>
              <a:rPr lang="en-US" sz="3000" b="1"/>
              <a:t>map</a:t>
            </a:r>
            <a:r>
              <a:rPr lang="en-US" sz="3000"/>
              <a:t> and the corresponding distance on the ground.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38" y="4630994"/>
            <a:ext cx="5339649" cy="1890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726" y="2254967"/>
            <a:ext cx="3391822" cy="22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336800"/>
            <a:ext cx="3723968" cy="4103329"/>
          </a:xfrm>
        </p:spPr>
        <p:txBody>
          <a:bodyPr/>
          <a:lstStyle/>
          <a:p>
            <a:r>
              <a:rPr lang="en-US" b="1" u="sng"/>
              <a:t>Latitude &amp; Longitude:</a:t>
            </a:r>
          </a:p>
          <a:p>
            <a:r>
              <a:rPr lang="en-US"/>
              <a:t>System of lines used to describe the location of any place on Earth. Although these are only imaginary lines, they appear on </a:t>
            </a:r>
            <a:r>
              <a:rPr lang="en-US" b="1"/>
              <a:t>maps</a:t>
            </a:r>
            <a:r>
              <a:rPr lang="en-US"/>
              <a:t> and globes as if they actually existed.</a:t>
            </a:r>
          </a:p>
          <a:p>
            <a:r>
              <a:rPr lang="en-US"/>
              <a:t>*Hint: Think of “fat” when you think of “</a:t>
            </a:r>
            <a:r>
              <a:rPr lang="en-US" err="1"/>
              <a:t>lat”itude</a:t>
            </a:r>
            <a:r>
              <a:rPr lang="en-US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9" y="2203040"/>
            <a:ext cx="4572001" cy="40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74" y="2336800"/>
            <a:ext cx="4658032" cy="3598863"/>
          </a:xfrm>
        </p:spPr>
        <p:txBody>
          <a:bodyPr/>
          <a:lstStyle/>
          <a:p>
            <a:r>
              <a:rPr lang="en-US" sz="3600" b="1" u="sng"/>
              <a:t>Compass -</a:t>
            </a:r>
            <a:endParaRPr lang="en-US" sz="3200"/>
          </a:p>
          <a:p>
            <a:r>
              <a:rPr lang="en-US" sz="3200"/>
              <a:t>an instrument containing a magnetized pointer that shows the direction of magnetic north and bearings from it.</a:t>
            </a:r>
          </a:p>
          <a:p>
            <a:endParaRPr lang="en-US" sz="2800" b="1" u="sn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10" y="2336800"/>
            <a:ext cx="4337980" cy="40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570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 (Orange)">
  <a:themeElements>
    <a:clrScheme name="Custom 2">
      <a:dk1>
        <a:sysClr val="windowText" lastClr="000000"/>
      </a:dk1>
      <a:lt1>
        <a:sysClr val="window" lastClr="FFFFFF"/>
      </a:lt1>
      <a:dk2>
        <a:srgbClr val="63240F"/>
      </a:dk2>
      <a:lt2>
        <a:srgbClr val="EAE5EB"/>
      </a:lt2>
      <a:accent1>
        <a:srgbClr val="EC4F1C"/>
      </a:accent1>
      <a:accent2>
        <a:srgbClr val="D54819"/>
      </a:accent2>
      <a:accent3>
        <a:srgbClr val="DB1C21"/>
      </a:accent3>
      <a:accent4>
        <a:srgbClr val="B02022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ly Smart Practice Chart.pptx" id="{9A98A98A-02ED-3541-85DD-B0C1D41A0F40}" vid="{6117029B-CA09-D840-B96D-D0E6768028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8" ma:contentTypeDescription="Create a new document." ma:contentTypeScope="" ma:versionID="df8ad187fdde54ded613c38c269e4841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e2dff53fb46697ea4560e7be150f58d7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898C37-4594-4CEC-A7AA-156E8D8DD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dc982109-1560-4ec2-a8e3-1f18f1f4e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B792D9-85EB-413A-A19F-F81597DDBCA5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dc982109-1560-4ec2-a8e3-1f18f1f4ebfd"/>
    <ds:schemaRef ds:uri="f2d99d9e-4c67-41ea-ae20-43a7d969a0e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65922B3-CCCD-4D7F-BDCB-9686C544FC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 (Orange).thmx</Template>
  <TotalTime>0</TotalTime>
  <Words>561</Words>
  <Application>Microsoft Office PowerPoint</Application>
  <PresentationFormat>On-screen Show (4:3)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Calisto MT</vt:lpstr>
      <vt:lpstr>Trebuchet MS</vt:lpstr>
      <vt:lpstr>Berlin (Orange)</vt:lpstr>
      <vt:lpstr>PowerPoint Presentation</vt:lpstr>
      <vt:lpstr>Maps</vt:lpstr>
      <vt:lpstr>Maps</vt:lpstr>
      <vt:lpstr>Fill in the blank:</vt:lpstr>
      <vt:lpstr>Map Terms </vt:lpstr>
      <vt:lpstr>Map Terms</vt:lpstr>
      <vt:lpstr>Map Term </vt:lpstr>
      <vt:lpstr>Map Term</vt:lpstr>
      <vt:lpstr>Map Term</vt:lpstr>
      <vt:lpstr>Map Term</vt:lpstr>
      <vt:lpstr>Map Terms</vt:lpstr>
      <vt:lpstr>Map Term</vt:lpstr>
      <vt:lpstr>Map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(c) 2017 Clairmont Press,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Skills</dc:title>
  <dc:subject/>
  <dc:creator>Mary Denney</dc:creator>
  <cp:keywords/>
  <dc:description/>
  <cp:lastModifiedBy>Patrice Mcbean</cp:lastModifiedBy>
  <cp:revision>2</cp:revision>
  <dcterms:created xsi:type="dcterms:W3CDTF">2011-07-05T21:54:19Z</dcterms:created>
  <dcterms:modified xsi:type="dcterms:W3CDTF">2019-08-08T13:58:10Z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