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4"/>
  </p:sldMasterIdLst>
  <p:notesMasterIdLst>
    <p:notesMasterId r:id="rId24"/>
  </p:notesMasterIdLst>
  <p:sldIdLst>
    <p:sldId id="262" r:id="rId5"/>
    <p:sldId id="278" r:id="rId6"/>
    <p:sldId id="279" r:id="rId7"/>
    <p:sldId id="282" r:id="rId8"/>
    <p:sldId id="268" r:id="rId9"/>
    <p:sldId id="269" r:id="rId10"/>
    <p:sldId id="270" r:id="rId11"/>
    <p:sldId id="272" r:id="rId12"/>
    <p:sldId id="274" r:id="rId13"/>
    <p:sldId id="275" r:id="rId14"/>
    <p:sldId id="276" r:id="rId15"/>
    <p:sldId id="277" r:id="rId16"/>
    <p:sldId id="281" r:id="rId17"/>
    <p:sldId id="286" r:id="rId18"/>
    <p:sldId id="285" r:id="rId19"/>
    <p:sldId id="284" r:id="rId20"/>
    <p:sldId id="283" r:id="rId21"/>
    <p:sldId id="263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DFC64-D347-B4A7-CF91-2FDF7EFFE2D5}" v="11" dt="2019-08-06T21:42:33.804"/>
    <p1510:client id="{FD0689F4-92B3-4240-85C2-6FFC01167482}" v="149" dt="2021-06-29T13:52:49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424" y="-1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Denney" userId="S::mary.denney@cobbk12.org::5e706107-2d4b-4c14-b391-b88925b6c924" providerId="AD" clId="Web-{7C0DFC64-D347-B4A7-CF91-2FDF7EFFE2D5}"/>
    <pc:docChg chg="modSld">
      <pc:chgData name="Mary Denney" userId="S::mary.denney@cobbk12.org::5e706107-2d4b-4c14-b391-b88925b6c924" providerId="AD" clId="Web-{7C0DFC64-D347-B4A7-CF91-2FDF7EFFE2D5}" dt="2019-08-06T21:42:33.804" v="13" actId="20577"/>
      <pc:docMkLst>
        <pc:docMk/>
      </pc:docMkLst>
      <pc:sldChg chg="modSp">
        <pc:chgData name="Mary Denney" userId="S::mary.denney@cobbk12.org::5e706107-2d4b-4c14-b391-b88925b6c924" providerId="AD" clId="Web-{7C0DFC64-D347-B4A7-CF91-2FDF7EFFE2D5}" dt="2019-08-06T21:42:33.804" v="13" actId="20577"/>
        <pc:sldMkLst>
          <pc:docMk/>
          <pc:sldMk cId="437515130" sldId="262"/>
        </pc:sldMkLst>
        <pc:spChg chg="mod">
          <ac:chgData name="Mary Denney" userId="S::mary.denney@cobbk12.org::5e706107-2d4b-4c14-b391-b88925b6c924" providerId="AD" clId="Web-{7C0DFC64-D347-B4A7-CF91-2FDF7EFFE2D5}" dt="2019-08-06T21:42:33.804" v="13" actId="20577"/>
          <ac:spMkLst>
            <pc:docMk/>
            <pc:sldMk cId="437515130" sldId="262"/>
            <ac:spMk id="6" creationId="{00000000-0000-0000-0000-000000000000}"/>
          </ac:spMkLst>
        </pc:spChg>
      </pc:sldChg>
    </pc:docChg>
  </pc:docChgLst>
  <pc:docChgLst>
    <pc:chgData name="Mary Denney" userId="5e706107-2d4b-4c14-b391-b88925b6c924" providerId="ADAL" clId="{3DA741C1-8345-43C6-BBFE-017F6693D2E5}"/>
    <pc:docChg chg="custSel modSld">
      <pc:chgData name="Mary Denney" userId="5e706107-2d4b-4c14-b391-b88925b6c924" providerId="ADAL" clId="{3DA741C1-8345-43C6-BBFE-017F6693D2E5}" dt="2019-08-06T20:51:37.098" v="22" actId="20577"/>
      <pc:docMkLst>
        <pc:docMk/>
      </pc:docMkLst>
      <pc:sldChg chg="modSp">
        <pc:chgData name="Mary Denney" userId="5e706107-2d4b-4c14-b391-b88925b6c924" providerId="ADAL" clId="{3DA741C1-8345-43C6-BBFE-017F6693D2E5}" dt="2019-08-06T20:51:37.098" v="22" actId="20577"/>
        <pc:sldMkLst>
          <pc:docMk/>
          <pc:sldMk cId="437515130" sldId="262"/>
        </pc:sldMkLst>
        <pc:spChg chg="mod">
          <ac:chgData name="Mary Denney" userId="5e706107-2d4b-4c14-b391-b88925b6c924" providerId="ADAL" clId="{3DA741C1-8345-43C6-BBFE-017F6693D2E5}" dt="2019-08-06T20:51:37.098" v="22" actId="20577"/>
          <ac:spMkLst>
            <pc:docMk/>
            <pc:sldMk cId="437515130" sldId="262"/>
            <ac:spMk id="6" creationId="{00000000-0000-0000-0000-000000000000}"/>
          </ac:spMkLst>
        </pc:spChg>
      </pc:sldChg>
    </pc:docChg>
  </pc:docChgLst>
  <pc:docChgLst>
    <pc:chgData name="Mary Denney" userId="S::mary.denney@cobbk12.org::5e706107-2d4b-4c14-b391-b88925b6c924" providerId="AD" clId="Web-{FD0689F4-92B3-4240-85C2-6FFC01167482}"/>
    <pc:docChg chg="modSld">
      <pc:chgData name="Mary Denney" userId="S::mary.denney@cobbk12.org::5e706107-2d4b-4c14-b391-b88925b6c924" providerId="AD" clId="Web-{FD0689F4-92B3-4240-85C2-6FFC01167482}" dt="2021-06-29T13:52:49.536" v="148" actId="20577"/>
      <pc:docMkLst>
        <pc:docMk/>
      </pc:docMkLst>
      <pc:sldChg chg="modSp">
        <pc:chgData name="Mary Denney" userId="S::mary.denney@cobbk12.org::5e706107-2d4b-4c14-b391-b88925b6c924" providerId="AD" clId="Web-{FD0689F4-92B3-4240-85C2-6FFC01167482}" dt="2021-06-29T13:52:49.536" v="148" actId="20577"/>
        <pc:sldMkLst>
          <pc:docMk/>
          <pc:sldMk cId="194549929" sldId="280"/>
        </pc:sldMkLst>
        <pc:spChg chg="mod">
          <ac:chgData name="Mary Denney" userId="S::mary.denney@cobbk12.org::5e706107-2d4b-4c14-b391-b88925b6c924" providerId="AD" clId="Web-{FD0689F4-92B3-4240-85C2-6FFC01167482}" dt="2021-06-29T13:52:49.536" v="148" actId="20577"/>
          <ac:spMkLst>
            <pc:docMk/>
            <pc:sldMk cId="194549929" sldId="28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2BB98-AA60-9646-84F8-5C641170C81D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585B4-8DE8-6F45-9CB0-0FDCAB8B0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Iraq;</a:t>
            </a:r>
            <a:r>
              <a:rPr lang="en-US" baseline="0"/>
              <a:t> Turkey, Syria, Jordan, Saudi Arabia, Kuwait, Iran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388"/>
            <a:ext cx="67262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243388"/>
            <a:ext cx="2306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590800"/>
            <a:ext cx="672623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834188" y="2590800"/>
            <a:ext cx="230822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25" y="5935663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5663"/>
            <a:ext cx="4021138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49550"/>
            <a:ext cx="1370013" cy="1357313"/>
          </a:xfrm>
        </p:spPr>
        <p:txBody>
          <a:bodyPr/>
          <a:lstStyle>
            <a:lvl1pPr>
              <a:defRPr/>
            </a:lvl1pPr>
          </a:lstStyle>
          <a:p>
            <a:fld id="{0BB43431-5AF4-8A46-A1B4-2B6D968CA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88830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17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231623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TextBox 9"/>
          <p:cNvSpPr txBox="1"/>
          <p:nvPr/>
        </p:nvSpPr>
        <p:spPr>
          <a:xfrm>
            <a:off x="271463" y="747713"/>
            <a:ext cx="5334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7200"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7538" y="29987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720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96417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45720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538" y="4710113"/>
            <a:ext cx="1149350" cy="1090612"/>
          </a:xfrm>
        </p:spPr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86656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89105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13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60305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6716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4575175" y="2747963"/>
            <a:ext cx="6862763" cy="1366837"/>
            <a:chOff x="2281445" y="609600"/>
            <a:chExt cx="6862555" cy="1368199"/>
          </a:xfrm>
        </p:grpSpPr>
        <p:sp>
          <p:nvSpPr>
            <p:cNvPr id="5" name="Rectangle 4"/>
            <p:cNvSpPr/>
            <p:nvPr/>
          </p:nvSpPr>
          <p:spPr>
            <a:xfrm>
              <a:off x="2279857" y="611189"/>
              <a:ext cx="5286216" cy="136820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7708943" y="611189"/>
              <a:ext cx="1433469" cy="136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593566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9588" y="5935663"/>
            <a:ext cx="4519612" cy="3651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088" y="5432425"/>
            <a:ext cx="1149350" cy="1273175"/>
          </a:xfrm>
        </p:spPr>
        <p:txBody>
          <a:bodyPr anchor="t"/>
          <a:lstStyle>
            <a:lvl1pPr algn="ctr">
              <a:defRPr smtClean="0"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9851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8713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2728913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750" y="5935663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fld id="{7FA3AE6A-A73D-D14C-AB64-C173025013F7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538" y="2870200"/>
            <a:ext cx="1149350" cy="1090613"/>
          </a:xfrm>
        </p:spPr>
        <p:txBody>
          <a:bodyPr/>
          <a:lstStyle>
            <a:lvl1pPr>
              <a:defRPr/>
            </a:lvl1pPr>
          </a:lstStyle>
          <a:p>
            <a:fld id="{F0C7475C-351B-A444-877D-B86C60354E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2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27620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8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1510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4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83394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>
            <a:fillRect/>
          </a:stretch>
        </p:blipFill>
        <p:spPr bwMode="auto">
          <a:xfrm>
            <a:off x="7716838" y="1973263"/>
            <a:ext cx="144462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10488" y="609600"/>
            <a:ext cx="1433512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3948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02529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6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3AE6A-A73D-D14C-AB64-C173025013F7}" type="datetimeFigureOut">
              <a:rPr lang="en-US" smtClean="0">
                <a:solidFill>
                  <a:prstClr val="white"/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white"/>
              </a:solidFill>
              <a:latin typeface="Calisto MT"/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5072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90000"/>
              </a:schemeClr>
            </a:gs>
            <a:gs pos="49000">
              <a:schemeClr val="bg2">
                <a:lumMod val="60000"/>
                <a:lumOff val="40000"/>
                <a:alpha val="90000"/>
              </a:schemeClr>
            </a:gs>
            <a:gs pos="100000">
              <a:schemeClr val="accent4">
                <a:lumMod val="75000"/>
                <a:alpha val="9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100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531813" y="752475"/>
            <a:ext cx="68961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2336800"/>
            <a:ext cx="68881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338" y="59356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AE6A-A73D-D14C-AB64-C173025013F7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8/9/2021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5663"/>
            <a:ext cx="4833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2475"/>
            <a:ext cx="1157288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3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AB2A-7CE8-F546-832E-CEEF121A258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sto M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49000">
              <a:schemeClr val="bg2">
                <a:lumMod val="60000"/>
                <a:lumOff val="40000"/>
              </a:schemeClr>
            </a:gs>
            <a:gs pos="100000">
              <a:schemeClr val="accent4">
                <a:lumMod val="75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ubtitle 4"/>
          <p:cNvSpPr>
            <a:spLocks noGrp="1"/>
          </p:cNvSpPr>
          <p:nvPr>
            <p:ph type="subTitle" idx="1"/>
          </p:nvPr>
        </p:nvSpPr>
        <p:spPr>
          <a:xfrm>
            <a:off x="609600" y="2246313"/>
            <a:ext cx="8228013" cy="1066800"/>
          </a:xfrm>
        </p:spPr>
        <p:txBody>
          <a:bodyPr/>
          <a:lstStyle/>
          <a:p>
            <a:r>
              <a:rPr lang="en-US" altLang="x-none"/>
              <a:t>A Social Studies Skill Building Program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227013" y="533400"/>
            <a:ext cx="8688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algn="r" eaLnBrk="1" hangingPunct="1">
              <a:defRPr/>
            </a:pPr>
            <a:r>
              <a:rPr lang="en-US" sz="6600">
                <a:latin typeface="+mj-lt"/>
                <a:cs typeface="ＭＳ Ｐゴシック" charset="-128"/>
              </a:rPr>
              <a:t>Smart Skills Practice</a:t>
            </a:r>
          </a:p>
        </p:txBody>
      </p:sp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6781800" y="6324600"/>
            <a:ext cx="220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 sz="1200">
                <a:latin typeface="+mn-lt"/>
                <a:sym typeface="Symbol" charset="2"/>
              </a:rPr>
              <a:t> 2017</a:t>
            </a:r>
            <a:r>
              <a:rPr lang="en-US" altLang="x-none" sz="1200">
                <a:latin typeface="+mn-lt"/>
              </a:rPr>
              <a:t> Clairmont Press, Inc. </a:t>
            </a:r>
          </a:p>
        </p:txBody>
      </p:sp>
      <p:pic>
        <p:nvPicPr>
          <p:cNvPr id="2" name="Picture 1" descr="WS-7-title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743200"/>
            <a:ext cx="5562599" cy="1427007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140082" y="4179126"/>
            <a:ext cx="86883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b"/>
          <a:lstStyle/>
          <a:p>
            <a:pPr algn="r" eaLnBrk="1" hangingPunct="1">
              <a:defRPr/>
            </a:pPr>
            <a:r>
              <a:rPr lang="en-US" sz="6600">
                <a:latin typeface="+mj-lt"/>
                <a:cs typeface="ＭＳ Ｐゴシック" charset="-128"/>
              </a:rPr>
              <a:t>Map Review &amp; Analysis</a:t>
            </a:r>
          </a:p>
          <a:p>
            <a:pPr algn="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1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0" y="2336800"/>
            <a:ext cx="5139813" cy="4181987"/>
          </a:xfrm>
        </p:spPr>
        <p:txBody>
          <a:bodyPr/>
          <a:lstStyle/>
          <a:p>
            <a:r>
              <a:rPr lang="en-US" sz="3200" b="1" u="sng"/>
              <a:t>Cardinal &amp; Intermediate directions</a:t>
            </a:r>
          </a:p>
          <a:p>
            <a:r>
              <a:rPr lang="en-US"/>
              <a:t> Cardinal directions include North, South, East, And West.</a:t>
            </a:r>
          </a:p>
          <a:p>
            <a:r>
              <a:rPr lang="en-US"/>
              <a:t>Intermediate directions are points between N,S,E &amp;W. They include: </a:t>
            </a:r>
            <a:r>
              <a:rPr lang="en-US" b="1"/>
              <a:t>northeast</a:t>
            </a:r>
            <a:r>
              <a:rPr lang="en-US"/>
              <a:t> (NE), </a:t>
            </a:r>
            <a:r>
              <a:rPr lang="en-US" b="1"/>
              <a:t>southeast</a:t>
            </a:r>
            <a:r>
              <a:rPr lang="en-US"/>
              <a:t> (SE), </a:t>
            </a:r>
            <a:r>
              <a:rPr lang="en-US" b="1"/>
              <a:t>southwest</a:t>
            </a:r>
            <a:r>
              <a:rPr lang="en-US"/>
              <a:t> (SW), and </a:t>
            </a:r>
            <a:r>
              <a:rPr lang="en-US" b="1"/>
              <a:t>northwest</a:t>
            </a:r>
            <a:r>
              <a:rPr lang="en-US"/>
              <a:t> (NW).</a:t>
            </a:r>
            <a:endParaRPr lang="en-US" sz="3200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442" y="2810797"/>
            <a:ext cx="3312242" cy="33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5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2336800"/>
            <a:ext cx="3864078" cy="4191819"/>
          </a:xfrm>
        </p:spPr>
        <p:txBody>
          <a:bodyPr/>
          <a:lstStyle/>
          <a:p>
            <a:r>
              <a:rPr lang="en-US" sz="3200" b="1"/>
              <a:t>Political Map</a:t>
            </a:r>
            <a:r>
              <a:rPr lang="en-US" sz="3200"/>
              <a:t>: shows governmental boundaries of countries, states, </a:t>
            </a:r>
            <a:r>
              <a:rPr lang="en-US" sz="3200" err="1"/>
              <a:t>counties,and</a:t>
            </a:r>
            <a:r>
              <a:rPr lang="en-US" sz="3200"/>
              <a:t> the location of major cities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63" y="2088343"/>
            <a:ext cx="5085479" cy="4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336800"/>
            <a:ext cx="3350342" cy="3598863"/>
          </a:xfrm>
        </p:spPr>
        <p:txBody>
          <a:bodyPr/>
          <a:lstStyle/>
          <a:p>
            <a:r>
              <a:rPr lang="en-US" b="1" u="sng"/>
              <a:t>Physical Map-</a:t>
            </a:r>
          </a:p>
          <a:p>
            <a:r>
              <a:rPr lang="en-US"/>
              <a:t>the primary purpose is to show landforms like deserts, mountains and plains.</a:t>
            </a:r>
            <a:endParaRPr lang="en-US" b="1" u="sn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10" y="2287588"/>
            <a:ext cx="4190385" cy="43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9484"/>
            <a:ext cx="2713703" cy="3598863"/>
          </a:xfrm>
        </p:spPr>
        <p:txBody>
          <a:bodyPr/>
          <a:lstStyle/>
          <a:p>
            <a:r>
              <a:rPr lang="en-US" sz="3200" b="1"/>
              <a:t>Population Density- </a:t>
            </a:r>
            <a:r>
              <a:rPr lang="en-US" sz="3200"/>
              <a:t>the number of people living in each unit of area (such as a square mile)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03" y="2091658"/>
            <a:ext cx="6430297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21" y="1"/>
            <a:ext cx="7934643" cy="69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4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10" y="186814"/>
            <a:ext cx="8603610" cy="62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0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39" y="-15539"/>
            <a:ext cx="7118555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6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97" y="0"/>
            <a:ext cx="8759284" cy="64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27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2" y="-17453"/>
            <a:ext cx="8028123" cy="660506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336800"/>
            <a:ext cx="7421563" cy="415249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7" y="2041832"/>
            <a:ext cx="6888163" cy="3598863"/>
          </a:xfrm>
        </p:spPr>
        <p:txBody>
          <a:bodyPr/>
          <a:lstStyle/>
          <a:p>
            <a:r>
              <a:rPr lang="en-US"/>
              <a:t>1.  What is the type of map you are analyzing?</a:t>
            </a:r>
          </a:p>
          <a:p>
            <a:r>
              <a:rPr lang="en-US"/>
              <a:t>2.  What is the title of the map?</a:t>
            </a:r>
          </a:p>
          <a:p>
            <a:r>
              <a:rPr lang="en-US"/>
              <a:t>3.  What types of information are on the map?</a:t>
            </a:r>
          </a:p>
          <a:p>
            <a:r>
              <a:rPr lang="en-US"/>
              <a:t>4.  Is there a scale?</a:t>
            </a:r>
          </a:p>
          <a:p>
            <a:r>
              <a:rPr lang="en-US"/>
              <a:t>     If yes, what does it tell you?</a:t>
            </a:r>
          </a:p>
          <a:p>
            <a:r>
              <a:rPr lang="en-US"/>
              <a:t>5.  Is there a legend?</a:t>
            </a:r>
          </a:p>
          <a:p>
            <a:r>
              <a:rPr lang="en-US"/>
              <a:t>     If yes, what does it tell you?</a:t>
            </a:r>
          </a:p>
          <a:p>
            <a:r>
              <a:rPr lang="en-US"/>
              <a:t>6.  What's a real-life application you would use this map in?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58" y="2140154"/>
            <a:ext cx="8187813" cy="4211484"/>
          </a:xfrm>
        </p:spPr>
        <p:txBody>
          <a:bodyPr/>
          <a:lstStyle/>
          <a:p>
            <a:r>
              <a:rPr lang="en-US" sz="2800" dirty="0"/>
              <a:t>A map provides information in a </a:t>
            </a:r>
            <a:r>
              <a:rPr lang="en-US" sz="2800" b="1" u="sng" dirty="0"/>
              <a:t>graphic</a:t>
            </a:r>
            <a:r>
              <a:rPr lang="en-US" sz="2800" dirty="0"/>
              <a:t> way. Types of maps include topographic, </a:t>
            </a:r>
            <a:r>
              <a:rPr lang="en-US" sz="2800" b="1" u="sng" dirty="0"/>
              <a:t>physical/political</a:t>
            </a:r>
            <a:r>
              <a:rPr lang="en-US" sz="2800" dirty="0"/>
              <a:t>, thematic, and satellite. </a:t>
            </a:r>
          </a:p>
          <a:p>
            <a:endParaRPr lang="en-US" sz="2800" dirty="0"/>
          </a:p>
          <a:p>
            <a:r>
              <a:rPr lang="en-US" sz="2800" dirty="0"/>
              <a:t>Some of the most common maps found in textbooks include climate, weather, regions, movement, transportation, distance, cities, states, countries, waterways, transportation routes, natural resources, resources, and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9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1664"/>
            <a:ext cx="8433619" cy="35988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When reading information on a map, students should:</a:t>
            </a: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b="1" u="sng" dirty="0"/>
              <a:t>identify</a:t>
            </a:r>
            <a:r>
              <a:rPr lang="en-US" sz="2800" b="1" dirty="0"/>
              <a:t> </a:t>
            </a:r>
            <a:r>
              <a:rPr lang="en-US" sz="2800" dirty="0"/>
              <a:t>the type of map, </a:t>
            </a:r>
          </a:p>
          <a:p>
            <a:pPr marL="0" indent="0">
              <a:buNone/>
            </a:pPr>
            <a:r>
              <a:rPr lang="en-US" sz="2800" dirty="0"/>
              <a:t>• read the </a:t>
            </a:r>
            <a:r>
              <a:rPr lang="en-US" sz="2800" b="1" u="sng" dirty="0"/>
              <a:t>title</a:t>
            </a:r>
            <a:r>
              <a:rPr lang="en-US" sz="2800" dirty="0"/>
              <a:t> to determine its subject and purpose, </a:t>
            </a:r>
          </a:p>
          <a:p>
            <a:pPr marL="0" indent="0">
              <a:buNone/>
            </a:pPr>
            <a:r>
              <a:rPr lang="en-US" sz="2800" dirty="0"/>
              <a:t>• determine </a:t>
            </a:r>
            <a:r>
              <a:rPr lang="en-US" sz="2800" b="1" u="sng" dirty="0"/>
              <a:t>what</a:t>
            </a:r>
            <a:r>
              <a:rPr lang="en-US" sz="2800" b="1" dirty="0"/>
              <a:t> </a:t>
            </a:r>
            <a:r>
              <a:rPr lang="en-US" sz="2800" b="1" u="sng" dirty="0"/>
              <a:t>type </a:t>
            </a:r>
            <a:r>
              <a:rPr lang="en-US" sz="2800" dirty="0"/>
              <a:t>of information is found on the map, </a:t>
            </a:r>
          </a:p>
          <a:p>
            <a:pPr marL="0" indent="0">
              <a:buNone/>
            </a:pPr>
            <a:r>
              <a:rPr lang="en-US" sz="2800" dirty="0"/>
              <a:t>• look to see if it has a </a:t>
            </a:r>
            <a:r>
              <a:rPr lang="en-US" sz="2800" b="1" u="sng" dirty="0"/>
              <a:t>scale</a:t>
            </a:r>
            <a:r>
              <a:rPr lang="en-US" sz="2800" dirty="0"/>
              <a:t> that helps determine the distances between two or more points, and </a:t>
            </a:r>
          </a:p>
          <a:p>
            <a:pPr marL="0" indent="0">
              <a:buNone/>
            </a:pPr>
            <a:r>
              <a:rPr lang="en-US" sz="2800" dirty="0"/>
              <a:t>• look at any other information that is included.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8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 in the blank: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74606"/>
            <a:ext cx="7283245" cy="481781"/>
          </a:xfrm>
        </p:spPr>
        <p:txBody>
          <a:bodyPr/>
          <a:lstStyle/>
          <a:p>
            <a:r>
              <a:rPr lang="en-US"/>
              <a:t>Use the following words to answer questions 1-9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626" y="2556387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Physical                              Scale</a:t>
            </a:r>
          </a:p>
          <a:p>
            <a:endParaRPr lang="en-US" sz="2800" b="1" dirty="0"/>
          </a:p>
          <a:p>
            <a:r>
              <a:rPr lang="en-US" sz="2800" b="1" dirty="0"/>
              <a:t>Cardinal                             Political</a:t>
            </a:r>
          </a:p>
          <a:p>
            <a:endParaRPr lang="en-US" sz="2800" b="1" dirty="0"/>
          </a:p>
          <a:p>
            <a:r>
              <a:rPr lang="en-US" sz="2800" b="1" dirty="0"/>
              <a:t>Population Density              Title</a:t>
            </a:r>
          </a:p>
          <a:p>
            <a:endParaRPr lang="en-US" sz="2800" b="1" dirty="0"/>
          </a:p>
          <a:p>
            <a:r>
              <a:rPr lang="en-US" sz="2800" b="1" dirty="0"/>
              <a:t>Key / Legend                      Intermediate</a:t>
            </a:r>
          </a:p>
          <a:p>
            <a:endParaRPr lang="en-US" sz="2800" b="1" dirty="0"/>
          </a:p>
          <a:p>
            <a:r>
              <a:rPr lang="en-US" sz="2800" b="1" dirty="0"/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421265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40" y="2336800"/>
            <a:ext cx="4424515" cy="3598863"/>
          </a:xfrm>
        </p:spPr>
        <p:txBody>
          <a:bodyPr/>
          <a:lstStyle/>
          <a:p>
            <a:r>
              <a:rPr lang="en-US" sz="3200" b="1" u="sng"/>
              <a:t>Key / Legend- </a:t>
            </a:r>
            <a:r>
              <a:rPr lang="en-US" sz="3200"/>
              <a:t>contains information needed for the </a:t>
            </a:r>
            <a:r>
              <a:rPr lang="en-US" sz="3200" b="1"/>
              <a:t>map</a:t>
            </a:r>
            <a:r>
              <a:rPr lang="en-US" sz="3200"/>
              <a:t> to make sense. </a:t>
            </a:r>
            <a:r>
              <a:rPr lang="en-US" sz="3200" b="1"/>
              <a:t>Maps</a:t>
            </a:r>
            <a:r>
              <a:rPr lang="en-US" sz="3200"/>
              <a:t> often use symbols or colors to represent things, and the </a:t>
            </a:r>
            <a:r>
              <a:rPr lang="en-US" sz="3200" b="1"/>
              <a:t>map key</a:t>
            </a:r>
            <a:r>
              <a:rPr lang="en-US" sz="3200"/>
              <a:t> explains what they mean.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658" y="1995948"/>
            <a:ext cx="2782529" cy="470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9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03" y="2140155"/>
            <a:ext cx="4215581" cy="3598863"/>
          </a:xfrm>
        </p:spPr>
        <p:txBody>
          <a:bodyPr/>
          <a:lstStyle/>
          <a:p>
            <a:r>
              <a:rPr lang="en-US" sz="3600" u="sng"/>
              <a:t>Title</a:t>
            </a:r>
            <a:r>
              <a:rPr lang="en-US" sz="3600"/>
              <a:t>- The name of the map. Tells you what you’re looking at</a:t>
            </a:r>
          </a:p>
          <a:p>
            <a:endParaRPr lang="en-US"/>
          </a:p>
          <a:p>
            <a:r>
              <a:rPr lang="en-US" sz="2800" i="1"/>
              <a:t>What is the name of this map?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898" y="2123768"/>
            <a:ext cx="4786869" cy="435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9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0155"/>
            <a:ext cx="5101355" cy="3598863"/>
          </a:xfrm>
        </p:spPr>
        <p:txBody>
          <a:bodyPr/>
          <a:lstStyle/>
          <a:p>
            <a:r>
              <a:rPr lang="en-US" sz="3000" b="1" u="sng"/>
              <a:t>Map scale</a:t>
            </a:r>
            <a:r>
              <a:rPr lang="en-US" sz="3000" u="sng"/>
              <a:t> </a:t>
            </a:r>
            <a:r>
              <a:rPr lang="en-US" sz="3000"/>
              <a:t>refers to the relationship (or ratio) between distance on a </a:t>
            </a:r>
            <a:r>
              <a:rPr lang="en-US" sz="3000" b="1"/>
              <a:t>map</a:t>
            </a:r>
            <a:r>
              <a:rPr lang="en-US" sz="3000"/>
              <a:t> and the corresponding distance on the ground.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38" y="4630994"/>
            <a:ext cx="5339649" cy="1890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726" y="2254967"/>
            <a:ext cx="3391822" cy="22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336800"/>
            <a:ext cx="3723968" cy="4103329"/>
          </a:xfrm>
        </p:spPr>
        <p:txBody>
          <a:bodyPr/>
          <a:lstStyle/>
          <a:p>
            <a:r>
              <a:rPr lang="en-US" b="1" u="sng"/>
              <a:t>Latitude &amp; Longitude:</a:t>
            </a:r>
          </a:p>
          <a:p>
            <a:r>
              <a:rPr lang="en-US"/>
              <a:t>System of lines used to describe the location of any place on Earth. Although these are only imaginary lines, they appear on </a:t>
            </a:r>
            <a:r>
              <a:rPr lang="en-US" b="1"/>
              <a:t>maps</a:t>
            </a:r>
            <a:r>
              <a:rPr lang="en-US"/>
              <a:t> and globes as if they actually existed.</a:t>
            </a:r>
          </a:p>
          <a:p>
            <a:r>
              <a:rPr lang="en-US"/>
              <a:t>*Hint: Think of “fat” when you think of “</a:t>
            </a:r>
            <a:r>
              <a:rPr lang="en-US" err="1"/>
              <a:t>lat”itude</a:t>
            </a:r>
            <a:r>
              <a:rPr lang="en-US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9" y="2203040"/>
            <a:ext cx="4572001" cy="40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74" y="2336800"/>
            <a:ext cx="4658032" cy="3598863"/>
          </a:xfrm>
        </p:spPr>
        <p:txBody>
          <a:bodyPr/>
          <a:lstStyle/>
          <a:p>
            <a:r>
              <a:rPr lang="en-US" sz="3600" b="1" u="sng"/>
              <a:t>Compass -</a:t>
            </a:r>
            <a:endParaRPr lang="en-US" sz="3200"/>
          </a:p>
          <a:p>
            <a:r>
              <a:rPr lang="en-US" sz="3200"/>
              <a:t>an instrument containing a magnetized pointer that shows the direction of magnetic north and bearings from it.</a:t>
            </a:r>
          </a:p>
          <a:p>
            <a:endParaRPr lang="en-US" sz="2800" b="1" u="sn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10" y="2336800"/>
            <a:ext cx="4337980" cy="40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570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 (Orange)">
  <a:themeElements>
    <a:clrScheme name="Custom 2">
      <a:dk1>
        <a:sysClr val="windowText" lastClr="000000"/>
      </a:dk1>
      <a:lt1>
        <a:sysClr val="window" lastClr="FFFFFF"/>
      </a:lt1>
      <a:dk2>
        <a:srgbClr val="63240F"/>
      </a:dk2>
      <a:lt2>
        <a:srgbClr val="EAE5EB"/>
      </a:lt2>
      <a:accent1>
        <a:srgbClr val="EC4F1C"/>
      </a:accent1>
      <a:accent2>
        <a:srgbClr val="D54819"/>
      </a:accent2>
      <a:accent3>
        <a:srgbClr val="DB1C21"/>
      </a:accent3>
      <a:accent4>
        <a:srgbClr val="B02022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ily Smart Practice Chart.pptx" id="{9A98A98A-02ED-3541-85DD-B0C1D41A0F40}" vid="{6117029B-CA09-D840-B96D-D0E6768028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f2d99d9e-4c67-41ea-ae20-43a7d969a0e9" xsi:nil="true"/>
    <Owner xmlns="f2d99d9e-4c67-41ea-ae20-43a7d969a0e9">
      <UserInfo>
        <DisplayName/>
        <AccountId xsi:nil="true"/>
        <AccountType/>
      </UserInfo>
    </Owner>
    <Students xmlns="f2d99d9e-4c67-41ea-ae20-43a7d969a0e9">
      <UserInfo>
        <DisplayName/>
        <AccountId xsi:nil="true"/>
        <AccountType/>
      </UserInfo>
    </Students>
    <Is_Collaboration_Space_Locked xmlns="f2d99d9e-4c67-41ea-ae20-43a7d969a0e9" xsi:nil="true"/>
    <CultureName xmlns="f2d99d9e-4c67-41ea-ae20-43a7d969a0e9" xsi:nil="true"/>
    <Distribution_Groups xmlns="f2d99d9e-4c67-41ea-ae20-43a7d969a0e9" xsi:nil="true"/>
    <Invited_Teachers xmlns="f2d99d9e-4c67-41ea-ae20-43a7d969a0e9" xsi:nil="true"/>
    <Invited_Students xmlns="f2d99d9e-4c67-41ea-ae20-43a7d969a0e9" xsi:nil="true"/>
    <Math_Settings xmlns="f2d99d9e-4c67-41ea-ae20-43a7d969a0e9" xsi:nil="true"/>
    <Teachers xmlns="f2d99d9e-4c67-41ea-ae20-43a7d969a0e9">
      <UserInfo>
        <DisplayName/>
        <AccountId xsi:nil="true"/>
        <AccountType/>
      </UserInfo>
    </Teachers>
    <TeamsChannelId xmlns="f2d99d9e-4c67-41ea-ae20-43a7d969a0e9" xsi:nil="true"/>
    <Self_Registration_Enabled xmlns="f2d99d9e-4c67-41ea-ae20-43a7d969a0e9" xsi:nil="true"/>
    <FolderType xmlns="f2d99d9e-4c67-41ea-ae20-43a7d969a0e9" xsi:nil="true"/>
    <AppVersion xmlns="f2d99d9e-4c67-41ea-ae20-43a7d969a0e9" xsi:nil="true"/>
    <LMS_Mappings xmlns="f2d99d9e-4c67-41ea-ae20-43a7d969a0e9" xsi:nil="true"/>
    <Templates xmlns="f2d99d9e-4c67-41ea-ae20-43a7d969a0e9" xsi:nil="true"/>
    <NotebookType xmlns="f2d99d9e-4c67-41ea-ae20-43a7d969a0e9" xsi:nil="true"/>
    <Student_Groups xmlns="f2d99d9e-4c67-41ea-ae20-43a7d969a0e9">
      <UserInfo>
        <DisplayName/>
        <AccountId xsi:nil="true"/>
        <AccountType/>
      </UserInfo>
    </Student_Groups>
    <IsNotebookLocked xmlns="f2d99d9e-4c67-41ea-ae20-43a7d969a0e9" xsi:nil="true"/>
    <DefaultSectionNames xmlns="f2d99d9e-4c67-41ea-ae20-43a7d969a0e9" xsi:nil="true"/>
    <Teams_Channel_Section_Location xmlns="f2d99d9e-4c67-41ea-ae20-43a7d969a0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00C4137C7F488A03F7F4C393C69C" ma:contentTypeVersion="32" ma:contentTypeDescription="Create a new document." ma:contentTypeScope="" ma:versionID="c6717a9dc3c65bf6498273630563dcce">
  <xsd:schema xmlns:xsd="http://www.w3.org/2001/XMLSchema" xmlns:xs="http://www.w3.org/2001/XMLSchema" xmlns:p="http://schemas.microsoft.com/office/2006/metadata/properties" xmlns:ns2="f2d99d9e-4c67-41ea-ae20-43a7d969a0e9" xmlns:ns3="dc982109-1560-4ec2-a8e3-1f18f1f4ebfd" targetNamespace="http://schemas.microsoft.com/office/2006/metadata/properties" ma:root="true" ma:fieldsID="b94c08fe019c7b77919e6551cb08ec4f" ns2:_="" ns3:_="">
    <xsd:import namespace="f2d99d9e-4c67-41ea-ae20-43a7d969a0e9"/>
    <xsd:import namespace="dc982109-1560-4ec2-a8e3-1f18f1f4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9d9e-4c67-41ea-ae20-43a7d969a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82109-1560-4ec2-a8e3-1f18f1f4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B792D9-85EB-413A-A19F-F81597DDBCA5}">
  <ds:schemaRefs>
    <ds:schemaRef ds:uri="f2d99d9e-4c67-41ea-ae20-43a7d969a0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4740FA7-B147-4305-92D3-A119F447693E}">
  <ds:schemaRefs>
    <ds:schemaRef ds:uri="dc982109-1560-4ec2-a8e3-1f18f1f4ebfd"/>
    <ds:schemaRef ds:uri="f2d99d9e-4c67-41ea-ae20-43a7d969a0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65922B3-CCCD-4D7F-BDCB-9686C544FC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 (Orange).thmx</Template>
  <TotalTime>367</TotalTime>
  <Words>551</Words>
  <Application>Microsoft Office PowerPoint</Application>
  <PresentationFormat>On-screen Show (4:3)</PresentationFormat>
  <Paragraphs>62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Calisto MT</vt:lpstr>
      <vt:lpstr>Trebuchet MS</vt:lpstr>
      <vt:lpstr>Berlin (Orange)</vt:lpstr>
      <vt:lpstr>PowerPoint Presentation</vt:lpstr>
      <vt:lpstr>Maps</vt:lpstr>
      <vt:lpstr>Maps</vt:lpstr>
      <vt:lpstr>Fill in the blank:</vt:lpstr>
      <vt:lpstr>Map Terms </vt:lpstr>
      <vt:lpstr>Map Terms</vt:lpstr>
      <vt:lpstr>Map Term </vt:lpstr>
      <vt:lpstr>Map Term</vt:lpstr>
      <vt:lpstr>Map Term</vt:lpstr>
      <vt:lpstr>Map Term</vt:lpstr>
      <vt:lpstr>Map Terms</vt:lpstr>
      <vt:lpstr>Map Term</vt:lpstr>
      <vt:lpstr>Map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(c) 2017 Clairmont Press,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Skills</dc:title>
  <dc:subject/>
  <dc:creator>Mary Denney</dc:creator>
  <cp:keywords/>
  <dc:description/>
  <cp:lastModifiedBy>Patrice Mcbean</cp:lastModifiedBy>
  <cp:revision>4</cp:revision>
  <dcterms:created xsi:type="dcterms:W3CDTF">2011-07-05T21:54:19Z</dcterms:created>
  <dcterms:modified xsi:type="dcterms:W3CDTF">2021-08-09T20:38:21Z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0x0101009E7200C4137C7F488A03F7F4C393C69C</vt:lpwstr>
  </property>
</Properties>
</file>