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7" r:id="rId6"/>
    <p:sldId id="315" r:id="rId7"/>
    <p:sldId id="262" r:id="rId8"/>
    <p:sldId id="267" r:id="rId9"/>
    <p:sldId id="268" r:id="rId10"/>
    <p:sldId id="269" r:id="rId11"/>
    <p:sldId id="280" r:id="rId12"/>
    <p:sldId id="303" r:id="rId13"/>
    <p:sldId id="270" r:id="rId14"/>
    <p:sldId id="284" r:id="rId15"/>
    <p:sldId id="301" r:id="rId16"/>
    <p:sldId id="272" r:id="rId17"/>
    <p:sldId id="265" r:id="rId18"/>
    <p:sldId id="302" r:id="rId19"/>
    <p:sldId id="271" r:id="rId20"/>
    <p:sldId id="278" r:id="rId21"/>
    <p:sldId id="316" r:id="rId22"/>
    <p:sldId id="266" r:id="rId23"/>
    <p:sldId id="273" r:id="rId24"/>
    <p:sldId id="304" r:id="rId25"/>
    <p:sldId id="279" r:id="rId26"/>
    <p:sldId id="274" r:id="rId27"/>
    <p:sldId id="285" r:id="rId28"/>
    <p:sldId id="275" r:id="rId29"/>
    <p:sldId id="286" r:id="rId30"/>
    <p:sldId id="281" r:id="rId31"/>
    <p:sldId id="305" r:id="rId32"/>
    <p:sldId id="282" r:id="rId33"/>
    <p:sldId id="300" r:id="rId34"/>
    <p:sldId id="277" r:id="rId35"/>
    <p:sldId id="263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D3"/>
    <a:srgbClr val="BA1D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30" autoAdjust="0"/>
    <p:restoredTop sz="94660"/>
  </p:normalViewPr>
  <p:slideViewPr>
    <p:cSldViewPr snapToGrid="0">
      <p:cViewPr varScale="1">
        <p:scale>
          <a:sx n="67" d="100"/>
          <a:sy n="67" d="100"/>
        </p:scale>
        <p:origin x="2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6BC6DC-6DF2-425E-9B93-B0CFC0FF736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58E3883-3AB5-4672-883A-5F77A5E05305}">
      <dgm:prSet/>
      <dgm:spPr/>
      <dgm:t>
        <a:bodyPr/>
        <a:lstStyle/>
        <a:p>
          <a:r>
            <a:rPr lang="en-US"/>
            <a:t>Look at the quotes on the following slides</a:t>
          </a:r>
        </a:p>
      </dgm:t>
    </dgm:pt>
    <dgm:pt modelId="{D6439D26-93BE-4EB3-A11B-3742FE24FA78}" type="parTrans" cxnId="{E9760ABA-C01B-483D-946E-A3D450E62D96}">
      <dgm:prSet/>
      <dgm:spPr/>
      <dgm:t>
        <a:bodyPr/>
        <a:lstStyle/>
        <a:p>
          <a:endParaRPr lang="en-US"/>
        </a:p>
      </dgm:t>
    </dgm:pt>
    <dgm:pt modelId="{F2F722FE-E1BB-4E02-B8BD-647337187346}" type="sibTrans" cxnId="{E9760ABA-C01B-483D-946E-A3D450E62D96}">
      <dgm:prSet/>
      <dgm:spPr/>
      <dgm:t>
        <a:bodyPr/>
        <a:lstStyle/>
        <a:p>
          <a:endParaRPr lang="en-US"/>
        </a:p>
      </dgm:t>
    </dgm:pt>
    <dgm:pt modelId="{4EB5FA9F-DD92-43A2-9401-B4428DA3C200}">
      <dgm:prSet/>
      <dgm:spPr/>
      <dgm:t>
        <a:bodyPr/>
        <a:lstStyle/>
        <a:p>
          <a:r>
            <a:rPr lang="en-US"/>
            <a:t>What do they mean?</a:t>
          </a:r>
        </a:p>
      </dgm:t>
    </dgm:pt>
    <dgm:pt modelId="{29E7B7F5-03C8-488C-875C-014945F68AE9}" type="parTrans" cxnId="{D7719949-8A65-4E35-9F82-78DDCBA76439}">
      <dgm:prSet/>
      <dgm:spPr/>
      <dgm:t>
        <a:bodyPr/>
        <a:lstStyle/>
        <a:p>
          <a:endParaRPr lang="en-US"/>
        </a:p>
      </dgm:t>
    </dgm:pt>
    <dgm:pt modelId="{6E7B8E6D-E87E-439F-9662-38AFD7E16F0D}" type="sibTrans" cxnId="{D7719949-8A65-4E35-9F82-78DDCBA76439}">
      <dgm:prSet/>
      <dgm:spPr/>
      <dgm:t>
        <a:bodyPr/>
        <a:lstStyle/>
        <a:p>
          <a:endParaRPr lang="en-US"/>
        </a:p>
      </dgm:t>
    </dgm:pt>
    <dgm:pt modelId="{39E07F99-05FA-450F-902C-57A496C3E758}">
      <dgm:prSet/>
      <dgm:spPr/>
      <dgm:t>
        <a:bodyPr/>
        <a:lstStyle/>
        <a:p>
          <a:r>
            <a:rPr lang="en-US"/>
            <a:t>How can they apply to the world today?</a:t>
          </a:r>
        </a:p>
      </dgm:t>
    </dgm:pt>
    <dgm:pt modelId="{7B3FFB5D-1051-44F5-AF5C-1C2A0BADA9E6}" type="parTrans" cxnId="{84D7228F-3CF2-424B-8CE2-3BA5A94E2881}">
      <dgm:prSet/>
      <dgm:spPr/>
      <dgm:t>
        <a:bodyPr/>
        <a:lstStyle/>
        <a:p>
          <a:endParaRPr lang="en-US"/>
        </a:p>
      </dgm:t>
    </dgm:pt>
    <dgm:pt modelId="{FFDBFE59-DAAF-48C1-A025-028F71842BEC}" type="sibTrans" cxnId="{84D7228F-3CF2-424B-8CE2-3BA5A94E2881}">
      <dgm:prSet/>
      <dgm:spPr/>
      <dgm:t>
        <a:bodyPr/>
        <a:lstStyle/>
        <a:p>
          <a:endParaRPr lang="en-US"/>
        </a:p>
      </dgm:t>
    </dgm:pt>
    <dgm:pt modelId="{BA1C4C0B-3648-4E11-B52C-BBD28AF9A566}" type="pres">
      <dgm:prSet presAssocID="{FD6BC6DC-6DF2-425E-9B93-B0CFC0FF736C}" presName="linear" presStyleCnt="0">
        <dgm:presLayoutVars>
          <dgm:animLvl val="lvl"/>
          <dgm:resizeHandles val="exact"/>
        </dgm:presLayoutVars>
      </dgm:prSet>
      <dgm:spPr/>
    </dgm:pt>
    <dgm:pt modelId="{0FCBCD8B-CDE9-473A-8F5F-E89A1B0AD266}" type="pres">
      <dgm:prSet presAssocID="{958E3883-3AB5-4672-883A-5F77A5E0530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1998E9-357F-4031-891D-9B30CCDF9F73}" type="pres">
      <dgm:prSet presAssocID="{F2F722FE-E1BB-4E02-B8BD-647337187346}" presName="spacer" presStyleCnt="0"/>
      <dgm:spPr/>
    </dgm:pt>
    <dgm:pt modelId="{03B50B64-124A-4415-A034-E4AFF46274FF}" type="pres">
      <dgm:prSet presAssocID="{4EB5FA9F-DD92-43A2-9401-B4428DA3C20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9057F8F-5181-4BA0-AF41-814000E4D4F7}" type="pres">
      <dgm:prSet presAssocID="{6E7B8E6D-E87E-439F-9662-38AFD7E16F0D}" presName="spacer" presStyleCnt="0"/>
      <dgm:spPr/>
    </dgm:pt>
    <dgm:pt modelId="{A422F9D3-937E-4940-BE01-1E2588816AD2}" type="pres">
      <dgm:prSet presAssocID="{39E07F99-05FA-450F-902C-57A496C3E75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C82C55C-29AF-4D98-B04C-E367C11BD567}" type="presOf" srcId="{958E3883-3AB5-4672-883A-5F77A5E05305}" destId="{0FCBCD8B-CDE9-473A-8F5F-E89A1B0AD266}" srcOrd="0" destOrd="0" presId="urn:microsoft.com/office/officeart/2005/8/layout/vList2"/>
    <dgm:cxn modelId="{AB946D5E-E1D2-4978-B7C8-C8466BF43638}" type="presOf" srcId="{4EB5FA9F-DD92-43A2-9401-B4428DA3C200}" destId="{03B50B64-124A-4415-A034-E4AFF46274FF}" srcOrd="0" destOrd="0" presId="urn:microsoft.com/office/officeart/2005/8/layout/vList2"/>
    <dgm:cxn modelId="{D7719949-8A65-4E35-9F82-78DDCBA76439}" srcId="{FD6BC6DC-6DF2-425E-9B93-B0CFC0FF736C}" destId="{4EB5FA9F-DD92-43A2-9401-B4428DA3C200}" srcOrd="1" destOrd="0" parTransId="{29E7B7F5-03C8-488C-875C-014945F68AE9}" sibTransId="{6E7B8E6D-E87E-439F-9662-38AFD7E16F0D}"/>
    <dgm:cxn modelId="{84D7228F-3CF2-424B-8CE2-3BA5A94E2881}" srcId="{FD6BC6DC-6DF2-425E-9B93-B0CFC0FF736C}" destId="{39E07F99-05FA-450F-902C-57A496C3E758}" srcOrd="2" destOrd="0" parTransId="{7B3FFB5D-1051-44F5-AF5C-1C2A0BADA9E6}" sibTransId="{FFDBFE59-DAAF-48C1-A025-028F71842BEC}"/>
    <dgm:cxn modelId="{E9760ABA-C01B-483D-946E-A3D450E62D96}" srcId="{FD6BC6DC-6DF2-425E-9B93-B0CFC0FF736C}" destId="{958E3883-3AB5-4672-883A-5F77A5E05305}" srcOrd="0" destOrd="0" parTransId="{D6439D26-93BE-4EB3-A11B-3742FE24FA78}" sibTransId="{F2F722FE-E1BB-4E02-B8BD-647337187346}"/>
    <dgm:cxn modelId="{0004C2D8-403A-4D47-B2E1-C2C99642C607}" type="presOf" srcId="{FD6BC6DC-6DF2-425E-9B93-B0CFC0FF736C}" destId="{BA1C4C0B-3648-4E11-B52C-BBD28AF9A566}" srcOrd="0" destOrd="0" presId="urn:microsoft.com/office/officeart/2005/8/layout/vList2"/>
    <dgm:cxn modelId="{88D847E3-9C90-4C30-A6CA-F61A8301A64E}" type="presOf" srcId="{39E07F99-05FA-450F-902C-57A496C3E758}" destId="{A422F9D3-937E-4940-BE01-1E2588816AD2}" srcOrd="0" destOrd="0" presId="urn:microsoft.com/office/officeart/2005/8/layout/vList2"/>
    <dgm:cxn modelId="{6FFD632D-667B-4022-B97B-385F4DF3B2EF}" type="presParOf" srcId="{BA1C4C0B-3648-4E11-B52C-BBD28AF9A566}" destId="{0FCBCD8B-CDE9-473A-8F5F-E89A1B0AD266}" srcOrd="0" destOrd="0" presId="urn:microsoft.com/office/officeart/2005/8/layout/vList2"/>
    <dgm:cxn modelId="{96353548-792B-4048-95C6-4DC0F73C7916}" type="presParOf" srcId="{BA1C4C0B-3648-4E11-B52C-BBD28AF9A566}" destId="{7F1998E9-357F-4031-891D-9B30CCDF9F73}" srcOrd="1" destOrd="0" presId="urn:microsoft.com/office/officeart/2005/8/layout/vList2"/>
    <dgm:cxn modelId="{3B5522D7-7D59-4813-ABCC-5065FA6A1E7C}" type="presParOf" srcId="{BA1C4C0B-3648-4E11-B52C-BBD28AF9A566}" destId="{03B50B64-124A-4415-A034-E4AFF46274FF}" srcOrd="2" destOrd="0" presId="urn:microsoft.com/office/officeart/2005/8/layout/vList2"/>
    <dgm:cxn modelId="{3138C230-E280-46F8-966E-31560E568872}" type="presParOf" srcId="{BA1C4C0B-3648-4E11-B52C-BBD28AF9A566}" destId="{A9057F8F-5181-4BA0-AF41-814000E4D4F7}" srcOrd="3" destOrd="0" presId="urn:microsoft.com/office/officeart/2005/8/layout/vList2"/>
    <dgm:cxn modelId="{AE0671C9-E4AD-4AE5-BDFB-46D206EB3DBE}" type="presParOf" srcId="{BA1C4C0B-3648-4E11-B52C-BBD28AF9A566}" destId="{A422F9D3-937E-4940-BE01-1E2588816AD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BCD8B-CDE9-473A-8F5F-E89A1B0AD266}">
      <dsp:nvSpPr>
        <dsp:cNvPr id="0" name=""/>
        <dsp:cNvSpPr/>
      </dsp:nvSpPr>
      <dsp:spPr>
        <a:xfrm>
          <a:off x="0" y="12756"/>
          <a:ext cx="6367912" cy="20287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Look at the quotes on the following slides</a:t>
          </a:r>
        </a:p>
      </dsp:txBody>
      <dsp:txXfrm>
        <a:off x="99037" y="111793"/>
        <a:ext cx="6169838" cy="1830706"/>
      </dsp:txXfrm>
    </dsp:sp>
    <dsp:sp modelId="{03B50B64-124A-4415-A034-E4AFF46274FF}">
      <dsp:nvSpPr>
        <dsp:cNvPr id="0" name=""/>
        <dsp:cNvSpPr/>
      </dsp:nvSpPr>
      <dsp:spPr>
        <a:xfrm>
          <a:off x="0" y="2188416"/>
          <a:ext cx="6367912" cy="202878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What do they mean?</a:t>
          </a:r>
        </a:p>
      </dsp:txBody>
      <dsp:txXfrm>
        <a:off x="99037" y="2287453"/>
        <a:ext cx="6169838" cy="1830706"/>
      </dsp:txXfrm>
    </dsp:sp>
    <dsp:sp modelId="{A422F9D3-937E-4940-BE01-1E2588816AD2}">
      <dsp:nvSpPr>
        <dsp:cNvPr id="0" name=""/>
        <dsp:cNvSpPr/>
      </dsp:nvSpPr>
      <dsp:spPr>
        <a:xfrm>
          <a:off x="0" y="4364076"/>
          <a:ext cx="6367912" cy="202878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How can they apply to the world today?</a:t>
          </a:r>
        </a:p>
      </dsp:txBody>
      <dsp:txXfrm>
        <a:off x="99037" y="4463113"/>
        <a:ext cx="6169838" cy="1830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5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1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5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6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2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7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8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6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7497-9152-4CFC-B514-559E4AFA56EB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8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97497-9152-4CFC-B514-559E4AFA56EB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443A7-52CB-417B-A6C2-09820851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8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V6NY9voc848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-Y3tZpAdWTc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NmJqRV7LOA?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rHNig2aIjQ?feature=oembed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x4DTX5JPgKc?feature=oembed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qpZSOh0o5w?feature=oembed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socialstudies/famoushistoricalfigures/mahatmagandhi/?panel=login&amp;refer=%2Fsocialstudies%2Ffamoushistoricalfigures%2Fmahatmagandhi%2Fquiz%2F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Li0Ld55qcn0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5062" y="1189429"/>
            <a:ext cx="11577711" cy="4825218"/>
          </a:xfrm>
          <a:prstGeom prst="ellipse">
            <a:avLst/>
          </a:prstGeom>
          <a:solidFill>
            <a:schemeClr val="bg1">
              <a:alpha val="91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6573" y="1450343"/>
            <a:ext cx="10558853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5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India’s</a:t>
            </a:r>
          </a:p>
          <a:p>
            <a:pPr algn="ctr"/>
            <a:r>
              <a:rPr lang="en-US" sz="105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Independence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4941" y="4977442"/>
            <a:ext cx="857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Nationalism &amp; Gandhi</a:t>
            </a:r>
          </a:p>
        </p:txBody>
      </p:sp>
    </p:spTree>
    <p:extLst>
      <p:ext uri="{BB962C8B-B14F-4D97-AF65-F5344CB8AC3E}">
        <p14:creationId xmlns:p14="http://schemas.microsoft.com/office/powerpoint/2010/main" val="175621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76410" y="-70696"/>
            <a:ext cx="623920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Amritsar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397675"/>
            <a:ext cx="10317679" cy="624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Many Indians were upset with the British false promises.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Those who </a:t>
            </a:r>
            <a:r>
              <a:rPr lang="en-US" sz="28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protested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were </a:t>
            </a:r>
            <a:r>
              <a:rPr lang="en-US" sz="28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arrested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and sent to jail for up to two years without a trial.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1919, outside of the Temple of Amritsar, British </a:t>
            </a:r>
            <a:r>
              <a:rPr lang="en-US" sz="28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soldiers starting shooting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 large group of Indians because they were gathering illegally.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During this terrible tragedy, over </a:t>
            </a:r>
            <a:r>
              <a:rPr lang="en-US" sz="28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400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people were killed and </a:t>
            </a:r>
            <a:r>
              <a:rPr lang="en-US" sz="28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1200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were injured.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was this awful massacre that spurred Mohandas </a:t>
            </a:r>
            <a:r>
              <a:rPr lang="en-US" sz="28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Gandhi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into action to fight for India’s independence.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18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5999" y="1074536"/>
            <a:ext cx="579549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 err="1">
                <a:latin typeface="KBScaredStraight" panose="02000603000000000000" pitchFamily="2" charset="0"/>
                <a:ea typeface="KBScaredStraight" panose="02000603000000000000" pitchFamily="2" charset="0"/>
              </a:rPr>
              <a:t>Jallianwala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Memorial – Amritsar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34" y="0"/>
            <a:ext cx="51435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22160" r="19343" b="20751"/>
          <a:stretch/>
        </p:blipFill>
        <p:spPr>
          <a:xfrm>
            <a:off x="6095999" y="2674736"/>
            <a:ext cx="5795493" cy="39151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9163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19424" y="143634"/>
            <a:ext cx="5795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Amritsar Massacre scene from the 1983 Movie “Gandhi”</a:t>
            </a:r>
            <a:b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</a:b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Online Media 4" title="Amritsar Massacre, 1919 (Gandhi)">
            <a:hlinkClick r:id="" action="ppaction://media"/>
            <a:extLst>
              <a:ext uri="{FF2B5EF4-FFF2-40B4-BE49-F238E27FC236}">
                <a16:creationId xmlns:a16="http://schemas.microsoft.com/office/drawing/2014/main" id="{0F90C2F2-F94A-4FFD-8EAC-744C822D02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81124" y="1620962"/>
            <a:ext cx="9429750" cy="497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9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72115" y="-70696"/>
            <a:ext cx="48478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Gandhi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397675"/>
            <a:ext cx="10317679" cy="644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Mohandas </a:t>
            </a:r>
            <a:r>
              <a:rPr lang="en-US" sz="2700" dirty="0" err="1">
                <a:latin typeface="KBScaredStraight" panose="02000603000000000000" pitchFamily="2" charset="0"/>
                <a:ea typeface="KBScaredStraight" panose="02000603000000000000" pitchFamily="2" charset="0"/>
              </a:rPr>
              <a:t>Karamchand</a:t>
            </a: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Gandhi was born in India on October 2</a:t>
            </a:r>
            <a:r>
              <a:rPr lang="en-US" sz="27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nd</a:t>
            </a: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 1869 and studied law in England.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After spending time in </a:t>
            </a:r>
            <a:r>
              <a:rPr lang="en-US" sz="27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South Africa </a:t>
            </a: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during </a:t>
            </a:r>
            <a:r>
              <a:rPr lang="en-US" sz="27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Apartheid</a:t>
            </a: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 he returned to India in 1914 with a determination that people should be treated </a:t>
            </a:r>
            <a:r>
              <a:rPr lang="en-US" sz="27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equally, no matter their race or religion.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He was shocked by the way Indians were </a:t>
            </a:r>
            <a:r>
              <a:rPr lang="en-US" sz="27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segregated</a:t>
            </a: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and </a:t>
            </a:r>
            <a:r>
              <a:rPr lang="en-US" sz="27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oppressed</a:t>
            </a: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by British authorities.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After Amritsar, Gandhi decided to quit practicing law and to devote his life to fighting for the equality of all Indians.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He believed it was time for the people of India to </a:t>
            </a:r>
            <a:r>
              <a:rPr lang="en-US" sz="27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stop obeying the unjust British laws.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23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88578" y="148180"/>
            <a:ext cx="416941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1909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966" y="858838"/>
            <a:ext cx="4294638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991" y="855103"/>
            <a:ext cx="3721430" cy="54901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124999" y="148179"/>
            <a:ext cx="416941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Late 1930s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70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79000"/>
            <a:ext cx="1007745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Gandhi Encounters Racism in South Africa</a:t>
            </a:r>
          </a:p>
          <a:p>
            <a:pPr algn="ctr">
              <a:lnSpc>
                <a:spcPct val="90000"/>
              </a:lnSpc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" name="Online Media 3" title="Gandhi (2/8) Movie CLIP - Thrown Off the Train (1982) HD">
            <a:hlinkClick r:id="" action="ppaction://media"/>
            <a:extLst>
              <a:ext uri="{FF2B5EF4-FFF2-40B4-BE49-F238E27FC236}">
                <a16:creationId xmlns:a16="http://schemas.microsoft.com/office/drawing/2014/main" id="{E41E1ED3-2629-4C7E-9A2A-B9940312B3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39434" y="754809"/>
            <a:ext cx="10414366" cy="588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2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72141" y="-70696"/>
            <a:ext cx="84477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Nonviolence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397675"/>
            <a:ext cx="10317679" cy="557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Gandhi encouraged his followers to practice nonviolent protests against the British in order to bring about social change.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He developed what he called a system of </a:t>
            </a:r>
            <a:r>
              <a:rPr lang="en-US" sz="32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civil disobedience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and believed that it would make the world recognize the injustice in India and force change without using violence.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Gandhi believed that acts of goodness produced positive reactions while violence only produced negative ones.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65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" y="5649757"/>
            <a:ext cx="12191999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0086D3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Gandhi’s Handwriting –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0086D3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“God is truth the way to truth lies through Ahimsa (non-violence). Sabarmati,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0086D3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March 13 1927.”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0086D3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 K Gandhi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0E146A-E285-4990-AD20-6BC6E212730D}"/>
              </a:ext>
            </a:extLst>
          </p:cNvPr>
          <p:cNvSpPr txBox="1"/>
          <p:nvPr/>
        </p:nvSpPr>
        <p:spPr>
          <a:xfrm>
            <a:off x="2286000" y="114300"/>
            <a:ext cx="7496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Gandhi burning Passbooks in South Africa</a:t>
            </a:r>
          </a:p>
          <a:p>
            <a:pPr algn="ctr"/>
            <a:r>
              <a:rPr lang="en-US" sz="3200" dirty="0"/>
              <a:t>(civil disobedience)</a:t>
            </a:r>
          </a:p>
        </p:txBody>
      </p:sp>
      <p:pic>
        <p:nvPicPr>
          <p:cNvPr id="6" name="Online Media 5" title="Gandhi's first protest (in South Africa)">
            <a:hlinkClick r:id="" action="ppaction://media"/>
            <a:extLst>
              <a:ext uri="{FF2B5EF4-FFF2-40B4-BE49-F238E27FC236}">
                <a16:creationId xmlns:a16="http://schemas.microsoft.com/office/drawing/2014/main" id="{4754FD24-883A-4997-818A-8555299491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68780" y="1305818"/>
            <a:ext cx="8869680" cy="518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1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34" y="0"/>
            <a:ext cx="9568732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" y="5649757"/>
            <a:ext cx="12191999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0086D3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Gandhi’s Handwriting –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0086D3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“God is truth the way to truth lies through Ahimsa (non-violence). Sabarmati,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0086D3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March 13 1927.”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0086D3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 K Gandhi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92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955" y="0"/>
            <a:ext cx="5152087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2468737"/>
            <a:ext cx="3519955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Gandhi with textile workers in 1931.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6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437" y="0"/>
            <a:ext cx="11211950" cy="543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KG Second Chances Solid" panose="02000000000000000000" pitchFamily="2" charset="0"/>
              </a:rPr>
              <a:t>Standards</a:t>
            </a:r>
          </a:p>
          <a:p>
            <a:endParaRPr lang="en-US" sz="2000" b="1" dirty="0"/>
          </a:p>
          <a:p>
            <a:r>
              <a:rPr lang="en-US" sz="3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SS7H3 The student will analyze continuity and change in Southern and Eastern Asia leading to the 21st century. 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a. Describe how nationalism led to independence in India </a:t>
            </a:r>
            <a:r>
              <a:rPr lang="en-US" sz="3200" strike="sngStrike" dirty="0">
                <a:latin typeface="KBScaredStraight" panose="02000603000000000000" pitchFamily="2" charset="0"/>
                <a:ea typeface="KBScaredStraight" panose="02000603000000000000" pitchFamily="2" charset="0"/>
              </a:rPr>
              <a:t>and Vietnam. </a:t>
            </a:r>
          </a:p>
          <a:p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b. Describe the impact of Mohandas Gandhi’s belief in non-violent protest.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1303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88453" y="-70696"/>
            <a:ext cx="96151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Social Change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397675"/>
            <a:ext cx="10317679" cy="602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Gandhi led his followers in boycotts, hunger strikes, and </a:t>
            </a:r>
            <a:r>
              <a:rPr lang="en-US" sz="32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nonviolent protests.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1930, he led the </a:t>
            </a:r>
            <a:r>
              <a:rPr lang="en-US" sz="32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Salt March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that was aimed at closing a British salt factory due to the </a:t>
            </a:r>
            <a:r>
              <a:rPr lang="en-US" sz="32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high tax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 salt. The guards responded by clubbing and </a:t>
            </a:r>
            <a:r>
              <a:rPr lang="en-US" sz="32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beating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the peaceful protestors.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News of this event spread worldwide and people around the world began to call for the British to grant Indian independence.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826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nline Media 4" title="The March on the Salt Works - Gandhi (1981)">
            <a:hlinkClick r:id="" action="ppaction://media"/>
            <a:extLst>
              <a:ext uri="{FF2B5EF4-FFF2-40B4-BE49-F238E27FC236}">
                <a16:creationId xmlns:a16="http://schemas.microsoft.com/office/drawing/2014/main" id="{7176E088-EE16-4BC7-B27A-B8777A8AD43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90675" y="1333500"/>
            <a:ext cx="9276254" cy="5257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41B20D-E02E-485D-91CB-17EF48697F59}"/>
              </a:ext>
            </a:extLst>
          </p:cNvPr>
          <p:cNvSpPr txBox="1"/>
          <p:nvPr/>
        </p:nvSpPr>
        <p:spPr>
          <a:xfrm>
            <a:off x="3800475" y="266700"/>
            <a:ext cx="555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“Gandhi” Salt March Scene</a:t>
            </a:r>
          </a:p>
        </p:txBody>
      </p:sp>
    </p:spTree>
    <p:extLst>
      <p:ext uri="{BB962C8B-B14F-4D97-AF65-F5344CB8AC3E}">
        <p14:creationId xmlns:p14="http://schemas.microsoft.com/office/powerpoint/2010/main" val="40890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73" y="0"/>
            <a:ext cx="9915454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624243" y="0"/>
            <a:ext cx="3519955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Gandhi during the Salt March, 1930.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3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58990" y="-70696"/>
            <a:ext cx="96740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Independence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397675"/>
            <a:ext cx="1031767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Many Indians followed Gandhi’s nonviolent acts of protest and forced the British to recognize their desire for independence.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After fighting in WWII, Britain no longer had enough money or people to keep India under its rule.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 August 15, </a:t>
            </a:r>
            <a:r>
              <a:rPr lang="en-US" sz="32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1947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 Great Britain formally gave up their colonial claims to India and the Republic of India was established.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Today, many Indians credit India’s independence to the efforts of Gandhi.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671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977" y="0"/>
            <a:ext cx="8684381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759977" y="70025"/>
            <a:ext cx="5490829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India’s Independence Day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76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59744" y="-70696"/>
            <a:ext cx="102725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More Problems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397675"/>
            <a:ext cx="10317679" cy="690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Even though India had won its independence, things were not peaceful in the country.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Hindus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and </a:t>
            </a:r>
            <a:r>
              <a:rPr lang="en-US" sz="32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Muslims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could not reach a solution as to how to rule an independent India.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Eventually, the country was split into India for the Hindus and </a:t>
            </a:r>
            <a:r>
              <a:rPr lang="en-US" sz="32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East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&amp; </a:t>
            </a:r>
            <a:r>
              <a:rPr lang="en-US" sz="32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West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Pakistan for the Muslims.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partition of India led to </a:t>
            </a:r>
            <a:r>
              <a:rPr lang="en-US" sz="32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genocide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>
                    <a:alpha val="9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Hundreds of thousands of people were killed in widespread violence.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04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194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4" y="1600200"/>
            <a:ext cx="4882376" cy="36576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197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624" y="1586260"/>
            <a:ext cx="4882376" cy="36576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42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0"/>
            <a:ext cx="10287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11369" y="70025"/>
            <a:ext cx="10573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Two Muslim men carrying an old woman to their new home in Pakistan.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931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11369" y="70025"/>
            <a:ext cx="10573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Hindus and Muslims Clash at Indian-Pakistan border</a:t>
            </a:r>
            <a:b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</a:b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(start at 6:53-8:30)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" name="Online Media 3" title="Gandhi  Part 16 19 India Pakistan Split">
            <a:hlinkClick r:id="" action="ppaction://media"/>
            <a:extLst>
              <a:ext uri="{FF2B5EF4-FFF2-40B4-BE49-F238E27FC236}">
                <a16:creationId xmlns:a16="http://schemas.microsoft.com/office/drawing/2014/main" id="{4DD993C5-A32B-4AF2-869A-595C9CC29A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4911" y="1122363"/>
            <a:ext cx="9655361" cy="556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6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2468737"/>
            <a:ext cx="3519955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Time Magazine cover representing the partition of India – 1947.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30" y="0"/>
            <a:ext cx="5205313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443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06FBF-8C5C-4868-B7AE-526E648DE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313" y="-92075"/>
            <a:ext cx="10515600" cy="1325563"/>
          </a:xfrm>
        </p:spPr>
        <p:txBody>
          <a:bodyPr>
            <a:normAutofit/>
          </a:bodyPr>
          <a:lstStyle/>
          <a:p>
            <a:r>
              <a:rPr lang="en-US" sz="2000" dirty="0"/>
              <a:t>"</a:t>
            </a:r>
            <a:r>
              <a:rPr lang="en-US" sz="2800" dirty="0"/>
              <a:t>You want a man with the guts to fight back?"</a:t>
            </a:r>
            <a:br>
              <a:rPr lang="en-US" sz="2800" dirty="0"/>
            </a:br>
            <a:r>
              <a:rPr lang="en-US" sz="2800" dirty="0"/>
              <a:t>"No, I want a man with the guts </a:t>
            </a:r>
            <a:r>
              <a:rPr lang="en-US" sz="2800" i="1" dirty="0"/>
              <a:t>not </a:t>
            </a:r>
            <a:r>
              <a:rPr lang="en-US" sz="2800" dirty="0"/>
              <a:t>to fight back."</a:t>
            </a:r>
            <a:endParaRPr lang="en-US" dirty="0"/>
          </a:p>
        </p:txBody>
      </p:sp>
      <p:pic>
        <p:nvPicPr>
          <p:cNvPr id="4" name="Online Media 3" title="42 Official Trailer 2013 Watc 42 Official Movie Trailer">
            <a:hlinkClick r:id="" action="ppaction://media"/>
            <a:extLst>
              <a:ext uri="{FF2B5EF4-FFF2-40B4-BE49-F238E27FC236}">
                <a16:creationId xmlns:a16="http://schemas.microsoft.com/office/drawing/2014/main" id="{82BE8E60-8F12-4BFD-AE2D-EB422DEA850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253331"/>
            <a:ext cx="7700962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C5F6BC-A942-4A02-B3B8-1A3A7174042C}"/>
              </a:ext>
            </a:extLst>
          </p:cNvPr>
          <p:cNvSpPr txBox="1"/>
          <p:nvPr/>
        </p:nvSpPr>
        <p:spPr>
          <a:xfrm>
            <a:off x="2103120" y="5955030"/>
            <a:ext cx="901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 look at how Gandhi used non-violence to win Independence for India</a:t>
            </a:r>
          </a:p>
        </p:txBody>
      </p:sp>
    </p:spTree>
    <p:extLst>
      <p:ext uri="{BB962C8B-B14F-4D97-AF65-F5344CB8AC3E}">
        <p14:creationId xmlns:p14="http://schemas.microsoft.com/office/powerpoint/2010/main" val="345031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4" y="-187036"/>
            <a:ext cx="11544300" cy="74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278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72124" y="-70696"/>
            <a:ext cx="48478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Gandhi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397675"/>
            <a:ext cx="10317679" cy="602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Gandhi was very much disappointed by the partition; he wanted all Indians to live together peacefully in one country.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Even though he was Hindu, he felt that all religious groups should be welcomed in India.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1948, at the age of 78, Mohandas Gandhi was </a:t>
            </a:r>
            <a:r>
              <a:rPr lang="en-US" sz="32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assassinated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on his way to a prayer meeting in New Delhi.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He was shot three times by a high-ranking Brahmin who resented Gandhi’s concern for Muslims.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41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4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367234" y="1290743"/>
            <a:ext cx="2824766" cy="48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Memorial where Mohandas Gandhi was assassinated at 5:17 PM on January 30, 1948 on his way to a prayer meeting.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691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4325" y="143634"/>
            <a:ext cx="1154430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BrainPOP- Recap</a:t>
            </a:r>
          </a:p>
          <a:p>
            <a:pPr algn="ctr">
              <a:lnSpc>
                <a:spcPct val="90000"/>
              </a:lnSpc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  <a:hlinkClick r:id="rId2"/>
              </a:rPr>
              <a:t>https://www.brainpop.com/socialstudies/famoushistoricalfigures/mahatmagandhi/?panel=login&amp;refer=%2Fsocialstudies%2Ffamoushistoricalfigures%2Fmahatmagandhi%2Fquiz%2F</a:t>
            </a: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>
              <a:lnSpc>
                <a:spcPct val="90000"/>
              </a:lnSpc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2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4325" y="143634"/>
            <a:ext cx="1154430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Don’t forget to take the ticket out the door!</a:t>
            </a:r>
            <a:endParaRPr lang="en-US" sz="5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75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55D713-B5D4-451C-86A3-BF9B2FD1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If time permits…..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EE270B-7DA7-443B-BA01-FA17334E0A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190715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6404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E3595-6761-4B24-8946-F1A9F88E0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28D46-8F3B-4A49-8E83-D8E8DC604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AE1A80-F341-440D-B4BE-AFEE7AF6E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082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5DF58-0209-4488-8D8A-072E6D755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68D7F-99F4-4723-BA3E-25B268384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9CF3D60-8A8B-41E4-8612-47C883E4E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6441"/>
            <a:ext cx="11715750" cy="65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066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2BB4A-6E2D-4D6C-9449-9E5ED8248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AFD82-3AEC-410B-87B2-AC054974A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1996085-D550-4619-986F-8A757AE36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5456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425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1FDF3-FBB4-4FF1-90DF-81127581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A2366-EAD3-42C3-AD82-FCF437EEF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72D9794-2B1E-4E33-8164-033449CD6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-51435"/>
            <a:ext cx="12283440" cy="690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81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9810" y="-70696"/>
            <a:ext cx="98923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East India Trading Co.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122363"/>
            <a:ext cx="10317679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the 1601, Great Britain came to India through the East India Trading Company to set up trading forts.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At first, they were only looking to trade goods (ivory, gold, silks, dyes) and spices (cinnamon, saffron, pepper, sugar, vanilla).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By 1760, </a:t>
            </a:r>
            <a:r>
              <a:rPr lang="en-US" sz="3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Britain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had gained </a:t>
            </a:r>
            <a:r>
              <a:rPr lang="en-US" sz="3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political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and </a:t>
            </a:r>
            <a:r>
              <a:rPr lang="en-US" sz="3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economic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power over India.  </a:t>
            </a:r>
          </a:p>
        </p:txBody>
      </p:sp>
    </p:spTree>
    <p:extLst>
      <p:ext uri="{BB962C8B-B14F-4D97-AF65-F5344CB8AC3E}">
        <p14:creationId xmlns:p14="http://schemas.microsoft.com/office/powerpoint/2010/main" val="6463680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7A78A-BB1C-4242-9008-EF3E5EBD0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E853E-77FA-4B5A-9635-765E763B4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64115C6-EF85-485D-8775-B4E541AEE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90011"/>
            <a:ext cx="12031980" cy="676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447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4C8BC-83AE-4222-9D78-C0B308FBC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1738D-B7F2-4EA8-848C-1D7011B27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E13C7B6-DB06-4243-BB5E-978E3AABD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005733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031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53513" y="-70696"/>
            <a:ext cx="62849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Inequality</a:t>
            </a:r>
            <a:endParaRPr lang="en-US" sz="6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359228"/>
            <a:ext cx="103176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Indians began to resent being ruled by a foreign government.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They were treated as </a:t>
            </a:r>
            <a:r>
              <a:rPr lang="en-US" sz="3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second-class citizens.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best jobs and education were only available to the British.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Indians were also </a:t>
            </a:r>
            <a:r>
              <a:rPr lang="en-US" sz="3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taxed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heavily by the British on goods that were found in their own country.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3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86737" y="-70696"/>
            <a:ext cx="80185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Nationalism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290801"/>
            <a:ext cx="10317679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the 1800s, a feeling of nationalism began to surface in India.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Nationalism is a belief that people should be loyal to those with whom they share common history and customs. </a:t>
            </a:r>
            <a:r>
              <a:rPr lang="en-US" sz="34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People want to rule themselves. 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The first two groups to work for the rights of Indians were </a:t>
            </a:r>
            <a:r>
              <a:rPr lang="en-US" sz="34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Indian National Congress </a:t>
            </a: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1885 and the Muslim League in 1906.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As they became better organized, they began to </a:t>
            </a:r>
            <a:r>
              <a:rPr lang="en-US" sz="34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call for independence from Britain.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1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5017" y="0"/>
            <a:ext cx="10381957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96034" y="-70696"/>
            <a:ext cx="919995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086D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WWI’s Impact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086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95" y="1397675"/>
            <a:ext cx="103176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During WWI, millions of Indians joined with the British army.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British Parliament promised that when the war ended</a:t>
            </a:r>
            <a:r>
              <a:rPr lang="en-US" sz="3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,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Indians would be able to have </a:t>
            </a:r>
            <a:r>
              <a:rPr lang="en-US" sz="3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more control of their government.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Unfortunately, </a:t>
            </a:r>
            <a:r>
              <a:rPr lang="en-US" sz="36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nothing changed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after the war…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43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81" y="685800"/>
            <a:ext cx="8068235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88234"/>
            <a:ext cx="1219200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Indian Medic Troops During WWI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86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86D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88234"/>
            <a:ext cx="1219200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Indian Army During WWI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" name="Online Media 3" title="WWI Factions: The Indian army">
            <a:hlinkClick r:id="" action="ppaction://media"/>
            <a:extLst>
              <a:ext uri="{FF2B5EF4-FFF2-40B4-BE49-F238E27FC236}">
                <a16:creationId xmlns:a16="http://schemas.microsoft.com/office/drawing/2014/main" id="{210662DB-EE32-4D0B-B07E-E0DB03F7E29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38246" y="902105"/>
            <a:ext cx="10115507" cy="571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00C4137C7F488A03F7F4C393C69C" ma:contentTypeVersion="32" ma:contentTypeDescription="Create a new document." ma:contentTypeScope="" ma:versionID="c6717a9dc3c65bf6498273630563dcce">
  <xsd:schema xmlns:xsd="http://www.w3.org/2001/XMLSchema" xmlns:xs="http://www.w3.org/2001/XMLSchema" xmlns:p="http://schemas.microsoft.com/office/2006/metadata/properties" xmlns:ns2="f2d99d9e-4c67-41ea-ae20-43a7d969a0e9" xmlns:ns3="dc982109-1560-4ec2-a8e3-1f18f1f4ebfd" targetNamespace="http://schemas.microsoft.com/office/2006/metadata/properties" ma:root="true" ma:fieldsID="b94c08fe019c7b77919e6551cb08ec4f" ns2:_="" ns3:_="">
    <xsd:import namespace="f2d99d9e-4c67-41ea-ae20-43a7d969a0e9"/>
    <xsd:import namespace="dc982109-1560-4ec2-a8e3-1f18f1f4eb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99d9e-4c67-41ea-ae20-43a7d969a0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5" nillable="true" ma:displayName="Math Settings" ma:internalName="Math_Settings">
      <xsd:simpleType>
        <xsd:restriction base="dms:Text"/>
      </xsd:simpleType>
    </xsd:element>
    <xsd:element name="DefaultSectionNames" ma:index="2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7" nillable="true" ma:displayName="Is Collaboration Space Locked" ma:internalName="Is_Collaboration_Space_Locked">
      <xsd:simpleType>
        <xsd:restriction base="dms:Boolean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  <xsd:element name="Teams_Channel_Section_Location" ma:index="39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82109-1560-4ec2-a8e3-1f18f1f4eb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f2d99d9e-4c67-41ea-ae20-43a7d969a0e9" xsi:nil="true"/>
    <Owner xmlns="f2d99d9e-4c67-41ea-ae20-43a7d969a0e9">
      <UserInfo>
        <DisplayName/>
        <AccountId xsi:nil="true"/>
        <AccountType/>
      </UserInfo>
    </Owner>
    <Students xmlns="f2d99d9e-4c67-41ea-ae20-43a7d969a0e9">
      <UserInfo>
        <DisplayName/>
        <AccountId xsi:nil="true"/>
        <AccountType/>
      </UserInfo>
    </Students>
    <Is_Collaboration_Space_Locked xmlns="f2d99d9e-4c67-41ea-ae20-43a7d969a0e9" xsi:nil="true"/>
    <CultureName xmlns="f2d99d9e-4c67-41ea-ae20-43a7d969a0e9" xsi:nil="true"/>
    <Distribution_Groups xmlns="f2d99d9e-4c67-41ea-ae20-43a7d969a0e9" xsi:nil="true"/>
    <Invited_Teachers xmlns="f2d99d9e-4c67-41ea-ae20-43a7d969a0e9" xsi:nil="true"/>
    <Invited_Students xmlns="f2d99d9e-4c67-41ea-ae20-43a7d969a0e9" xsi:nil="true"/>
    <Math_Settings xmlns="f2d99d9e-4c67-41ea-ae20-43a7d969a0e9" xsi:nil="true"/>
    <Teachers xmlns="f2d99d9e-4c67-41ea-ae20-43a7d969a0e9">
      <UserInfo>
        <DisplayName/>
        <AccountId xsi:nil="true"/>
        <AccountType/>
      </UserInfo>
    </Teachers>
    <TeamsChannelId xmlns="f2d99d9e-4c67-41ea-ae20-43a7d969a0e9" xsi:nil="true"/>
    <Self_Registration_Enabled xmlns="f2d99d9e-4c67-41ea-ae20-43a7d969a0e9" xsi:nil="true"/>
    <FolderType xmlns="f2d99d9e-4c67-41ea-ae20-43a7d969a0e9" xsi:nil="true"/>
    <AppVersion xmlns="f2d99d9e-4c67-41ea-ae20-43a7d969a0e9" xsi:nil="true"/>
    <LMS_Mappings xmlns="f2d99d9e-4c67-41ea-ae20-43a7d969a0e9" xsi:nil="true"/>
    <Templates xmlns="f2d99d9e-4c67-41ea-ae20-43a7d969a0e9" xsi:nil="true"/>
    <NotebookType xmlns="f2d99d9e-4c67-41ea-ae20-43a7d969a0e9" xsi:nil="true"/>
    <Student_Groups xmlns="f2d99d9e-4c67-41ea-ae20-43a7d969a0e9">
      <UserInfo>
        <DisplayName/>
        <AccountId xsi:nil="true"/>
        <AccountType/>
      </UserInfo>
    </Student_Groups>
    <IsNotebookLocked xmlns="f2d99d9e-4c67-41ea-ae20-43a7d969a0e9" xsi:nil="true"/>
    <DefaultSectionNames xmlns="f2d99d9e-4c67-41ea-ae20-43a7d969a0e9" xsi:nil="true"/>
    <Teams_Channel_Section_Location xmlns="f2d99d9e-4c67-41ea-ae20-43a7d969a0e9" xsi:nil="true"/>
  </documentManagement>
</p:properties>
</file>

<file path=customXml/itemProps1.xml><?xml version="1.0" encoding="utf-8"?>
<ds:datastoreItem xmlns:ds="http://schemas.openxmlformats.org/officeDocument/2006/customXml" ds:itemID="{24FA2B1B-5FB5-467E-8A9C-794E51F103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2801DB-C679-4D76-A53F-F775FE86B1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d99d9e-4c67-41ea-ae20-43a7d969a0e9"/>
    <ds:schemaRef ds:uri="dc982109-1560-4ec2-a8e3-1f18f1f4eb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35A204-D4DD-4E00-A389-1E903A3A2B55}">
  <ds:schemaRefs>
    <ds:schemaRef ds:uri="http://schemas.microsoft.com/office/2006/metadata/properties"/>
    <ds:schemaRef ds:uri="http://schemas.microsoft.com/office/infopath/2007/PartnerControls"/>
    <ds:schemaRef ds:uri="f2d99d9e-4c67-41ea-ae20-43a7d969a0e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1147</Words>
  <Application>Microsoft Office PowerPoint</Application>
  <PresentationFormat>Widescreen</PresentationFormat>
  <Paragraphs>123</Paragraphs>
  <Slides>41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KBScaredStraight</vt:lpstr>
      <vt:lpstr>KG Second Chances Solid</vt:lpstr>
      <vt:lpstr>Office Theme</vt:lpstr>
      <vt:lpstr>PowerPoint Presentation</vt:lpstr>
      <vt:lpstr>PowerPoint Presentation</vt:lpstr>
      <vt:lpstr>"You want a man with the guts to fight back?" "No, I want a man with the guts not to fight back."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time permits…..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Mary Denney</cp:lastModifiedBy>
  <cp:revision>56</cp:revision>
  <dcterms:created xsi:type="dcterms:W3CDTF">2014-01-14T17:33:21Z</dcterms:created>
  <dcterms:modified xsi:type="dcterms:W3CDTF">2021-04-23T19:36:37Z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0x0101009E7200C4137C7F488A03F7F4C393C69C</vt:lpwstr>
  </property>
</Properties>
</file>