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0" r:id="rId7"/>
    <p:sldId id="263" r:id="rId8"/>
    <p:sldId id="259" r:id="rId9"/>
    <p:sldId id="262" r:id="rId10"/>
    <p:sldId id="261" r:id="rId11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B1C943-DB41-40B7-9018-2A6F8E4D1696}" v="359" dt="2020-11-05T15:50:37.3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3" d="100"/>
          <a:sy n="83" d="100"/>
        </p:scale>
        <p:origin x="-48" y="-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3EEF2-DF87-4A0C-8A7D-2B6D93EE88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98F746-55A0-4A8F-AF47-34F4B96E7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3063C-BE0C-4509-ADB9-9F1E79439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8A80-FF45-4CB2-A267-230EEBB8F886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BDFD4-59E8-48CD-9CB0-496980700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16D59-F4C6-4469-8EB7-79C58D3A1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FF95-F670-4CA4-88D6-C6253217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83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BA381-0776-4568-9D9C-9A42F3FC3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78A4DD-59EF-4EAC-AE6E-AB60B42A9C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7E183-1104-40AC-930A-FE5F13311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8A80-FF45-4CB2-A267-230EEBB8F886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B2680-D746-4DAD-8136-87BB82E3A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C05E2-AEA8-4E8D-B3D2-7D75C90D6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FF95-F670-4CA4-88D6-C6253217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3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550A8B-0912-42FE-AFF0-BB0FB588AD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4CAF85-D06B-43DB-B14F-94E6817627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45BE3-2571-41DD-85B1-2DCB7073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8A80-FF45-4CB2-A267-230EEBB8F886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C0EFF-E626-49EF-9613-BB69947ED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3F08A-7498-4D16-A5D8-6D3452ADD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FF95-F670-4CA4-88D6-C6253217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45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2B972-6F8F-4F52-957C-9AE5CA758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37F05-A251-4D31-914B-EC250FBEE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57B98-3204-4A08-B83E-73E62AF17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8A80-FF45-4CB2-A267-230EEBB8F886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52234-7582-4261-9BA7-D7D1E053E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F837D-3821-4E90-8093-D37E5D5CB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FF95-F670-4CA4-88D6-C6253217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DB38A-E1F6-4E65-A931-B92C640CC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8F13B5-2411-4D0F-98FC-69A77B12E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80C37-E1AB-4ADD-9BFA-4E5C42CAD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8A80-FF45-4CB2-A267-230EEBB8F886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45D01-CAEB-4EFE-A916-D5CD7A995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A71E0-B8A8-46A3-89B3-B4E731E4A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FF95-F670-4CA4-88D6-C6253217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5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97719-8A54-401B-9A54-73516AAA4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1A65F-6CA8-4AA1-ABFD-45AE35822A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7CC1F5-E1FE-4EFA-B0DD-68CF2C51F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6C56FC-581E-494E-830B-0FD507665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8A80-FF45-4CB2-A267-230EEBB8F886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9435D7-C76A-4B28-AD55-03A8E5873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7922F7-D32E-4F9C-A78E-F0EB05468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FF95-F670-4CA4-88D6-C6253217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7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DF4EF-DF02-4F92-8704-E40426921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411254-6837-4D95-BEA6-BCC86A476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BD2251-8B87-462E-9AEE-57CCBFBE45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E6DD1E-1772-4274-856D-D58C4C6611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81D9C9-0225-4923-9C33-0A5D3CF95A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8CB388-8F22-483A-AA36-AA4F52ED3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8A80-FF45-4CB2-A267-230EEBB8F886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D51387-4704-4E59-A2D4-30577D8C4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DC8179-DCA7-435B-8E3F-5BD5D2FA7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FF95-F670-4CA4-88D6-C6253217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9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F824B-087C-4859-B3E1-4511B74F1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3A892B-2FD3-4482-B9CD-5561A31DD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8A80-FF45-4CB2-A267-230EEBB8F886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86BFFC-B4B5-48C5-A94A-F828665BD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41212F-F854-4436-9627-D93E2E50A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FF95-F670-4CA4-88D6-C6253217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1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4DEC0D-D225-4FF4-9603-479F703D4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8A80-FF45-4CB2-A267-230EEBB8F886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3B14F5-0BAB-46EC-BD39-017995E13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5D8AC1-5FFD-47E2-B2B1-22EA15DDC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FF95-F670-4CA4-88D6-C6253217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2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BB1E6-159A-4D2E-B7C7-2BEC7B43E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8F005-A9C6-4F16-A0AB-58D7BA3AB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19D8B-16A6-4BD3-A695-FC3BE062DC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77CF6C-7FD6-46FB-80ED-C6E902C48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8A80-FF45-4CB2-A267-230EEBB8F886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6C89F9-918D-4573-B260-6CB1C3697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52452C-CB6B-4675-A0D8-BC226F25D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FF95-F670-4CA4-88D6-C6253217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6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D9C3A-4616-49BE-8685-A573D10F5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CA19FA-FE44-4515-9C3E-0312C1EB62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98804A-4FD2-48E5-8851-BA8DFC5BB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5BD35F-947A-41D0-9226-25A5A5547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8A80-FF45-4CB2-A267-230EEBB8F886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A1DF4E-CAD7-49BE-8B85-480D46D61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1E1F24-379A-4AD1-AD21-62A439A84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FF95-F670-4CA4-88D6-C6253217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4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7C0D89-D794-4C2C-B954-7E64CEBC8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E622F5-CFE0-4EA8-A456-D86A3E7DD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19394-D4C6-4E1C-835F-7A50776CA7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48A80-FF45-4CB2-A267-230EEBB8F886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3035D-AB86-4E25-B68B-27B726B20A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F7833-0EF7-45F0-8999-FADCBAF16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4FF95-F670-4CA4-88D6-C6253217A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202643E-EE7B-457F-BD17-3E3A2AF647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750" y="1027191"/>
            <a:ext cx="11725275" cy="53949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/>
              <a:t>Clarify purpose for reading and writing:</a:t>
            </a:r>
            <a:br>
              <a:rPr lang="en-US" dirty="0"/>
            </a:br>
            <a:r>
              <a:rPr lang="en-US" dirty="0"/>
              <a:t> - What are the costs of not having water clean water?</a:t>
            </a:r>
          </a:p>
          <a:p>
            <a:pPr algn="l"/>
            <a:br>
              <a:rPr lang="en-US" dirty="0"/>
            </a:br>
            <a:r>
              <a:rPr lang="en-US" sz="2800" dirty="0"/>
              <a:t> - List "costs" and consequences of populations not having enough water</a:t>
            </a:r>
          </a:p>
          <a:p>
            <a:pPr algn="l"/>
            <a:r>
              <a:rPr lang="en-US" sz="2800" dirty="0"/>
              <a:t>	1. Financial cost</a:t>
            </a:r>
            <a:endParaRPr lang="en-US" sz="2800" dirty="0">
              <a:cs typeface="Calibri"/>
            </a:endParaRPr>
          </a:p>
          <a:p>
            <a:pPr algn="l"/>
            <a:r>
              <a:rPr lang="en-US" sz="2800" dirty="0"/>
              <a:t>	2. Political issues /conflict </a:t>
            </a:r>
            <a:endParaRPr lang="en-US" sz="2800" dirty="0">
              <a:cs typeface="Calibri" panose="020F0502020204030204"/>
            </a:endParaRPr>
          </a:p>
          <a:p>
            <a:pPr algn="l"/>
            <a:r>
              <a:rPr lang="en-US" sz="2800" dirty="0"/>
              <a:t>	3. Environmental costs</a:t>
            </a:r>
            <a:endParaRPr lang="en-US" sz="2800" dirty="0">
              <a:cs typeface="Calibri" panose="020F0502020204030204"/>
            </a:endParaRPr>
          </a:p>
          <a:p>
            <a:pPr algn="l"/>
            <a:r>
              <a:rPr lang="en-US" dirty="0"/>
              <a:t>(These will go into your </a:t>
            </a:r>
            <a:r>
              <a:rPr lang="en-US" u="sng" dirty="0"/>
              <a:t>thesis statement</a:t>
            </a:r>
            <a:r>
              <a:rPr lang="en-US" dirty="0"/>
              <a:t> and your </a:t>
            </a:r>
            <a:r>
              <a:rPr lang="en-US" u="sng" dirty="0"/>
              <a:t>baby thesis statements</a:t>
            </a:r>
            <a:r>
              <a:rPr lang="en-US" dirty="0"/>
              <a:t> – topic sentences.</a:t>
            </a:r>
            <a:endParaRPr lang="en-US" dirty="0">
              <a:cs typeface="Calibri"/>
            </a:endParaRPr>
          </a:p>
          <a:p>
            <a:pPr algn="l"/>
            <a:r>
              <a:rPr lang="en-US" dirty="0">
                <a:solidFill>
                  <a:srgbClr val="0070C0"/>
                </a:solidFill>
                <a:cs typeface="Calibri"/>
              </a:rPr>
              <a:t>The costs of not having water is…</a:t>
            </a:r>
          </a:p>
          <a:p>
            <a:pPr algn="l"/>
            <a:r>
              <a:rPr lang="en-US" dirty="0">
                <a:cs typeface="Calibri"/>
              </a:rPr>
              <a:t>Thesis Statement: (Answers the essay question: “What’s the cost of water?”)</a:t>
            </a:r>
          </a:p>
          <a:p>
            <a:pPr algn="l"/>
            <a:r>
              <a:rPr lang="en-US" dirty="0">
                <a:solidFill>
                  <a:srgbClr val="7030A0"/>
                </a:solidFill>
                <a:cs typeface="Calibri"/>
              </a:rPr>
              <a:t>The costs associated with not having water are financial, political and environmental costs.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10EB08-B81B-48A7-AD62-6967B8079196}"/>
              </a:ext>
            </a:extLst>
          </p:cNvPr>
          <p:cNvSpPr txBox="1"/>
          <p:nvPr/>
        </p:nvSpPr>
        <p:spPr>
          <a:xfrm>
            <a:off x="228600" y="209550"/>
            <a:ext cx="1172527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“What’s the cost of water?” IDM Writing Structure</a:t>
            </a:r>
          </a:p>
        </p:txBody>
      </p:sp>
    </p:spTree>
    <p:extLst>
      <p:ext uri="{BB962C8B-B14F-4D97-AF65-F5344CB8AC3E}">
        <p14:creationId xmlns:p14="http://schemas.microsoft.com/office/powerpoint/2010/main" val="401586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87617-981E-4BCE-A37E-1219803DF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986849"/>
            <a:ext cx="10982326" cy="54996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u="sng"/>
          </a:p>
          <a:p>
            <a:pPr marL="0" indent="0">
              <a:buNone/>
            </a:pPr>
            <a:r>
              <a:rPr lang="en-US" sz="3200" u="sng"/>
              <a:t>Introductory paragraph</a:t>
            </a:r>
            <a:r>
              <a:rPr lang="en-US" sz="3200"/>
              <a:t>: “Setting the stage” + Thesis statement (3 costs and consequences)</a:t>
            </a:r>
          </a:p>
          <a:p>
            <a:pPr marL="0" indent="0">
              <a:buNone/>
            </a:pPr>
            <a:r>
              <a:rPr lang="en-US" sz="3200" u="sng"/>
              <a:t>Paragraph #1</a:t>
            </a:r>
            <a:r>
              <a:rPr lang="en-US" sz="3200"/>
              <a:t>:  First “cost” of water</a:t>
            </a:r>
          </a:p>
          <a:p>
            <a:pPr marL="0" indent="0">
              <a:buNone/>
            </a:pPr>
            <a:r>
              <a:rPr lang="en-US" sz="3200" u="sng"/>
              <a:t>Paragraph #2</a:t>
            </a:r>
            <a:r>
              <a:rPr lang="en-US" sz="3200"/>
              <a:t>:  Second “cost” of water</a:t>
            </a:r>
          </a:p>
          <a:p>
            <a:pPr marL="0" indent="0">
              <a:buNone/>
            </a:pPr>
            <a:r>
              <a:rPr lang="en-US" sz="3200" u="sng"/>
              <a:t>Paragraph #3</a:t>
            </a:r>
            <a:r>
              <a:rPr lang="en-US" sz="3200"/>
              <a:t>:  Third “cost” of water</a:t>
            </a:r>
          </a:p>
          <a:p>
            <a:pPr marL="0" indent="0">
              <a:buNone/>
            </a:pPr>
            <a:r>
              <a:rPr lang="en-US" sz="3200" u="sng"/>
              <a:t>Conclusion paragraph</a:t>
            </a:r>
            <a:r>
              <a:rPr lang="en-US" sz="3200"/>
              <a:t>:  Which “cost”/consequence do you think is </a:t>
            </a:r>
            <a:r>
              <a:rPr lang="en-US" sz="3200" i="1"/>
              <a:t>most </a:t>
            </a:r>
            <a:r>
              <a:rPr lang="en-US" sz="3200"/>
              <a:t>detrimental (harmful)?  Why?</a:t>
            </a:r>
          </a:p>
          <a:p>
            <a:pPr marL="0" indent="0">
              <a:buNone/>
            </a:pPr>
            <a:br>
              <a:rPr lang="en-US"/>
            </a:b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0C4E1E-04E9-4037-9B3E-4027FBA4FC66}"/>
              </a:ext>
            </a:extLst>
          </p:cNvPr>
          <p:cNvSpPr txBox="1"/>
          <p:nvPr/>
        </p:nvSpPr>
        <p:spPr>
          <a:xfrm>
            <a:off x="228600" y="209550"/>
            <a:ext cx="1175385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“What’s the cost of water?” IDM Writing Structure</a:t>
            </a:r>
          </a:p>
        </p:txBody>
      </p:sp>
    </p:spTree>
    <p:extLst>
      <p:ext uri="{BB962C8B-B14F-4D97-AF65-F5344CB8AC3E}">
        <p14:creationId xmlns:p14="http://schemas.microsoft.com/office/powerpoint/2010/main" val="1945870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87617-981E-4BCE-A37E-1219803DF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" y="986850"/>
            <a:ext cx="11753850" cy="56044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u="sng"/>
              <a:t>Introductory Paragraph </a:t>
            </a:r>
            <a:endParaRPr lang="en-US"/>
          </a:p>
          <a:p>
            <a:pPr marL="0" indent="0">
              <a:buNone/>
            </a:pPr>
            <a:r>
              <a:rPr lang="en-US"/>
              <a:t>- Use of details in Intro paragraph – </a:t>
            </a:r>
          </a:p>
          <a:p>
            <a:pPr marL="0" indent="0">
              <a:buNone/>
            </a:pPr>
            <a:r>
              <a:rPr lang="en-US"/>
              <a:t>	- Define "water scarcity" </a:t>
            </a:r>
          </a:p>
          <a:p>
            <a:pPr marL="0" indent="0">
              <a:buNone/>
            </a:pPr>
            <a:r>
              <a:rPr lang="en-US"/>
              <a:t>	- Define "unequal distribution of water"</a:t>
            </a:r>
          </a:p>
          <a:p>
            <a:pPr marL="0" indent="0">
              <a:buNone/>
            </a:pPr>
            <a:r>
              <a:rPr lang="en-US"/>
              <a:t>	- Middle East "zoom-in" (What is happening with water in the 						Middle East?  Which countries are worst-effected?  Give a 				specific example.)</a:t>
            </a:r>
          </a:p>
          <a:p>
            <a:pPr marL="0" indent="0">
              <a:buNone/>
            </a:pPr>
            <a:br>
              <a:rPr lang="en-US"/>
            </a:br>
            <a:r>
              <a:rPr lang="en-US"/>
              <a:t> 	- Thesis statement (answers the IDM question)</a:t>
            </a:r>
          </a:p>
          <a:p>
            <a:pPr marL="0" indent="0">
              <a:buNone/>
            </a:pPr>
            <a:r>
              <a:rPr lang="en-US"/>
              <a:t>		- Restate the question</a:t>
            </a:r>
          </a:p>
          <a:p>
            <a:pPr marL="0" indent="0">
              <a:buNone/>
            </a:pPr>
            <a:r>
              <a:rPr lang="en-US"/>
              <a:t>		- Lists 3 costs/consequences:</a:t>
            </a:r>
          </a:p>
          <a:p>
            <a:pPr marL="0" indent="0">
              <a:buNone/>
            </a:pPr>
            <a:r>
              <a:rPr lang="en-US"/>
              <a:t>		“Some costs of not having clean water are _____, _____, and _____.”</a:t>
            </a:r>
          </a:p>
          <a:p>
            <a:pPr marL="0" indent="0">
              <a:buNone/>
            </a:pPr>
            <a:br>
              <a:rPr lang="en-US"/>
            </a:b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0C4E1E-04E9-4037-9B3E-4027FBA4FC66}"/>
              </a:ext>
            </a:extLst>
          </p:cNvPr>
          <p:cNvSpPr txBox="1"/>
          <p:nvPr/>
        </p:nvSpPr>
        <p:spPr>
          <a:xfrm>
            <a:off x="228600" y="152400"/>
            <a:ext cx="1175385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“What’s the cost of water?” IDM Writing Structure</a:t>
            </a:r>
          </a:p>
        </p:txBody>
      </p:sp>
    </p:spTree>
    <p:extLst>
      <p:ext uri="{BB962C8B-B14F-4D97-AF65-F5344CB8AC3E}">
        <p14:creationId xmlns:p14="http://schemas.microsoft.com/office/powerpoint/2010/main" val="595505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87617-981E-4BCE-A37E-1219803DF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" y="986850"/>
            <a:ext cx="11753850" cy="56044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u="sng" dirty="0"/>
              <a:t>Introductory Paragraph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Use of details in Intro paragraph – </a:t>
            </a:r>
          </a:p>
          <a:p>
            <a:pPr marL="0" indent="0">
              <a:buNone/>
            </a:pPr>
            <a:r>
              <a:rPr lang="en-US" dirty="0"/>
              <a:t>	- Define "water scarcity" (2 pts)</a:t>
            </a:r>
          </a:p>
          <a:p>
            <a:pPr marL="0" indent="0">
              <a:buNone/>
            </a:pPr>
            <a:r>
              <a:rPr lang="en-US" dirty="0"/>
              <a:t>	- Define "unequal distribution of water“ (2 pts)</a:t>
            </a:r>
          </a:p>
          <a:p>
            <a:pPr marL="0" indent="0">
              <a:buNone/>
            </a:pPr>
            <a:r>
              <a:rPr lang="en-US" dirty="0"/>
              <a:t>	- Middle East "zoom-in" (What is happening with water in the 						Middle East?  Which countries are worst-effected?  Give a 				specific example.) (3 pts)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 	- Thesis statement (answers the IDM question) (</a:t>
            </a:r>
            <a:r>
              <a:rPr lang="en-US"/>
              <a:t>3 pts)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- Restate the question</a:t>
            </a:r>
          </a:p>
          <a:p>
            <a:pPr marL="0" indent="0">
              <a:buNone/>
            </a:pPr>
            <a:r>
              <a:rPr lang="en-US" dirty="0"/>
              <a:t>		- Lists 3 costs/consequences:</a:t>
            </a:r>
          </a:p>
          <a:p>
            <a:pPr marL="0" indent="0">
              <a:buNone/>
            </a:pPr>
            <a:r>
              <a:rPr lang="en-US" dirty="0"/>
              <a:t>		“Some costs of not having clean water are _____, _____, and _____.”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0C4E1E-04E9-4037-9B3E-4027FBA4FC66}"/>
              </a:ext>
            </a:extLst>
          </p:cNvPr>
          <p:cNvSpPr txBox="1"/>
          <p:nvPr/>
        </p:nvSpPr>
        <p:spPr>
          <a:xfrm>
            <a:off x="228600" y="152400"/>
            <a:ext cx="1175385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“What’s the cost of water?” IDM Writing Structure</a:t>
            </a:r>
          </a:p>
        </p:txBody>
      </p:sp>
    </p:spTree>
    <p:extLst>
      <p:ext uri="{BB962C8B-B14F-4D97-AF65-F5344CB8AC3E}">
        <p14:creationId xmlns:p14="http://schemas.microsoft.com/office/powerpoint/2010/main" val="297611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87617-981E-4BCE-A37E-1219803DF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" y="986850"/>
            <a:ext cx="11753850" cy="560445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u="sng" dirty="0"/>
              <a:t>Body Paragraph</a:t>
            </a:r>
          </a:p>
          <a:p>
            <a:pPr marL="0" indent="0">
              <a:buNone/>
            </a:pPr>
            <a:r>
              <a:rPr lang="en-US" sz="3400" dirty="0"/>
              <a:t> - "Baby thesis" Paragraph topic sentences (part of thesis)</a:t>
            </a:r>
          </a:p>
          <a:p>
            <a:pPr marL="0" indent="0">
              <a:buNone/>
            </a:pPr>
            <a:r>
              <a:rPr lang="en-US" sz="3400" dirty="0"/>
              <a:t>		</a:t>
            </a:r>
            <a:r>
              <a:rPr lang="en-US" sz="3400" dirty="0">
                <a:solidFill>
                  <a:srgbClr val="7030A0"/>
                </a:solidFill>
              </a:rPr>
              <a:t>“One of the costs of not having clean water is _______.”</a:t>
            </a:r>
          </a:p>
          <a:p>
            <a:pPr marL="0" indent="0">
              <a:buNone/>
            </a:pPr>
            <a:br>
              <a:rPr lang="en-US" sz="3400" dirty="0"/>
            </a:br>
            <a:r>
              <a:rPr lang="en-US" sz="3400" dirty="0"/>
              <a:t> - Use of evidence to defend statements</a:t>
            </a:r>
          </a:p>
          <a:p>
            <a:pPr marL="0" indent="0">
              <a:buNone/>
            </a:pPr>
            <a:r>
              <a:rPr lang="en-US" sz="3400" dirty="0"/>
              <a:t>	- From videos, articles, and maps</a:t>
            </a:r>
          </a:p>
          <a:p>
            <a:pPr marL="0" indent="0">
              <a:buNone/>
            </a:pPr>
            <a:r>
              <a:rPr lang="en-US" sz="3400" dirty="0"/>
              <a:t>	- Cite it (tell the name of the source you got the information from).</a:t>
            </a:r>
          </a:p>
          <a:p>
            <a:pPr marL="0" indent="0">
              <a:buNone/>
            </a:pPr>
            <a:endParaRPr lang="en-US" sz="3400" dirty="0"/>
          </a:p>
          <a:p>
            <a:pPr>
              <a:buFontTx/>
              <a:buChar char="-"/>
            </a:pPr>
            <a:r>
              <a:rPr lang="en-US" sz="3400" dirty="0"/>
              <a:t>Inference</a:t>
            </a:r>
          </a:p>
          <a:p>
            <a:pPr lvl="2">
              <a:buFontTx/>
              <a:buChar char="-"/>
            </a:pPr>
            <a:r>
              <a:rPr lang="en-US" sz="3400" dirty="0"/>
              <a:t>What does this evidence tell you about the particular “cost”?</a:t>
            </a:r>
          </a:p>
          <a:p>
            <a:pPr lvl="2">
              <a:buFontTx/>
              <a:buChar char="-"/>
            </a:pPr>
            <a:r>
              <a:rPr lang="en-US" sz="3400" dirty="0"/>
              <a:t>Think:  If you write “Countries must spend a lot of money to get fresh water.” … Your evidence could be, “According to the Saudi Desalination article, Saudi Arabia is spending $80 billion to build and maintain a desalination plant.” (That’s the PROOF!)</a:t>
            </a:r>
          </a:p>
          <a:p>
            <a:pPr marL="0" indent="0">
              <a:buNone/>
            </a:pPr>
            <a:br>
              <a:rPr lang="en-US" sz="3400" dirty="0"/>
            </a:br>
            <a:r>
              <a:rPr lang="en-US" sz="3400" dirty="0"/>
              <a:t> - Sentence structure/variety, grammar, spelling (particularly of VOCABULARY words)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0C4E1E-04E9-4037-9B3E-4027FBA4FC66}"/>
              </a:ext>
            </a:extLst>
          </p:cNvPr>
          <p:cNvSpPr txBox="1"/>
          <p:nvPr/>
        </p:nvSpPr>
        <p:spPr>
          <a:xfrm>
            <a:off x="228600" y="152400"/>
            <a:ext cx="1175385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“What’s the cost of water?” IDM Writing Structure</a:t>
            </a:r>
          </a:p>
        </p:txBody>
      </p:sp>
    </p:spTree>
    <p:extLst>
      <p:ext uri="{BB962C8B-B14F-4D97-AF65-F5344CB8AC3E}">
        <p14:creationId xmlns:p14="http://schemas.microsoft.com/office/powerpoint/2010/main" val="3972585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87617-981E-4BCE-A37E-1219803DF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" y="986850"/>
            <a:ext cx="11753850" cy="5604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u="sng" dirty="0"/>
              <a:t>Body Paragraphs</a:t>
            </a:r>
          </a:p>
          <a:p>
            <a:pPr marL="0" indent="0">
              <a:buNone/>
            </a:pPr>
            <a:r>
              <a:rPr lang="en-US" sz="3400" dirty="0"/>
              <a:t> - "Baby thesis" sentence (5 pts)</a:t>
            </a:r>
          </a:p>
          <a:p>
            <a:pPr marL="0" indent="0">
              <a:buNone/>
            </a:pPr>
            <a:r>
              <a:rPr lang="en-US" sz="3400" dirty="0"/>
              <a:t> - 2 pieces of evidence (10 pts)</a:t>
            </a:r>
          </a:p>
          <a:p>
            <a:pPr marL="0" indent="0">
              <a:buNone/>
            </a:pPr>
            <a:r>
              <a:rPr lang="en-US" sz="3400" dirty="0"/>
              <a:t> - Inference/Connecting to topic (10 pts)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0C4E1E-04E9-4037-9B3E-4027FBA4FC66}"/>
              </a:ext>
            </a:extLst>
          </p:cNvPr>
          <p:cNvSpPr txBox="1"/>
          <p:nvPr/>
        </p:nvSpPr>
        <p:spPr>
          <a:xfrm>
            <a:off x="228600" y="152400"/>
            <a:ext cx="1175385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“What’s the cost of water?” IDM Writing Structure</a:t>
            </a:r>
          </a:p>
        </p:txBody>
      </p:sp>
    </p:spTree>
    <p:extLst>
      <p:ext uri="{BB962C8B-B14F-4D97-AF65-F5344CB8AC3E}">
        <p14:creationId xmlns:p14="http://schemas.microsoft.com/office/powerpoint/2010/main" val="3243791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87617-981E-4BCE-A37E-1219803DF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" y="986850"/>
            <a:ext cx="11753850" cy="5604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u="sng"/>
              <a:t>Conclusion</a:t>
            </a:r>
          </a:p>
          <a:p>
            <a:pPr marL="0" indent="0">
              <a:buNone/>
            </a:pPr>
            <a:r>
              <a:rPr lang="en-US"/>
              <a:t>Which of these “costs”/consequences is </a:t>
            </a:r>
            <a:r>
              <a:rPr lang="en-US" i="1"/>
              <a:t>most</a:t>
            </a:r>
            <a:r>
              <a:rPr lang="en-US"/>
              <a:t> detrimental (damaging)?  </a:t>
            </a:r>
          </a:p>
          <a:p>
            <a:pPr marL="0" indent="0">
              <a:buNone/>
            </a:pPr>
            <a:r>
              <a:rPr lang="en-US"/>
              <a:t>Why?</a:t>
            </a:r>
            <a:br>
              <a:rPr lang="en-US"/>
            </a:b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0C4E1E-04E9-4037-9B3E-4027FBA4FC66}"/>
              </a:ext>
            </a:extLst>
          </p:cNvPr>
          <p:cNvSpPr txBox="1"/>
          <p:nvPr/>
        </p:nvSpPr>
        <p:spPr>
          <a:xfrm>
            <a:off x="228600" y="152400"/>
            <a:ext cx="1175385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“What’s the cost of water?” IDM Writing Structure</a:t>
            </a:r>
          </a:p>
        </p:txBody>
      </p:sp>
    </p:spTree>
    <p:extLst>
      <p:ext uri="{BB962C8B-B14F-4D97-AF65-F5344CB8AC3E}">
        <p14:creationId xmlns:p14="http://schemas.microsoft.com/office/powerpoint/2010/main" val="1709409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ms_Channel_Section_Location xmlns="4faa41ff-f7fe-4cbf-92e6-8d1aed018979" xsi:nil="true"/>
    <Invited_Teachers xmlns="4faa41ff-f7fe-4cbf-92e6-8d1aed018979" xsi:nil="true"/>
    <Templates xmlns="4faa41ff-f7fe-4cbf-92e6-8d1aed018979" xsi:nil="true"/>
    <Has_Teacher_Only_SectionGroup xmlns="4faa41ff-f7fe-4cbf-92e6-8d1aed018979" xsi:nil="true"/>
    <FolderType xmlns="4faa41ff-f7fe-4cbf-92e6-8d1aed018979" xsi:nil="true"/>
    <Distribution_Groups xmlns="4faa41ff-f7fe-4cbf-92e6-8d1aed018979" xsi:nil="true"/>
    <Self_Registration_Enabled xmlns="4faa41ff-f7fe-4cbf-92e6-8d1aed018979" xsi:nil="true"/>
    <Is_Collaboration_Space_Locked xmlns="4faa41ff-f7fe-4cbf-92e6-8d1aed018979" xsi:nil="true"/>
    <Invited_Students xmlns="4faa41ff-f7fe-4cbf-92e6-8d1aed018979" xsi:nil="true"/>
    <LMS_Mappings xmlns="4faa41ff-f7fe-4cbf-92e6-8d1aed018979" xsi:nil="true"/>
    <IsNotebookLocked xmlns="4faa41ff-f7fe-4cbf-92e6-8d1aed018979" xsi:nil="true"/>
    <CultureName xmlns="4faa41ff-f7fe-4cbf-92e6-8d1aed018979" xsi:nil="true"/>
    <DefaultSectionNames xmlns="4faa41ff-f7fe-4cbf-92e6-8d1aed018979" xsi:nil="true"/>
    <AppVersion xmlns="4faa41ff-f7fe-4cbf-92e6-8d1aed018979" xsi:nil="true"/>
    <Owner xmlns="4faa41ff-f7fe-4cbf-92e6-8d1aed018979">
      <UserInfo>
        <DisplayName/>
        <AccountId xsi:nil="true"/>
        <AccountType/>
      </UserInfo>
    </Owner>
    <Teachers xmlns="4faa41ff-f7fe-4cbf-92e6-8d1aed018979">
      <UserInfo>
        <DisplayName/>
        <AccountId xsi:nil="true"/>
        <AccountType/>
      </UserInfo>
    </Teachers>
    <Students xmlns="4faa41ff-f7fe-4cbf-92e6-8d1aed018979">
      <UserInfo>
        <DisplayName/>
        <AccountId xsi:nil="true"/>
        <AccountType/>
      </UserInfo>
    </Students>
    <TeamsChannelId xmlns="4faa41ff-f7fe-4cbf-92e6-8d1aed018979" xsi:nil="true"/>
    <NotebookType xmlns="4faa41ff-f7fe-4cbf-92e6-8d1aed018979" xsi:nil="true"/>
    <Student_Groups xmlns="4faa41ff-f7fe-4cbf-92e6-8d1aed018979">
      <UserInfo>
        <DisplayName/>
        <AccountId xsi:nil="true"/>
        <AccountType/>
      </UserInfo>
    </Student_Groups>
    <Math_Settings xmlns="4faa41ff-f7fe-4cbf-92e6-8d1aed01897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1FDB0FCAF71D4982F065CDB371D961" ma:contentTypeVersion="31" ma:contentTypeDescription="Create a new document." ma:contentTypeScope="" ma:versionID="d849fae904b08d611e069ff3b3aa68ee">
  <xsd:schema xmlns:xsd="http://www.w3.org/2001/XMLSchema" xmlns:xs="http://www.w3.org/2001/XMLSchema" xmlns:p="http://schemas.microsoft.com/office/2006/metadata/properties" xmlns:ns3="9ceea062-d23a-41ff-a563-753165075334" xmlns:ns4="4faa41ff-f7fe-4cbf-92e6-8d1aed018979" targetNamespace="http://schemas.microsoft.com/office/2006/metadata/properties" ma:root="true" ma:fieldsID="60d2862c6d7378405d7900f47ac8b9ec" ns3:_="" ns4:_="">
    <xsd:import namespace="9ceea062-d23a-41ff-a563-753165075334"/>
    <xsd:import namespace="4faa41ff-f7fe-4cbf-92e6-8d1aed01897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TeamsChannelId" minOccurs="0"/>
                <xsd:element ref="ns4:Math_Settings" minOccurs="0"/>
                <xsd:element ref="ns4:Distribution_Groups" minOccurs="0"/>
                <xsd:element ref="ns4:LMS_Mappings" minOccurs="0"/>
                <xsd:element ref="ns4:IsNotebookLocked" minOccurs="0"/>
                <xsd:element ref="ns4:MediaServiceDateTaken" minOccurs="0"/>
                <xsd:element ref="ns4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eea062-d23a-41ff-a563-75316507533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aa41ff-f7fe-4cbf-92e6-8d1aed0189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7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chers" ma:index="2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7" nillable="true" ma:displayName="Is Collaboration Space Locked" ma:internalName="Is_Collaboration_Space_Locked">
      <xsd:simpleType>
        <xsd:restriction base="dms:Boolean"/>
      </xsd:simpleType>
    </xsd:element>
    <xsd:element name="MediaServiceEventHashCode" ma:index="2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eamsChannelId" ma:index="32" nillable="true" ma:displayName="Teams Channel Id" ma:internalName="TeamsChannelId">
      <xsd:simpleType>
        <xsd:restriction base="dms:Text"/>
      </xsd:simpleType>
    </xsd:element>
    <xsd:element name="Math_Settings" ma:index="33" nillable="true" ma:displayName="Math Settings" ma:internalName="Math_Settings">
      <xsd:simpleType>
        <xsd:restriction base="dms:Text"/>
      </xsd:simpleType>
    </xsd:element>
    <xsd:element name="Distribution_Groups" ma:index="34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5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36" nillable="true" ma:displayName="Is Notebook Locked" ma:internalName="IsNotebookLocked">
      <xsd:simpleType>
        <xsd:restriction base="dms:Boolean"/>
      </xsd:simpleType>
    </xsd:element>
    <xsd:element name="MediaServiceDateTaken" ma:index="37" nillable="true" ma:displayName="MediaServiceDateTaken" ma:hidden="true" ma:internalName="MediaServiceDateTaken" ma:readOnly="true">
      <xsd:simpleType>
        <xsd:restriction base="dms:Text"/>
      </xsd:simpleType>
    </xsd:element>
    <xsd:element name="Teams_Channel_Section_Location" ma:index="38" nillable="true" ma:displayName="Teams Channel Section Location" ma:internalName="Teams_Channel_Section_Loca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B36CE2-C572-4CD6-A8FC-DC1B76C658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C07B46-6408-46DB-BF2C-5B7F9E748B15}">
  <ds:schemaRefs>
    <ds:schemaRef ds:uri="http://purl.org/dc/elements/1.1/"/>
    <ds:schemaRef ds:uri="9ceea062-d23a-41ff-a563-753165075334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4faa41ff-f7fe-4cbf-92e6-8d1aed018979"/>
  </ds:schemaRefs>
</ds:datastoreItem>
</file>

<file path=customXml/itemProps3.xml><?xml version="1.0" encoding="utf-8"?>
<ds:datastoreItem xmlns:ds="http://schemas.openxmlformats.org/officeDocument/2006/customXml" ds:itemID="{96D9D066-356F-49C1-B5B7-D2EAEA786F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eea062-d23a-41ff-a563-753165075334"/>
    <ds:schemaRef ds:uri="4faa41ff-f7fe-4cbf-92e6-8d1aed0189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183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Mcanear</dc:creator>
  <cp:lastModifiedBy>Patrice Mcbean</cp:lastModifiedBy>
  <cp:revision>1</cp:revision>
  <cp:lastPrinted>2020-11-02T14:16:36Z</cp:lastPrinted>
  <dcterms:created xsi:type="dcterms:W3CDTF">2020-10-25T22:05:21Z</dcterms:created>
  <dcterms:modified xsi:type="dcterms:W3CDTF">2020-11-05T15:58:56Z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0x010100821FDB0FCAF71D4982F065CDB371D961</vt:lpwstr>
  </property>
</Properties>
</file>