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87" r:id="rId2"/>
    <p:sldId id="316" r:id="rId3"/>
    <p:sldId id="311" r:id="rId4"/>
    <p:sldId id="294" r:id="rId5"/>
    <p:sldId id="295" r:id="rId6"/>
    <p:sldId id="296" r:id="rId7"/>
    <p:sldId id="297" r:id="rId8"/>
    <p:sldId id="301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1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7B0F8894-331A-47C9-B159-1BB873CD719C}" type="datetimeFigureOut">
              <a:rPr lang="en-US"/>
              <a:pPr>
                <a:defRPr/>
              </a:pPr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0298610B-C15E-44E0-9A7C-9745A718C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9BF5F67B-2894-4365-A549-049BF1C75DE1}" type="datetimeFigureOut">
              <a:rPr lang="en-US"/>
              <a:pPr>
                <a:defRPr/>
              </a:pPr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011DFC47-C4B7-4C8A-A1C8-A26F22646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91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Instructional Approach(s): The teacher should introduce the essential question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819B191-BD52-4996-BDFE-6A7105BDCE43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Instructional Approach(s): The teacher should introduce the standards that align to the essential question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2003591C-8162-4F16-B237-C265C446DF7B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Instructional Approach(s): Transition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DFC47-C4B7-4C8A-A1C8-A26F22646B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52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Instructional Approach(s):</a:t>
            </a:r>
            <a:r>
              <a:rPr lang="en-US" baseline="0" dirty="0"/>
              <a:t> The teacher should present the information on the slide while the students summarize the important information on their graphic organizer.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DFC47-C4B7-4C8A-A1C8-A26F22646B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71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Instructional Approach(s):</a:t>
            </a:r>
            <a:r>
              <a:rPr lang="en-US" baseline="0" dirty="0"/>
              <a:t> The teacher should present the information on the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DFC47-C4B7-4C8A-A1C8-A26F22646B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76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Instructional Approach(s):</a:t>
            </a:r>
            <a:r>
              <a:rPr lang="en-US" baseline="0" dirty="0"/>
              <a:t> The teacher should present the information on the slide and give the students an opportunity to discuss with a partner and have a brief classroom discussion about their responses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DFC47-C4B7-4C8A-A1C8-A26F22646B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71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Instructional</a:t>
            </a:r>
            <a:r>
              <a:rPr lang="en-US" baseline="0" dirty="0"/>
              <a:t> Approach(s): The teacher should facilitate a specialization activity (select one linked on the resource page or another activity) to demonstrate the important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DFC47-C4B7-4C8A-A1C8-A26F22646B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02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Instructional Approach(s): The teacher should present the information on the slide while the students summarize the important information on their graphic organizer.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DFC47-C4B7-4C8A-A1C8-A26F22646B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91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813 w 2780"/>
                <a:gd name="T1" fmla="*/ 18 h 953"/>
                <a:gd name="T2" fmla="*/ 2723 w 2780"/>
                <a:gd name="T3" fmla="*/ 24 h 953"/>
                <a:gd name="T4" fmla="*/ 2656 w 2780"/>
                <a:gd name="T5" fmla="*/ 102 h 953"/>
                <a:gd name="T6" fmla="*/ 2551 w 2780"/>
                <a:gd name="T7" fmla="*/ 156 h 953"/>
                <a:gd name="T8" fmla="*/ 2545 w 2780"/>
                <a:gd name="T9" fmla="*/ 222 h 953"/>
                <a:gd name="T10" fmla="*/ 2527 w 2780"/>
                <a:gd name="T11" fmla="*/ 246 h 953"/>
                <a:gd name="T12" fmla="*/ 2509 w 2780"/>
                <a:gd name="T13" fmla="*/ 252 h 953"/>
                <a:gd name="T14" fmla="*/ 2437 w 2780"/>
                <a:gd name="T15" fmla="*/ 210 h 953"/>
                <a:gd name="T16" fmla="*/ 2295 w 2780"/>
                <a:gd name="T17" fmla="*/ 192 h 953"/>
                <a:gd name="T18" fmla="*/ 2271 w 2780"/>
                <a:gd name="T19" fmla="*/ 186 h 953"/>
                <a:gd name="T20" fmla="*/ 2253 w 2780"/>
                <a:gd name="T21" fmla="*/ 192 h 953"/>
                <a:gd name="T22" fmla="*/ 2181 w 2780"/>
                <a:gd name="T23" fmla="*/ 228 h 953"/>
                <a:gd name="T24" fmla="*/ 2145 w 2780"/>
                <a:gd name="T25" fmla="*/ 240 h 953"/>
                <a:gd name="T26" fmla="*/ 2121 w 2780"/>
                <a:gd name="T27" fmla="*/ 246 h 953"/>
                <a:gd name="T28" fmla="*/ 2109 w 2780"/>
                <a:gd name="T29" fmla="*/ 258 h 953"/>
                <a:gd name="T30" fmla="*/ 2109 w 2780"/>
                <a:gd name="T31" fmla="*/ 276 h 953"/>
                <a:gd name="T32" fmla="*/ 2086 w 2780"/>
                <a:gd name="T33" fmla="*/ 300 h 953"/>
                <a:gd name="T34" fmla="*/ 2068 w 2780"/>
                <a:gd name="T35" fmla="*/ 312 h 953"/>
                <a:gd name="T36" fmla="*/ 2056 w 2780"/>
                <a:gd name="T37" fmla="*/ 324 h 953"/>
                <a:gd name="T38" fmla="*/ 2044 w 2780"/>
                <a:gd name="T39" fmla="*/ 336 h 953"/>
                <a:gd name="T40" fmla="*/ 2009 w 2780"/>
                <a:gd name="T41" fmla="*/ 342 h 953"/>
                <a:gd name="T42" fmla="*/ 1943 w 2780"/>
                <a:gd name="T43" fmla="*/ 336 h 953"/>
                <a:gd name="T44" fmla="*/ 1907 w 2780"/>
                <a:gd name="T45" fmla="*/ 330 h 953"/>
                <a:gd name="T46" fmla="*/ 1895 w 2780"/>
                <a:gd name="T47" fmla="*/ 342 h 953"/>
                <a:gd name="T48" fmla="*/ 1883 w 2780"/>
                <a:gd name="T49" fmla="*/ 354 h 953"/>
                <a:gd name="T50" fmla="*/ 1853 w 2780"/>
                <a:gd name="T51" fmla="*/ 360 h 953"/>
                <a:gd name="T52" fmla="*/ 1794 w 2780"/>
                <a:gd name="T53" fmla="*/ 342 h 953"/>
                <a:gd name="T54" fmla="*/ 1770 w 2780"/>
                <a:gd name="T55" fmla="*/ 342 h 953"/>
                <a:gd name="T56" fmla="*/ 1746 w 2780"/>
                <a:gd name="T57" fmla="*/ 354 h 953"/>
                <a:gd name="T58" fmla="*/ 1681 w 2780"/>
                <a:gd name="T59" fmla="*/ 425 h 953"/>
                <a:gd name="T60" fmla="*/ 1639 w 2780"/>
                <a:gd name="T61" fmla="*/ 569 h 953"/>
                <a:gd name="T62" fmla="*/ 1639 w 2780"/>
                <a:gd name="T63" fmla="*/ 593 h 953"/>
                <a:gd name="T64" fmla="*/ 1645 w 2780"/>
                <a:gd name="T65" fmla="*/ 641 h 953"/>
                <a:gd name="T66" fmla="*/ 1663 w 2780"/>
                <a:gd name="T67" fmla="*/ 659 h 953"/>
                <a:gd name="T68" fmla="*/ 1657 w 2780"/>
                <a:gd name="T69" fmla="*/ 671 h 953"/>
                <a:gd name="T70" fmla="*/ 1645 w 2780"/>
                <a:gd name="T71" fmla="*/ 683 h 953"/>
                <a:gd name="T72" fmla="*/ 1567 w 2780"/>
                <a:gd name="T73" fmla="*/ 689 h 953"/>
                <a:gd name="T74" fmla="*/ 1490 w 2780"/>
                <a:gd name="T75" fmla="*/ 629 h 953"/>
                <a:gd name="T76" fmla="*/ 1353 w 2780"/>
                <a:gd name="T77" fmla="*/ 587 h 953"/>
                <a:gd name="T78" fmla="*/ 1204 w 2780"/>
                <a:gd name="T79" fmla="*/ 671 h 953"/>
                <a:gd name="T80" fmla="*/ 1031 w 2780"/>
                <a:gd name="T81" fmla="*/ 731 h 953"/>
                <a:gd name="T82" fmla="*/ 828 w 2780"/>
                <a:gd name="T83" fmla="*/ 743 h 953"/>
                <a:gd name="T84" fmla="*/ 638 w 2780"/>
                <a:gd name="T85" fmla="*/ 701 h 953"/>
                <a:gd name="T86" fmla="*/ 578 w 2780"/>
                <a:gd name="T87" fmla="*/ 695 h 953"/>
                <a:gd name="T88" fmla="*/ 566 w 2780"/>
                <a:gd name="T89" fmla="*/ 701 h 953"/>
                <a:gd name="T90" fmla="*/ 530 w 2780"/>
                <a:gd name="T91" fmla="*/ 731 h 953"/>
                <a:gd name="T92" fmla="*/ 441 w 2780"/>
                <a:gd name="T93" fmla="*/ 809 h 953"/>
                <a:gd name="T94" fmla="*/ 411 w 2780"/>
                <a:gd name="T95" fmla="*/ 821 h 953"/>
                <a:gd name="T96" fmla="*/ 387 w 2780"/>
                <a:gd name="T97" fmla="*/ 821 h 953"/>
                <a:gd name="T98" fmla="*/ 340 w 2780"/>
                <a:gd name="T99" fmla="*/ 827 h 953"/>
                <a:gd name="T100" fmla="*/ 214 w 2780"/>
                <a:gd name="T101" fmla="*/ 851 h 953"/>
                <a:gd name="T102" fmla="*/ 178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825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C2941-411A-43EE-B369-C9DFD9EB6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4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37312-9CC4-44F3-AB36-5BE072B12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1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3C0AF-A989-4CFB-AC1C-7B6F34FEE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0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974FD-0977-4268-AC32-4B6B970BE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5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807A-07F5-401F-9B43-A4BFD1ABD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81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04D6C-8FE7-4CA4-9720-679E19408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4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DB94D-3A8A-4FE5-8B35-9CF8EFE5A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2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67335-6F94-44AD-9B49-D442040A5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8C61D-13F9-44F9-AA8E-13B52CF03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0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3D222-02D1-4D76-8A68-891D96391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3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20EA1-555B-4E11-B15A-689BD6731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9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813 w 2780"/>
                <a:gd name="T1" fmla="*/ 18 h 953"/>
                <a:gd name="T2" fmla="*/ 2723 w 2780"/>
                <a:gd name="T3" fmla="*/ 24 h 953"/>
                <a:gd name="T4" fmla="*/ 2656 w 2780"/>
                <a:gd name="T5" fmla="*/ 102 h 953"/>
                <a:gd name="T6" fmla="*/ 2551 w 2780"/>
                <a:gd name="T7" fmla="*/ 156 h 953"/>
                <a:gd name="T8" fmla="*/ 2545 w 2780"/>
                <a:gd name="T9" fmla="*/ 222 h 953"/>
                <a:gd name="T10" fmla="*/ 2527 w 2780"/>
                <a:gd name="T11" fmla="*/ 246 h 953"/>
                <a:gd name="T12" fmla="*/ 2509 w 2780"/>
                <a:gd name="T13" fmla="*/ 252 h 953"/>
                <a:gd name="T14" fmla="*/ 2437 w 2780"/>
                <a:gd name="T15" fmla="*/ 210 h 953"/>
                <a:gd name="T16" fmla="*/ 2295 w 2780"/>
                <a:gd name="T17" fmla="*/ 192 h 953"/>
                <a:gd name="T18" fmla="*/ 2271 w 2780"/>
                <a:gd name="T19" fmla="*/ 186 h 953"/>
                <a:gd name="T20" fmla="*/ 2253 w 2780"/>
                <a:gd name="T21" fmla="*/ 192 h 953"/>
                <a:gd name="T22" fmla="*/ 2181 w 2780"/>
                <a:gd name="T23" fmla="*/ 228 h 953"/>
                <a:gd name="T24" fmla="*/ 2145 w 2780"/>
                <a:gd name="T25" fmla="*/ 240 h 953"/>
                <a:gd name="T26" fmla="*/ 2121 w 2780"/>
                <a:gd name="T27" fmla="*/ 246 h 953"/>
                <a:gd name="T28" fmla="*/ 2109 w 2780"/>
                <a:gd name="T29" fmla="*/ 258 h 953"/>
                <a:gd name="T30" fmla="*/ 2109 w 2780"/>
                <a:gd name="T31" fmla="*/ 276 h 953"/>
                <a:gd name="T32" fmla="*/ 2086 w 2780"/>
                <a:gd name="T33" fmla="*/ 300 h 953"/>
                <a:gd name="T34" fmla="*/ 2068 w 2780"/>
                <a:gd name="T35" fmla="*/ 312 h 953"/>
                <a:gd name="T36" fmla="*/ 2056 w 2780"/>
                <a:gd name="T37" fmla="*/ 324 h 953"/>
                <a:gd name="T38" fmla="*/ 2044 w 2780"/>
                <a:gd name="T39" fmla="*/ 336 h 953"/>
                <a:gd name="T40" fmla="*/ 2009 w 2780"/>
                <a:gd name="T41" fmla="*/ 342 h 953"/>
                <a:gd name="T42" fmla="*/ 1943 w 2780"/>
                <a:gd name="T43" fmla="*/ 336 h 953"/>
                <a:gd name="T44" fmla="*/ 1907 w 2780"/>
                <a:gd name="T45" fmla="*/ 330 h 953"/>
                <a:gd name="T46" fmla="*/ 1895 w 2780"/>
                <a:gd name="T47" fmla="*/ 342 h 953"/>
                <a:gd name="T48" fmla="*/ 1883 w 2780"/>
                <a:gd name="T49" fmla="*/ 354 h 953"/>
                <a:gd name="T50" fmla="*/ 1853 w 2780"/>
                <a:gd name="T51" fmla="*/ 360 h 953"/>
                <a:gd name="T52" fmla="*/ 1794 w 2780"/>
                <a:gd name="T53" fmla="*/ 342 h 953"/>
                <a:gd name="T54" fmla="*/ 1770 w 2780"/>
                <a:gd name="T55" fmla="*/ 342 h 953"/>
                <a:gd name="T56" fmla="*/ 1746 w 2780"/>
                <a:gd name="T57" fmla="*/ 354 h 953"/>
                <a:gd name="T58" fmla="*/ 1681 w 2780"/>
                <a:gd name="T59" fmla="*/ 425 h 953"/>
                <a:gd name="T60" fmla="*/ 1639 w 2780"/>
                <a:gd name="T61" fmla="*/ 569 h 953"/>
                <a:gd name="T62" fmla="*/ 1639 w 2780"/>
                <a:gd name="T63" fmla="*/ 593 h 953"/>
                <a:gd name="T64" fmla="*/ 1645 w 2780"/>
                <a:gd name="T65" fmla="*/ 641 h 953"/>
                <a:gd name="T66" fmla="*/ 1663 w 2780"/>
                <a:gd name="T67" fmla="*/ 659 h 953"/>
                <a:gd name="T68" fmla="*/ 1657 w 2780"/>
                <a:gd name="T69" fmla="*/ 671 h 953"/>
                <a:gd name="T70" fmla="*/ 1645 w 2780"/>
                <a:gd name="T71" fmla="*/ 683 h 953"/>
                <a:gd name="T72" fmla="*/ 1567 w 2780"/>
                <a:gd name="T73" fmla="*/ 689 h 953"/>
                <a:gd name="T74" fmla="*/ 1490 w 2780"/>
                <a:gd name="T75" fmla="*/ 629 h 953"/>
                <a:gd name="T76" fmla="*/ 1353 w 2780"/>
                <a:gd name="T77" fmla="*/ 587 h 953"/>
                <a:gd name="T78" fmla="*/ 1204 w 2780"/>
                <a:gd name="T79" fmla="*/ 671 h 953"/>
                <a:gd name="T80" fmla="*/ 1031 w 2780"/>
                <a:gd name="T81" fmla="*/ 731 h 953"/>
                <a:gd name="T82" fmla="*/ 828 w 2780"/>
                <a:gd name="T83" fmla="*/ 743 h 953"/>
                <a:gd name="T84" fmla="*/ 638 w 2780"/>
                <a:gd name="T85" fmla="*/ 701 h 953"/>
                <a:gd name="T86" fmla="*/ 578 w 2780"/>
                <a:gd name="T87" fmla="*/ 695 h 953"/>
                <a:gd name="T88" fmla="*/ 566 w 2780"/>
                <a:gd name="T89" fmla="*/ 701 h 953"/>
                <a:gd name="T90" fmla="*/ 530 w 2780"/>
                <a:gd name="T91" fmla="*/ 731 h 953"/>
                <a:gd name="T92" fmla="*/ 441 w 2780"/>
                <a:gd name="T93" fmla="*/ 809 h 953"/>
                <a:gd name="T94" fmla="*/ 411 w 2780"/>
                <a:gd name="T95" fmla="*/ 821 h 953"/>
                <a:gd name="T96" fmla="*/ 387 w 2780"/>
                <a:gd name="T97" fmla="*/ 821 h 953"/>
                <a:gd name="T98" fmla="*/ 340 w 2780"/>
                <a:gd name="T99" fmla="*/ 827 h 953"/>
                <a:gd name="T100" fmla="*/ 214 w 2780"/>
                <a:gd name="T101" fmla="*/ 851 h 953"/>
                <a:gd name="T102" fmla="*/ 178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825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3DF068B-D702-4F82-A8B0-B78DE3104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4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30756692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304800" y="609600"/>
            <a:ext cx="8534400" cy="5181600"/>
          </a:xfrm>
        </p:spPr>
        <p:txBody>
          <a:bodyPr/>
          <a:lstStyle/>
          <a:p>
            <a:pPr eaLnBrk="1" hangingPunct="1">
              <a:defRPr/>
            </a:pPr>
            <a:br>
              <a:rPr lang="en-US" sz="6000" b="1" dirty="0"/>
            </a:br>
            <a:br>
              <a:rPr lang="en-US" sz="6000" b="1" dirty="0"/>
            </a:br>
            <a:br>
              <a:rPr lang="en-US" sz="6000" b="1" dirty="0"/>
            </a:br>
            <a:br>
              <a:rPr lang="en-US" sz="6000" b="1" dirty="0"/>
            </a:br>
            <a:br>
              <a:rPr lang="en-US" sz="6000" b="1" dirty="0"/>
            </a:br>
            <a:br>
              <a:rPr lang="en-US" sz="6000" b="1" dirty="0"/>
            </a:br>
            <a:br>
              <a:rPr lang="en-US" sz="6000" b="1" dirty="0"/>
            </a:br>
            <a:r>
              <a:rPr lang="en-US" sz="6000" b="1" dirty="0"/>
              <a:t>Essential Question:</a:t>
            </a:r>
            <a:br>
              <a:rPr lang="en-US" sz="6000" b="1" dirty="0"/>
            </a:br>
            <a:br>
              <a:rPr lang="en-US" sz="3600" b="1" dirty="0"/>
            </a:br>
            <a:r>
              <a:rPr lang="en-US" sz="6000" b="1" dirty="0"/>
              <a:t>What factors encourage </a:t>
            </a:r>
            <a:br>
              <a:rPr lang="en-US" sz="6000" b="1" dirty="0"/>
            </a:br>
            <a:r>
              <a:rPr lang="en-US" sz="6000" b="1" dirty="0"/>
              <a:t>and/or hinder </a:t>
            </a:r>
            <a:br>
              <a:rPr lang="en-US" sz="6000" b="1" dirty="0"/>
            </a:br>
            <a:r>
              <a:rPr lang="en-US" sz="6000" b="1" dirty="0"/>
              <a:t>voluntary trade?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"/>
            <a:ext cx="8229600" cy="1139825"/>
          </a:xfrm>
        </p:spPr>
        <p:txBody>
          <a:bodyPr/>
          <a:lstStyle/>
          <a:p>
            <a:pPr algn="l">
              <a:defRPr/>
            </a:pPr>
            <a:r>
              <a:rPr lang="en-US" sz="5400" b="1" dirty="0"/>
              <a:t>Standard(s):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SS7E2a, SS7E6a, SS7E9a</a:t>
            </a:r>
            <a:br>
              <a:rPr lang="en-US" dirty="0"/>
            </a:br>
            <a:r>
              <a:rPr lang="en-US" sz="3000" b="1" dirty="0"/>
              <a:t>Explain how specialization encourages trade between countries. Compare and contrast different types of trade barriers, such as tariffs, quotas, and embargos.</a:t>
            </a:r>
          </a:p>
          <a:p>
            <a:pPr>
              <a:defRPr/>
            </a:pPr>
            <a:endParaRPr lang="en-US" sz="1200" dirty="0"/>
          </a:p>
          <a:p>
            <a:pPr>
              <a:defRPr/>
            </a:pPr>
            <a:r>
              <a:rPr lang="en-US" b="1" dirty="0"/>
              <a:t>SS7E2b, SS7E6b, SS7E9b</a:t>
            </a:r>
            <a:br>
              <a:rPr lang="en-US" dirty="0"/>
            </a:br>
            <a:r>
              <a:rPr lang="en-US" sz="3000" b="1" dirty="0"/>
              <a:t>Explain why international trade requires a system for exchanging currencies between nations.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1981200"/>
            <a:ext cx="7772400" cy="1828800"/>
          </a:xfrm>
        </p:spPr>
        <p:txBody>
          <a:bodyPr/>
          <a:lstStyle/>
          <a:p>
            <a:pPr>
              <a:defRPr/>
            </a:pPr>
            <a:r>
              <a:rPr lang="en-US" sz="9600" dirty="0"/>
              <a:t>Specialization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Specialization encourages voluntary trade and can be a positive factor in a country’s economy.</a:t>
            </a:r>
            <a:br>
              <a:rPr lang="en-US" sz="4000" dirty="0"/>
            </a:br>
            <a:br>
              <a:rPr lang="en-US" sz="4000" dirty="0"/>
            </a:br>
            <a:r>
              <a:rPr lang="en-US" sz="4000" u="sng" dirty="0"/>
              <a:t>Specialization</a:t>
            </a:r>
            <a:r>
              <a:rPr lang="en-US" sz="4000" dirty="0"/>
              <a:t> occurs when one country can produce a good or service at a lower opportunity cost than another country.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17588"/>
          </a:xfrm>
        </p:spPr>
        <p:txBody>
          <a:bodyPr/>
          <a:lstStyle/>
          <a:p>
            <a:pPr>
              <a:defRPr/>
            </a:pPr>
            <a:r>
              <a:rPr lang="en-US" dirty="0"/>
              <a:t>Reviewing Opportunity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en-US" dirty="0"/>
              <a:t>Watch the short slideshow below on opportunity cost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hlinkClick r:id="rId3"/>
              </a:rPr>
              <a:t>Opportunity Cost Video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dirty="0"/>
              <a:t>Look at the next slide for demonstrating opportunity cost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381000" y="228600"/>
            <a:ext cx="8458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Look at the three sets of items below. From each set, select the item that you would buy if you had the money.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24200" y="3429000"/>
            <a:ext cx="3733800" cy="1570038"/>
          </a:xfrm>
          <a:prstGeom prst="rect">
            <a:avLst/>
          </a:prstGeom>
          <a:noFill/>
          <a:ln>
            <a:solidFill>
              <a:schemeClr val="tx1">
                <a:lumMod val="1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tx2"/>
                </a:solidFill>
              </a:rPr>
              <a:t>Set 3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</a:rPr>
              <a:t>Movie ticket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</a:rPr>
              <a:t>Concert ticket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</a:rPr>
              <a:t>Sporting event ticket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7800" y="1590675"/>
            <a:ext cx="2895600" cy="1570038"/>
          </a:xfrm>
          <a:prstGeom prst="rect">
            <a:avLst/>
          </a:prstGeom>
          <a:noFill/>
          <a:ln>
            <a:solidFill>
              <a:schemeClr val="tx1">
                <a:lumMod val="1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tx2"/>
                </a:solidFill>
              </a:rPr>
              <a:t>Set 2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</a:rPr>
              <a:t>New shirt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</a:rPr>
              <a:t>New shoes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</a:rPr>
              <a:t>New pants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1600200"/>
            <a:ext cx="3238500" cy="1570038"/>
          </a:xfrm>
          <a:prstGeom prst="rect">
            <a:avLst/>
          </a:prstGeom>
          <a:noFill/>
          <a:ln>
            <a:solidFill>
              <a:schemeClr val="tx1">
                <a:lumMod val="1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tx2"/>
                </a:solidFill>
              </a:rPr>
              <a:t>Set 1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</a:rPr>
              <a:t>New book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</a:rPr>
              <a:t>New movie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</a:rPr>
              <a:t>New video game</a:t>
            </a:r>
          </a:p>
        </p:txBody>
      </p:sp>
      <p:sp>
        <p:nvSpPr>
          <p:cNvPr id="23558" name="TextBox 6"/>
          <p:cNvSpPr txBox="1">
            <a:spLocks noChangeArrowheads="1"/>
          </p:cNvSpPr>
          <p:nvPr/>
        </p:nvSpPr>
        <p:spPr bwMode="auto">
          <a:xfrm>
            <a:off x="304800" y="5257800"/>
            <a:ext cx="8458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When instructed by the teacher, turn to a seat partner and identify from each set the item that you would buy and the opportunity cost for each set.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990600"/>
            <a:ext cx="7772400" cy="4430713"/>
          </a:xfrm>
        </p:spPr>
        <p:txBody>
          <a:bodyPr/>
          <a:lstStyle/>
          <a:p>
            <a:pPr>
              <a:defRPr/>
            </a:pPr>
            <a:r>
              <a:rPr lang="en-US" sz="5600" dirty="0"/>
              <a:t>Specialization Activity:</a:t>
            </a:r>
            <a:br>
              <a:rPr lang="en-US" sz="5600" dirty="0"/>
            </a:br>
            <a:br>
              <a:rPr lang="en-US" sz="5600" dirty="0"/>
            </a:br>
            <a:r>
              <a:rPr lang="en-US" sz="5600" dirty="0"/>
              <a:t>Specialized Bags,</a:t>
            </a:r>
            <a:br>
              <a:rPr lang="en-US" sz="5600" dirty="0"/>
            </a:br>
            <a:r>
              <a:rPr lang="en-US" sz="5600" dirty="0"/>
              <a:t>“Card” Specialty</a:t>
            </a:r>
            <a:br>
              <a:rPr lang="en-US" sz="5600" dirty="0"/>
            </a:br>
            <a:r>
              <a:rPr lang="en-US" sz="5600" dirty="0"/>
              <a:t>or another activity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5400" dirty="0"/>
              <a:t>How does specialization </a:t>
            </a:r>
            <a:br>
              <a:rPr lang="en-US" sz="5400" dirty="0"/>
            </a:br>
            <a:r>
              <a:rPr lang="en-US" sz="5400" dirty="0"/>
              <a:t>impact trade?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1242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3600" dirty="0"/>
              <a:t>Specialization encourages trade between countries because a country can get what it needs at the lowest cost when it is produced by another country that specializes in that item.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1794</TotalTime>
  <Words>339</Words>
  <Application>Microsoft Office PowerPoint</Application>
  <PresentationFormat>On-screen Show (4:3)</PresentationFormat>
  <Paragraphs>44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Wingdings</vt:lpstr>
      <vt:lpstr>Cliff</vt:lpstr>
      <vt:lpstr>       Essential Question:  What factors encourage  and/or hinder  voluntary trade?</vt:lpstr>
      <vt:lpstr>Standard(s):</vt:lpstr>
      <vt:lpstr>Specialization</vt:lpstr>
      <vt:lpstr>Specialization encourages voluntary trade and can be a positive factor in a country’s economy.  Specialization occurs when one country can produce a good or service at a lower opportunity cost than another country.</vt:lpstr>
      <vt:lpstr>Reviewing Opportunity Cost</vt:lpstr>
      <vt:lpstr>PowerPoint Presentation</vt:lpstr>
      <vt:lpstr>Specialization Activity:  Specialized Bags, “Card” Specialty or another activity</vt:lpstr>
      <vt:lpstr>How does specialization  impact trade?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Restrictions</dc:title>
  <dc:creator>Trina Alexander</dc:creator>
  <cp:lastModifiedBy>Patrice Mcbean</cp:lastModifiedBy>
  <cp:revision>58</cp:revision>
  <cp:lastPrinted>2013-06-10T19:06:21Z</cp:lastPrinted>
  <dcterms:created xsi:type="dcterms:W3CDTF">2008-11-09T23:44:29Z</dcterms:created>
  <dcterms:modified xsi:type="dcterms:W3CDTF">2020-02-22T02:08:47Z</dcterms:modified>
</cp:coreProperties>
</file>