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85" r:id="rId2"/>
    <p:sldMasterId id="2147483697" r:id="rId3"/>
  </p:sldMasterIdLst>
  <p:notesMasterIdLst>
    <p:notesMasterId r:id="rId33"/>
  </p:notesMasterIdLst>
  <p:handoutMasterIdLst>
    <p:handoutMasterId r:id="rId34"/>
  </p:handoutMasterIdLst>
  <p:sldIdLst>
    <p:sldId id="287" r:id="rId4"/>
    <p:sldId id="316" r:id="rId5"/>
    <p:sldId id="288" r:id="rId6"/>
    <p:sldId id="289" r:id="rId7"/>
    <p:sldId id="290" r:id="rId8"/>
    <p:sldId id="291" r:id="rId9"/>
    <p:sldId id="292" r:id="rId10"/>
    <p:sldId id="293" r:id="rId11"/>
    <p:sldId id="312" r:id="rId12"/>
    <p:sldId id="309" r:id="rId13"/>
    <p:sldId id="317" r:id="rId14"/>
    <p:sldId id="313" r:id="rId15"/>
    <p:sldId id="310" r:id="rId16"/>
    <p:sldId id="311" r:id="rId17"/>
    <p:sldId id="294" r:id="rId18"/>
    <p:sldId id="295" r:id="rId19"/>
    <p:sldId id="296" r:id="rId20"/>
    <p:sldId id="297" r:id="rId21"/>
    <p:sldId id="301" r:id="rId22"/>
    <p:sldId id="307" r:id="rId23"/>
    <p:sldId id="298" r:id="rId24"/>
    <p:sldId id="299" r:id="rId25"/>
    <p:sldId id="305" r:id="rId26"/>
    <p:sldId id="300" r:id="rId27"/>
    <p:sldId id="302" r:id="rId28"/>
    <p:sldId id="306" r:id="rId29"/>
    <p:sldId id="303" r:id="rId30"/>
    <p:sldId id="304" r:id="rId31"/>
    <p:sldId id="315" r:id="rId3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517"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 Id="rId8" Type="http://schemas.openxmlformats.org/officeDocument/2006/relationships/slide" Target="slides/slide5.xml"/><Relationship Id="rId3" Type="http://schemas.openxmlformats.org/officeDocument/2006/relationships/slideMaster" Target="slideMasters/slideMaster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7B0F8894-331A-47C9-B159-1BB873CD719C}" type="datetimeFigureOut">
              <a:rPr lang="en-US"/>
              <a:pPr>
                <a:defRPr/>
              </a:pPr>
              <a:t>2/21/2020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0298610B-C15E-44E0-9A7C-9745A718C9A8}" type="slidenum">
              <a:rPr lang="en-US"/>
              <a:pPr>
                <a:defRPr/>
              </a:pPr>
              <a:t>‹#›</a:t>
            </a:fld>
            <a:endParaRPr lang="en-US"/>
          </a:p>
        </p:txBody>
      </p:sp>
    </p:spTree>
    <p:extLst>
      <p:ext uri="{BB962C8B-B14F-4D97-AF65-F5344CB8AC3E}">
        <p14:creationId xmlns:p14="http://schemas.microsoft.com/office/powerpoint/2010/main" val="167324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9BF5F67B-2894-4365-A549-049BF1C75DE1}" type="datetimeFigureOut">
              <a:rPr lang="en-US"/>
              <a:pPr>
                <a:defRPr/>
              </a:pPr>
              <a:t>2/21/2020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011DFC47-C4B7-4C8A-A1C8-A26F22646BEA}" type="slidenum">
              <a:rPr lang="en-US"/>
              <a:pPr>
                <a:defRPr/>
              </a:pPr>
              <a:t>‹#›</a:t>
            </a:fld>
            <a:endParaRPr lang="en-US"/>
          </a:p>
        </p:txBody>
      </p:sp>
    </p:spTree>
    <p:extLst>
      <p:ext uri="{BB962C8B-B14F-4D97-AF65-F5344CB8AC3E}">
        <p14:creationId xmlns:p14="http://schemas.microsoft.com/office/powerpoint/2010/main" val="20299918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Instructional Approach(s): The teacher should introduce the essential question</a:t>
            </a: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9819B191-BD52-4996-BDFE-6A7105BDCE43}" type="slidenum">
              <a:rPr lang="en-US" altLang="en-US" smtClean="0"/>
              <a:pPr eaLnBrk="1" hangingPunct="1"/>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 Approach(s): The</a:t>
            </a:r>
            <a:r>
              <a:rPr lang="en-US" baseline="0" dirty="0"/>
              <a:t> teacher should facilitate the optional Currency Exchange Activity (linked on the resource page) if desired.</a:t>
            </a:r>
            <a:endParaRPr lang="en-US" dirty="0"/>
          </a:p>
        </p:txBody>
      </p:sp>
      <p:sp>
        <p:nvSpPr>
          <p:cNvPr id="4" name="Slide Number Placeholder 3"/>
          <p:cNvSpPr>
            <a:spLocks noGrp="1"/>
          </p:cNvSpPr>
          <p:nvPr>
            <p:ph type="sldNum" sz="quarter" idx="10"/>
          </p:nvPr>
        </p:nvSpPr>
        <p:spPr/>
        <p:txBody>
          <a:bodyPr/>
          <a:lstStyle/>
          <a:p>
            <a:pPr>
              <a:defRPr/>
            </a:pPr>
            <a:fld id="{011DFC47-C4B7-4C8A-A1C8-A26F22646BEA}" type="slidenum">
              <a:rPr lang="en-US" smtClean="0"/>
              <a:pPr>
                <a:defRPr/>
              </a:pPr>
              <a:t>10</a:t>
            </a:fld>
            <a:endParaRPr lang="en-US"/>
          </a:p>
        </p:txBody>
      </p:sp>
    </p:spTree>
    <p:extLst>
      <p:ext uri="{BB962C8B-B14F-4D97-AF65-F5344CB8AC3E}">
        <p14:creationId xmlns:p14="http://schemas.microsoft.com/office/powerpoint/2010/main" val="2872819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Instructional Approach(s): The teacher should give each student a copy of the Factors that Encourage and/or Hinder Voluntary Trade Graphic Organizer to use during the lesson to record important information</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FD1AD604-6059-4DFC-9246-44883960E500}" type="slidenum">
              <a:rPr lang="en-US" altLang="en-US" smtClean="0">
                <a:solidFill>
                  <a:srgbClr val="000000"/>
                </a:solidFill>
              </a:rPr>
              <a:pPr eaLnBrk="1" hangingPunct="1"/>
              <a:t>11</a:t>
            </a:fld>
            <a:endParaRPr lang="en-US" altLang="en-US">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a:t>
            </a:r>
            <a:r>
              <a:rPr lang="en-US" baseline="0" dirty="0"/>
              <a:t> Approach(s): The teacher should present the information on the slide</a:t>
            </a:r>
            <a:endParaRPr lang="en-US" dirty="0"/>
          </a:p>
        </p:txBody>
      </p:sp>
      <p:sp>
        <p:nvSpPr>
          <p:cNvPr id="4" name="Slide Number Placeholder 3"/>
          <p:cNvSpPr>
            <a:spLocks noGrp="1"/>
          </p:cNvSpPr>
          <p:nvPr>
            <p:ph type="sldNum" sz="quarter" idx="10"/>
          </p:nvPr>
        </p:nvSpPr>
        <p:spPr/>
        <p:txBody>
          <a:bodyPr/>
          <a:lstStyle/>
          <a:p>
            <a:pPr>
              <a:defRPr/>
            </a:pPr>
            <a:fld id="{011DFC47-C4B7-4C8A-A1C8-A26F22646BEA}" type="slidenum">
              <a:rPr lang="en-US" smtClean="0"/>
              <a:pPr>
                <a:defRPr/>
              </a:pPr>
              <a:t>12</a:t>
            </a:fld>
            <a:endParaRPr lang="en-US"/>
          </a:p>
        </p:txBody>
      </p:sp>
    </p:spTree>
    <p:extLst>
      <p:ext uri="{BB962C8B-B14F-4D97-AF65-F5344CB8AC3E}">
        <p14:creationId xmlns:p14="http://schemas.microsoft.com/office/powerpoint/2010/main" val="2833488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Instructional Approach(s):</a:t>
            </a:r>
            <a:r>
              <a:rPr lang="en-US" altLang="en-US" baseline="0" dirty="0"/>
              <a:t> The teacher should present the information on the slide while the students summarize the important information on their graphic organizer</a:t>
            </a:r>
            <a:endParaRPr lang="en-US" altLang="en-US" dirty="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0F74A4C-4961-4334-BE56-082F42D1D6DE}" type="slidenum">
              <a:rPr lang="en-US" altLang="en-US" smtClean="0">
                <a:latin typeface="Verdana" pitchFamily="34" charset="0"/>
              </a:rPr>
              <a:pPr eaLnBrk="1" hangingPunct="1">
                <a:spcBef>
                  <a:spcPct val="0"/>
                </a:spcBef>
              </a:pPr>
              <a:t>13</a:t>
            </a:fld>
            <a:endParaRPr lang="en-US" altLang="en-US">
              <a:latin typeface="Verdana"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 Approach(s): Transition slide</a:t>
            </a:r>
          </a:p>
        </p:txBody>
      </p:sp>
      <p:sp>
        <p:nvSpPr>
          <p:cNvPr id="4" name="Slide Number Placeholder 3"/>
          <p:cNvSpPr>
            <a:spLocks noGrp="1"/>
          </p:cNvSpPr>
          <p:nvPr>
            <p:ph type="sldNum" sz="quarter" idx="10"/>
          </p:nvPr>
        </p:nvSpPr>
        <p:spPr/>
        <p:txBody>
          <a:bodyPr/>
          <a:lstStyle/>
          <a:p>
            <a:pPr>
              <a:defRPr/>
            </a:pPr>
            <a:fld id="{011DFC47-C4B7-4C8A-A1C8-A26F22646BEA}" type="slidenum">
              <a:rPr lang="en-US" smtClean="0"/>
              <a:pPr>
                <a:defRPr/>
              </a:pPr>
              <a:t>14</a:t>
            </a:fld>
            <a:endParaRPr lang="en-US"/>
          </a:p>
        </p:txBody>
      </p:sp>
    </p:spTree>
    <p:extLst>
      <p:ext uri="{BB962C8B-B14F-4D97-AF65-F5344CB8AC3E}">
        <p14:creationId xmlns:p14="http://schemas.microsoft.com/office/powerpoint/2010/main" val="22252521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 Approach(s):</a:t>
            </a:r>
            <a:r>
              <a:rPr lang="en-US" baseline="0" dirty="0"/>
              <a:t> The teacher should present the information on the slide while the students summarize the important information on their graphic organizer.</a:t>
            </a:r>
            <a:endParaRPr lang="en-US" dirty="0"/>
          </a:p>
        </p:txBody>
      </p:sp>
      <p:sp>
        <p:nvSpPr>
          <p:cNvPr id="4" name="Slide Number Placeholder 3"/>
          <p:cNvSpPr>
            <a:spLocks noGrp="1"/>
          </p:cNvSpPr>
          <p:nvPr>
            <p:ph type="sldNum" sz="quarter" idx="10"/>
          </p:nvPr>
        </p:nvSpPr>
        <p:spPr/>
        <p:txBody>
          <a:bodyPr/>
          <a:lstStyle/>
          <a:p>
            <a:pPr>
              <a:defRPr/>
            </a:pPr>
            <a:fld id="{011DFC47-C4B7-4C8A-A1C8-A26F22646BEA}" type="slidenum">
              <a:rPr lang="en-US" smtClean="0"/>
              <a:pPr>
                <a:defRPr/>
              </a:pPr>
              <a:t>15</a:t>
            </a:fld>
            <a:endParaRPr lang="en-US"/>
          </a:p>
        </p:txBody>
      </p:sp>
    </p:spTree>
    <p:extLst>
      <p:ext uri="{BB962C8B-B14F-4D97-AF65-F5344CB8AC3E}">
        <p14:creationId xmlns:p14="http://schemas.microsoft.com/office/powerpoint/2010/main" val="20318710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 Approach(s):</a:t>
            </a:r>
            <a:r>
              <a:rPr lang="en-US" baseline="0" dirty="0"/>
              <a:t> The teacher should present the information on the slide</a:t>
            </a:r>
            <a:endParaRPr lang="en-US" dirty="0"/>
          </a:p>
        </p:txBody>
      </p:sp>
      <p:sp>
        <p:nvSpPr>
          <p:cNvPr id="4" name="Slide Number Placeholder 3"/>
          <p:cNvSpPr>
            <a:spLocks noGrp="1"/>
          </p:cNvSpPr>
          <p:nvPr>
            <p:ph type="sldNum" sz="quarter" idx="10"/>
          </p:nvPr>
        </p:nvSpPr>
        <p:spPr/>
        <p:txBody>
          <a:bodyPr/>
          <a:lstStyle/>
          <a:p>
            <a:pPr>
              <a:defRPr/>
            </a:pPr>
            <a:fld id="{011DFC47-C4B7-4C8A-A1C8-A26F22646BEA}" type="slidenum">
              <a:rPr lang="en-US" smtClean="0"/>
              <a:pPr>
                <a:defRPr/>
              </a:pPr>
              <a:t>16</a:t>
            </a:fld>
            <a:endParaRPr lang="en-US"/>
          </a:p>
        </p:txBody>
      </p:sp>
    </p:spTree>
    <p:extLst>
      <p:ext uri="{BB962C8B-B14F-4D97-AF65-F5344CB8AC3E}">
        <p14:creationId xmlns:p14="http://schemas.microsoft.com/office/powerpoint/2010/main" val="9400764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 Approach(s):</a:t>
            </a:r>
            <a:r>
              <a:rPr lang="en-US" baseline="0" dirty="0"/>
              <a:t> The teacher should present the information on the slide and give the students an opportunity to discuss with a partner and have a brief classroom discussion about their responses</a:t>
            </a:r>
            <a:endParaRPr lang="en-US" dirty="0"/>
          </a:p>
        </p:txBody>
      </p:sp>
      <p:sp>
        <p:nvSpPr>
          <p:cNvPr id="4" name="Slide Number Placeholder 3"/>
          <p:cNvSpPr>
            <a:spLocks noGrp="1"/>
          </p:cNvSpPr>
          <p:nvPr>
            <p:ph type="sldNum" sz="quarter" idx="10"/>
          </p:nvPr>
        </p:nvSpPr>
        <p:spPr/>
        <p:txBody>
          <a:bodyPr/>
          <a:lstStyle/>
          <a:p>
            <a:pPr>
              <a:defRPr/>
            </a:pPr>
            <a:fld id="{011DFC47-C4B7-4C8A-A1C8-A26F22646BEA}" type="slidenum">
              <a:rPr lang="en-US" smtClean="0"/>
              <a:pPr>
                <a:defRPr/>
              </a:pPr>
              <a:t>17</a:t>
            </a:fld>
            <a:endParaRPr lang="en-US"/>
          </a:p>
        </p:txBody>
      </p:sp>
    </p:spTree>
    <p:extLst>
      <p:ext uri="{BB962C8B-B14F-4D97-AF65-F5344CB8AC3E}">
        <p14:creationId xmlns:p14="http://schemas.microsoft.com/office/powerpoint/2010/main" val="12089714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a:t>
            </a:r>
            <a:r>
              <a:rPr lang="en-US" baseline="0" dirty="0"/>
              <a:t> Approach(s): The teacher should facilitate a specialization activity (select one linked on the resource page or another activity) to demonstrate the important concepts</a:t>
            </a:r>
            <a:endParaRPr lang="en-US" dirty="0"/>
          </a:p>
        </p:txBody>
      </p:sp>
      <p:sp>
        <p:nvSpPr>
          <p:cNvPr id="4" name="Slide Number Placeholder 3"/>
          <p:cNvSpPr>
            <a:spLocks noGrp="1"/>
          </p:cNvSpPr>
          <p:nvPr>
            <p:ph type="sldNum" sz="quarter" idx="10"/>
          </p:nvPr>
        </p:nvSpPr>
        <p:spPr/>
        <p:txBody>
          <a:bodyPr/>
          <a:lstStyle/>
          <a:p>
            <a:pPr>
              <a:defRPr/>
            </a:pPr>
            <a:fld id="{011DFC47-C4B7-4C8A-A1C8-A26F22646BEA}" type="slidenum">
              <a:rPr lang="en-US" smtClean="0"/>
              <a:pPr>
                <a:defRPr/>
              </a:pPr>
              <a:t>18</a:t>
            </a:fld>
            <a:endParaRPr lang="en-US"/>
          </a:p>
        </p:txBody>
      </p:sp>
    </p:spTree>
    <p:extLst>
      <p:ext uri="{BB962C8B-B14F-4D97-AF65-F5344CB8AC3E}">
        <p14:creationId xmlns:p14="http://schemas.microsoft.com/office/powerpoint/2010/main" val="14958024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 Approach(s): The teacher should present the information on the slide while the students summarize the important information on their graphic organizer.</a:t>
            </a:r>
          </a:p>
        </p:txBody>
      </p:sp>
      <p:sp>
        <p:nvSpPr>
          <p:cNvPr id="4" name="Slide Number Placeholder 3"/>
          <p:cNvSpPr>
            <a:spLocks noGrp="1"/>
          </p:cNvSpPr>
          <p:nvPr>
            <p:ph type="sldNum" sz="quarter" idx="10"/>
          </p:nvPr>
        </p:nvSpPr>
        <p:spPr/>
        <p:txBody>
          <a:bodyPr/>
          <a:lstStyle/>
          <a:p>
            <a:pPr>
              <a:defRPr/>
            </a:pPr>
            <a:fld id="{011DFC47-C4B7-4C8A-A1C8-A26F22646BEA}" type="slidenum">
              <a:rPr lang="en-US" smtClean="0"/>
              <a:pPr>
                <a:defRPr/>
              </a:pPr>
              <a:t>19</a:t>
            </a:fld>
            <a:endParaRPr lang="en-US"/>
          </a:p>
        </p:txBody>
      </p:sp>
    </p:spTree>
    <p:extLst>
      <p:ext uri="{BB962C8B-B14F-4D97-AF65-F5344CB8AC3E}">
        <p14:creationId xmlns:p14="http://schemas.microsoft.com/office/powerpoint/2010/main" val="935091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Instructional Approach(s): The teacher should introduce the standards that align to the essential question</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2003591C-8162-4F16-B237-C265C446DF7B}" type="slidenum">
              <a:rPr lang="en-US" altLang="en-US" smtClean="0"/>
              <a:pPr eaLnBrk="1" hangingPunct="1"/>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 Approach(s): Have students turn to a partner and discuss the question on the slide. Partners can be determined by the students or the teacher can provide more specific directions such as turn to the person directly in front/behind you or to the right/left of you, etc. It may be necessary to have a group of three if you have an uneven number of students. Do not allow more than 30 seconds to 1 minute of discussion time. The teacher should be walking around listening and redirecting discussions as needed. The teacher can briefly discuss student responses. A possible response might be that when countries overspecialize,</a:t>
            </a:r>
            <a:r>
              <a:rPr lang="en-US" baseline="0" dirty="0"/>
              <a:t> they are good at producing a few products and may not be able to quickly adapt to produce other products if needed.</a:t>
            </a:r>
            <a:endParaRPr lang="en-US" dirty="0"/>
          </a:p>
        </p:txBody>
      </p:sp>
      <p:sp>
        <p:nvSpPr>
          <p:cNvPr id="4" name="Slide Number Placeholder 3"/>
          <p:cNvSpPr>
            <a:spLocks noGrp="1"/>
          </p:cNvSpPr>
          <p:nvPr>
            <p:ph type="sldNum" sz="quarter" idx="10"/>
          </p:nvPr>
        </p:nvSpPr>
        <p:spPr/>
        <p:txBody>
          <a:bodyPr/>
          <a:lstStyle/>
          <a:p>
            <a:pPr>
              <a:defRPr/>
            </a:pPr>
            <a:fld id="{011DFC47-C4B7-4C8A-A1C8-A26F22646BEA}" type="slidenum">
              <a:rPr lang="en-US" smtClean="0"/>
              <a:pPr>
                <a:defRPr/>
              </a:pPr>
              <a:t>20</a:t>
            </a:fld>
            <a:endParaRPr lang="en-US"/>
          </a:p>
        </p:txBody>
      </p:sp>
    </p:spTree>
    <p:extLst>
      <p:ext uri="{BB962C8B-B14F-4D97-AF65-F5344CB8AC3E}">
        <p14:creationId xmlns:p14="http://schemas.microsoft.com/office/powerpoint/2010/main" val="36875491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a:t>
            </a:r>
            <a:r>
              <a:rPr lang="en-US" baseline="0" dirty="0"/>
              <a:t> Approach(s): The teacher should present the information on the slide.</a:t>
            </a:r>
            <a:endParaRPr lang="en-US" dirty="0"/>
          </a:p>
        </p:txBody>
      </p:sp>
      <p:sp>
        <p:nvSpPr>
          <p:cNvPr id="4" name="Slide Number Placeholder 3"/>
          <p:cNvSpPr>
            <a:spLocks noGrp="1"/>
          </p:cNvSpPr>
          <p:nvPr>
            <p:ph type="sldNum" sz="quarter" idx="10"/>
          </p:nvPr>
        </p:nvSpPr>
        <p:spPr/>
        <p:txBody>
          <a:bodyPr/>
          <a:lstStyle/>
          <a:p>
            <a:pPr>
              <a:defRPr/>
            </a:pPr>
            <a:fld id="{011DFC47-C4B7-4C8A-A1C8-A26F22646BEA}" type="slidenum">
              <a:rPr lang="en-US" smtClean="0"/>
              <a:pPr>
                <a:defRPr/>
              </a:pPr>
              <a:t>21</a:t>
            </a:fld>
            <a:endParaRPr lang="en-US"/>
          </a:p>
        </p:txBody>
      </p:sp>
    </p:spTree>
    <p:extLst>
      <p:ext uri="{BB962C8B-B14F-4D97-AF65-F5344CB8AC3E}">
        <p14:creationId xmlns:p14="http://schemas.microsoft.com/office/powerpoint/2010/main" val="4753385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 Approach(s): The teacher should present the information on the slide while the students summarize the important information on their graphic organizer.</a:t>
            </a:r>
          </a:p>
        </p:txBody>
      </p:sp>
      <p:sp>
        <p:nvSpPr>
          <p:cNvPr id="4" name="Slide Number Placeholder 3"/>
          <p:cNvSpPr>
            <a:spLocks noGrp="1"/>
          </p:cNvSpPr>
          <p:nvPr>
            <p:ph type="sldNum" sz="quarter" idx="10"/>
          </p:nvPr>
        </p:nvSpPr>
        <p:spPr/>
        <p:txBody>
          <a:bodyPr/>
          <a:lstStyle/>
          <a:p>
            <a:pPr>
              <a:defRPr/>
            </a:pPr>
            <a:fld id="{011DFC47-C4B7-4C8A-A1C8-A26F22646BEA}" type="slidenum">
              <a:rPr lang="en-US" smtClean="0"/>
              <a:pPr>
                <a:defRPr/>
              </a:pPr>
              <a:t>22</a:t>
            </a:fld>
            <a:endParaRPr lang="en-US"/>
          </a:p>
        </p:txBody>
      </p:sp>
    </p:spTree>
    <p:extLst>
      <p:ext uri="{BB962C8B-B14F-4D97-AF65-F5344CB8AC3E}">
        <p14:creationId xmlns:p14="http://schemas.microsoft.com/office/powerpoint/2010/main" val="18899045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 Approach(s): The teacher can use the Boston Tea Party as</a:t>
            </a:r>
            <a:r>
              <a:rPr lang="en-US" baseline="0" dirty="0"/>
              <a:t> an example of the use of tariffs.</a:t>
            </a:r>
            <a:endParaRPr lang="en-US" dirty="0"/>
          </a:p>
        </p:txBody>
      </p:sp>
      <p:sp>
        <p:nvSpPr>
          <p:cNvPr id="4" name="Slide Number Placeholder 3"/>
          <p:cNvSpPr>
            <a:spLocks noGrp="1"/>
          </p:cNvSpPr>
          <p:nvPr>
            <p:ph type="sldNum" sz="quarter" idx="10"/>
          </p:nvPr>
        </p:nvSpPr>
        <p:spPr/>
        <p:txBody>
          <a:bodyPr/>
          <a:lstStyle/>
          <a:p>
            <a:pPr>
              <a:defRPr/>
            </a:pPr>
            <a:fld id="{011DFC47-C4B7-4C8A-A1C8-A26F22646BEA}" type="slidenum">
              <a:rPr lang="en-US" smtClean="0"/>
              <a:pPr>
                <a:defRPr/>
              </a:pPr>
              <a:t>23</a:t>
            </a:fld>
            <a:endParaRPr lang="en-US"/>
          </a:p>
        </p:txBody>
      </p:sp>
    </p:spTree>
    <p:extLst>
      <p:ext uri="{BB962C8B-B14F-4D97-AF65-F5344CB8AC3E}">
        <p14:creationId xmlns:p14="http://schemas.microsoft.com/office/powerpoint/2010/main" val="11720142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 Approach(s): The teacher should present the information on the slide while the students summarize the important information on their graphic organizer.</a:t>
            </a:r>
          </a:p>
        </p:txBody>
      </p:sp>
      <p:sp>
        <p:nvSpPr>
          <p:cNvPr id="4" name="Slide Number Placeholder 3"/>
          <p:cNvSpPr>
            <a:spLocks noGrp="1"/>
          </p:cNvSpPr>
          <p:nvPr>
            <p:ph type="sldNum" sz="quarter" idx="10"/>
          </p:nvPr>
        </p:nvSpPr>
        <p:spPr/>
        <p:txBody>
          <a:bodyPr/>
          <a:lstStyle/>
          <a:p>
            <a:pPr>
              <a:defRPr/>
            </a:pPr>
            <a:fld id="{011DFC47-C4B7-4C8A-A1C8-A26F22646BEA}" type="slidenum">
              <a:rPr lang="en-US" smtClean="0"/>
              <a:pPr>
                <a:defRPr/>
              </a:pPr>
              <a:t>24</a:t>
            </a:fld>
            <a:endParaRPr lang="en-US"/>
          </a:p>
        </p:txBody>
      </p:sp>
    </p:spTree>
    <p:extLst>
      <p:ext uri="{BB962C8B-B14F-4D97-AF65-F5344CB8AC3E}">
        <p14:creationId xmlns:p14="http://schemas.microsoft.com/office/powerpoint/2010/main" val="9146258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 Approach(s): The teacher should present the information on the slide while the students summarize the important information on their graphic organizer.</a:t>
            </a:r>
          </a:p>
        </p:txBody>
      </p:sp>
      <p:sp>
        <p:nvSpPr>
          <p:cNvPr id="4" name="Slide Number Placeholder 3"/>
          <p:cNvSpPr>
            <a:spLocks noGrp="1"/>
          </p:cNvSpPr>
          <p:nvPr>
            <p:ph type="sldNum" sz="quarter" idx="10"/>
          </p:nvPr>
        </p:nvSpPr>
        <p:spPr/>
        <p:txBody>
          <a:bodyPr/>
          <a:lstStyle/>
          <a:p>
            <a:pPr>
              <a:defRPr/>
            </a:pPr>
            <a:fld id="{011DFC47-C4B7-4C8A-A1C8-A26F22646BEA}" type="slidenum">
              <a:rPr lang="en-US" smtClean="0"/>
              <a:pPr>
                <a:defRPr/>
              </a:pPr>
              <a:t>25</a:t>
            </a:fld>
            <a:endParaRPr lang="en-US"/>
          </a:p>
        </p:txBody>
      </p:sp>
    </p:spTree>
    <p:extLst>
      <p:ext uri="{BB962C8B-B14F-4D97-AF65-F5344CB8AC3E}">
        <p14:creationId xmlns:p14="http://schemas.microsoft.com/office/powerpoint/2010/main" val="1847686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 Approach(s): The teacher should present the information on the slide while the students summarize the important information on their graphic organizer.</a:t>
            </a:r>
          </a:p>
        </p:txBody>
      </p:sp>
      <p:sp>
        <p:nvSpPr>
          <p:cNvPr id="4" name="Slide Number Placeholder 3"/>
          <p:cNvSpPr>
            <a:spLocks noGrp="1"/>
          </p:cNvSpPr>
          <p:nvPr>
            <p:ph type="sldNum" sz="quarter" idx="10"/>
          </p:nvPr>
        </p:nvSpPr>
        <p:spPr/>
        <p:txBody>
          <a:bodyPr/>
          <a:lstStyle/>
          <a:p>
            <a:pPr>
              <a:defRPr/>
            </a:pPr>
            <a:fld id="{011DFC47-C4B7-4C8A-A1C8-A26F22646BEA}" type="slidenum">
              <a:rPr lang="en-US" smtClean="0"/>
              <a:pPr>
                <a:defRPr/>
              </a:pPr>
              <a:t>26</a:t>
            </a:fld>
            <a:endParaRPr lang="en-US"/>
          </a:p>
        </p:txBody>
      </p:sp>
    </p:spTree>
    <p:extLst>
      <p:ext uri="{BB962C8B-B14F-4D97-AF65-F5344CB8AC3E}">
        <p14:creationId xmlns:p14="http://schemas.microsoft.com/office/powerpoint/2010/main" val="32417041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 Approach(s): Individually,</a:t>
            </a:r>
            <a:r>
              <a:rPr lang="en-US" baseline="0" dirty="0"/>
              <a:t> with a partner, or as a class, students read different statements and decide whether they describe a tariff, quota or embargo.</a:t>
            </a:r>
            <a:endParaRPr lang="en-US" dirty="0"/>
          </a:p>
        </p:txBody>
      </p:sp>
      <p:sp>
        <p:nvSpPr>
          <p:cNvPr id="4" name="Slide Number Placeholder 3"/>
          <p:cNvSpPr>
            <a:spLocks noGrp="1"/>
          </p:cNvSpPr>
          <p:nvPr>
            <p:ph type="sldNum" sz="quarter" idx="10"/>
          </p:nvPr>
        </p:nvSpPr>
        <p:spPr/>
        <p:txBody>
          <a:bodyPr/>
          <a:lstStyle/>
          <a:p>
            <a:pPr>
              <a:defRPr/>
            </a:pPr>
            <a:fld id="{011DFC47-C4B7-4C8A-A1C8-A26F22646BEA}" type="slidenum">
              <a:rPr lang="en-US" smtClean="0"/>
              <a:pPr>
                <a:defRPr/>
              </a:pPr>
              <a:t>27</a:t>
            </a:fld>
            <a:endParaRPr lang="en-US"/>
          </a:p>
        </p:txBody>
      </p:sp>
    </p:spTree>
    <p:extLst>
      <p:ext uri="{BB962C8B-B14F-4D97-AF65-F5344CB8AC3E}">
        <p14:creationId xmlns:p14="http://schemas.microsoft.com/office/powerpoint/2010/main" val="35680222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 Approach(s):</a:t>
            </a:r>
            <a:r>
              <a:rPr lang="en-US" baseline="0" dirty="0"/>
              <a:t> </a:t>
            </a:r>
            <a:r>
              <a:rPr lang="en-US" dirty="0"/>
              <a:t>Individually, with a partner, or as a class, students read the</a:t>
            </a:r>
            <a:r>
              <a:rPr lang="en-US" baseline="0" dirty="0"/>
              <a:t> scenario and decide which type of trade barrier would be recommended. Call on students or ask for responses. Take 2-3 minutes to discuss the situation with the class.</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011DFC47-C4B7-4C8A-A1C8-A26F22646BEA}" type="slidenum">
              <a:rPr lang="en-US" smtClean="0"/>
              <a:pPr>
                <a:defRPr/>
              </a:pPr>
              <a:t>28</a:t>
            </a:fld>
            <a:endParaRPr lang="en-US"/>
          </a:p>
        </p:txBody>
      </p:sp>
    </p:spTree>
    <p:extLst>
      <p:ext uri="{BB962C8B-B14F-4D97-AF65-F5344CB8AC3E}">
        <p14:creationId xmlns:p14="http://schemas.microsoft.com/office/powerpoint/2010/main" val="4208999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 Approach(s): Each student should complete the summarizer. The teacher should use the summarizer to determine the level of student mastery and if differentiation is needed.</a:t>
            </a:r>
          </a:p>
        </p:txBody>
      </p:sp>
      <p:sp>
        <p:nvSpPr>
          <p:cNvPr id="4" name="Slide Number Placeholder 3"/>
          <p:cNvSpPr>
            <a:spLocks noGrp="1"/>
          </p:cNvSpPr>
          <p:nvPr>
            <p:ph type="sldNum" sz="quarter" idx="10"/>
          </p:nvPr>
        </p:nvSpPr>
        <p:spPr/>
        <p:txBody>
          <a:bodyPr/>
          <a:lstStyle/>
          <a:p>
            <a:pPr>
              <a:defRPr/>
            </a:pPr>
            <a:fld id="{011DFC47-C4B7-4C8A-A1C8-A26F22646BEA}" type="slidenum">
              <a:rPr lang="en-US" smtClean="0"/>
              <a:pPr>
                <a:defRPr/>
              </a:pPr>
              <a:t>29</a:t>
            </a:fld>
            <a:endParaRPr lang="en-US"/>
          </a:p>
        </p:txBody>
      </p:sp>
    </p:spTree>
    <p:extLst>
      <p:ext uri="{BB962C8B-B14F-4D97-AF65-F5344CB8AC3E}">
        <p14:creationId xmlns:p14="http://schemas.microsoft.com/office/powerpoint/2010/main" val="1358428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Instructional Approach(s): The teacher should present the information on the slide</a:t>
            </a: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3FBCA05E-B9F5-4D8D-8341-E77CB8B37748}" type="slidenum">
              <a:rPr lang="en-US" altLang="en-US" smtClean="0"/>
              <a:pPr eaLnBrk="1" hangingPunct="1"/>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Instructional Approach(s): Teachers – this is not the time to teach students the actual names of different resources. Just brainstorm resources in general. Some examples students might mention: natural resources (more in-depth discussion of this in the next essential question), land, people, water, physical things, geographical features, etc. Discuss what resources they would need to survive and then what would they do if they did not have those resources.</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79006A4-E24A-4EE7-B9EF-5D4B77B9E12B}" type="slidenum">
              <a:rPr lang="en-US" altLang="en-US" smtClean="0">
                <a:latin typeface="Verdana" pitchFamily="34" charset="0"/>
              </a:rPr>
              <a:pPr eaLnBrk="1" hangingPunct="1">
                <a:spcBef>
                  <a:spcPct val="0"/>
                </a:spcBef>
              </a:pPr>
              <a:t>4</a:t>
            </a:fld>
            <a:endParaRPr lang="en-US" altLang="en-US">
              <a:latin typeface="Verdana"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Instructional Approach(s): The teacher should present the information on the slide</a:t>
            </a: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3E9217F7-73FA-43EF-9BFE-6EB87A504AA3}" type="slidenum">
              <a:rPr lang="en-US" altLang="en-US" smtClean="0"/>
              <a:pPr eaLnBrk="1" hangingPunct="1"/>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Instructional Approach(s): The teacher facilitates a class activity to demonstrate how Voluntary trade allows individuals to obtain the goods and services they desire and for societies to specialize in the production of those goods and services they are most efficient at producing. See the “Trading Game” linked on the resource page for additional instructions</a:t>
            </a: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6B0C77F7-C38C-45E2-95F0-61078FC16E58}" type="slidenum">
              <a:rPr lang="en-US" altLang="en-US" smtClean="0"/>
              <a:pPr eaLnBrk="1" hangingPunct="1"/>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Instructional Approach(s): The teacher should present the information on the slide</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1F3870B8-19BB-464D-B00B-A3843F5DD19C}" type="slidenum">
              <a:rPr lang="en-US" altLang="en-US" smtClean="0"/>
              <a:pPr eaLnBrk="1" hangingPunct="1"/>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Instructional Approach(s): The teacher should present the information on the slide</a:t>
            </a: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A5537C1F-CDB8-43BC-A5AB-3E31478C1B19}" type="slidenum">
              <a:rPr lang="en-US" altLang="en-US" smtClean="0"/>
              <a:pPr eaLnBrk="1" hangingPunct="1"/>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Instructional Approach(s): The teacher should present the information on the slide</a:t>
            </a: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897FA6A6-F76D-4129-9B5B-D99A77AC9D17}" type="slidenum">
              <a:rPr lang="en-US" altLang="en-US" smtClean="0"/>
              <a:pPr eaLnBrk="1" hangingPunct="1"/>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716463" y="5345113"/>
            <a:ext cx="4427537" cy="1512887"/>
            <a:chOff x="2971" y="3367"/>
            <a:chExt cx="2789" cy="953"/>
          </a:xfrm>
        </p:grpSpPr>
        <p:sp>
          <p:nvSpPr>
            <p:cNvPr id="5" name="Freeform 3"/>
            <p:cNvSpPr>
              <a:spLocks/>
            </p:cNvSpPr>
            <p:nvPr/>
          </p:nvSpPr>
          <p:spPr bwMode="ltGray">
            <a:xfrm>
              <a:off x="2971" y="3367"/>
              <a:ext cx="2789" cy="953"/>
            </a:xfrm>
            <a:custGeom>
              <a:avLst/>
              <a:gdLst>
                <a:gd name="T0" fmla="*/ 2813 w 2780"/>
                <a:gd name="T1" fmla="*/ 18 h 953"/>
                <a:gd name="T2" fmla="*/ 2723 w 2780"/>
                <a:gd name="T3" fmla="*/ 24 h 953"/>
                <a:gd name="T4" fmla="*/ 2656 w 2780"/>
                <a:gd name="T5" fmla="*/ 102 h 953"/>
                <a:gd name="T6" fmla="*/ 2551 w 2780"/>
                <a:gd name="T7" fmla="*/ 156 h 953"/>
                <a:gd name="T8" fmla="*/ 2545 w 2780"/>
                <a:gd name="T9" fmla="*/ 222 h 953"/>
                <a:gd name="T10" fmla="*/ 2527 w 2780"/>
                <a:gd name="T11" fmla="*/ 246 h 953"/>
                <a:gd name="T12" fmla="*/ 2509 w 2780"/>
                <a:gd name="T13" fmla="*/ 252 h 953"/>
                <a:gd name="T14" fmla="*/ 2437 w 2780"/>
                <a:gd name="T15" fmla="*/ 210 h 953"/>
                <a:gd name="T16" fmla="*/ 2295 w 2780"/>
                <a:gd name="T17" fmla="*/ 192 h 953"/>
                <a:gd name="T18" fmla="*/ 2271 w 2780"/>
                <a:gd name="T19" fmla="*/ 186 h 953"/>
                <a:gd name="T20" fmla="*/ 2253 w 2780"/>
                <a:gd name="T21" fmla="*/ 192 h 953"/>
                <a:gd name="T22" fmla="*/ 2181 w 2780"/>
                <a:gd name="T23" fmla="*/ 228 h 953"/>
                <a:gd name="T24" fmla="*/ 2145 w 2780"/>
                <a:gd name="T25" fmla="*/ 240 h 953"/>
                <a:gd name="T26" fmla="*/ 2121 w 2780"/>
                <a:gd name="T27" fmla="*/ 246 h 953"/>
                <a:gd name="T28" fmla="*/ 2109 w 2780"/>
                <a:gd name="T29" fmla="*/ 258 h 953"/>
                <a:gd name="T30" fmla="*/ 2109 w 2780"/>
                <a:gd name="T31" fmla="*/ 276 h 953"/>
                <a:gd name="T32" fmla="*/ 2086 w 2780"/>
                <a:gd name="T33" fmla="*/ 300 h 953"/>
                <a:gd name="T34" fmla="*/ 2068 w 2780"/>
                <a:gd name="T35" fmla="*/ 312 h 953"/>
                <a:gd name="T36" fmla="*/ 2056 w 2780"/>
                <a:gd name="T37" fmla="*/ 324 h 953"/>
                <a:gd name="T38" fmla="*/ 2044 w 2780"/>
                <a:gd name="T39" fmla="*/ 336 h 953"/>
                <a:gd name="T40" fmla="*/ 2009 w 2780"/>
                <a:gd name="T41" fmla="*/ 342 h 953"/>
                <a:gd name="T42" fmla="*/ 1943 w 2780"/>
                <a:gd name="T43" fmla="*/ 336 h 953"/>
                <a:gd name="T44" fmla="*/ 1907 w 2780"/>
                <a:gd name="T45" fmla="*/ 330 h 953"/>
                <a:gd name="T46" fmla="*/ 1895 w 2780"/>
                <a:gd name="T47" fmla="*/ 342 h 953"/>
                <a:gd name="T48" fmla="*/ 1883 w 2780"/>
                <a:gd name="T49" fmla="*/ 354 h 953"/>
                <a:gd name="T50" fmla="*/ 1853 w 2780"/>
                <a:gd name="T51" fmla="*/ 360 h 953"/>
                <a:gd name="T52" fmla="*/ 1794 w 2780"/>
                <a:gd name="T53" fmla="*/ 342 h 953"/>
                <a:gd name="T54" fmla="*/ 1770 w 2780"/>
                <a:gd name="T55" fmla="*/ 342 h 953"/>
                <a:gd name="T56" fmla="*/ 1746 w 2780"/>
                <a:gd name="T57" fmla="*/ 354 h 953"/>
                <a:gd name="T58" fmla="*/ 1681 w 2780"/>
                <a:gd name="T59" fmla="*/ 425 h 953"/>
                <a:gd name="T60" fmla="*/ 1639 w 2780"/>
                <a:gd name="T61" fmla="*/ 569 h 953"/>
                <a:gd name="T62" fmla="*/ 1639 w 2780"/>
                <a:gd name="T63" fmla="*/ 593 h 953"/>
                <a:gd name="T64" fmla="*/ 1645 w 2780"/>
                <a:gd name="T65" fmla="*/ 641 h 953"/>
                <a:gd name="T66" fmla="*/ 1663 w 2780"/>
                <a:gd name="T67" fmla="*/ 659 h 953"/>
                <a:gd name="T68" fmla="*/ 1657 w 2780"/>
                <a:gd name="T69" fmla="*/ 671 h 953"/>
                <a:gd name="T70" fmla="*/ 1645 w 2780"/>
                <a:gd name="T71" fmla="*/ 683 h 953"/>
                <a:gd name="T72" fmla="*/ 1567 w 2780"/>
                <a:gd name="T73" fmla="*/ 689 h 953"/>
                <a:gd name="T74" fmla="*/ 1490 w 2780"/>
                <a:gd name="T75" fmla="*/ 629 h 953"/>
                <a:gd name="T76" fmla="*/ 1353 w 2780"/>
                <a:gd name="T77" fmla="*/ 587 h 953"/>
                <a:gd name="T78" fmla="*/ 1204 w 2780"/>
                <a:gd name="T79" fmla="*/ 671 h 953"/>
                <a:gd name="T80" fmla="*/ 1031 w 2780"/>
                <a:gd name="T81" fmla="*/ 731 h 953"/>
                <a:gd name="T82" fmla="*/ 828 w 2780"/>
                <a:gd name="T83" fmla="*/ 743 h 953"/>
                <a:gd name="T84" fmla="*/ 638 w 2780"/>
                <a:gd name="T85" fmla="*/ 701 h 953"/>
                <a:gd name="T86" fmla="*/ 578 w 2780"/>
                <a:gd name="T87" fmla="*/ 695 h 953"/>
                <a:gd name="T88" fmla="*/ 566 w 2780"/>
                <a:gd name="T89" fmla="*/ 701 h 953"/>
                <a:gd name="T90" fmla="*/ 530 w 2780"/>
                <a:gd name="T91" fmla="*/ 731 h 953"/>
                <a:gd name="T92" fmla="*/ 441 w 2780"/>
                <a:gd name="T93" fmla="*/ 809 h 953"/>
                <a:gd name="T94" fmla="*/ 411 w 2780"/>
                <a:gd name="T95" fmla="*/ 821 h 953"/>
                <a:gd name="T96" fmla="*/ 387 w 2780"/>
                <a:gd name="T97" fmla="*/ 821 h 953"/>
                <a:gd name="T98" fmla="*/ 340 w 2780"/>
                <a:gd name="T99" fmla="*/ 827 h 953"/>
                <a:gd name="T100" fmla="*/ 214 w 2780"/>
                <a:gd name="T101" fmla="*/ 851 h 953"/>
                <a:gd name="T102" fmla="*/ 178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825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6"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7"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8"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9"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0"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1"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2"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3"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4"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5"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6"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7"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8"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9"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grpSp>
      <p:sp>
        <p:nvSpPr>
          <p:cNvPr id="5138" name="Rectangle 18"/>
          <p:cNvSpPr>
            <a:spLocks noGrp="1" noChangeArrowheads="1"/>
          </p:cNvSpPr>
          <p:nvPr>
            <p:ph type="ctrTitle" sz="quarter"/>
          </p:nvPr>
        </p:nvSpPr>
        <p:spPr>
          <a:xfrm>
            <a:off x="685800" y="1600200"/>
            <a:ext cx="7772400" cy="1828800"/>
          </a:xfrm>
        </p:spPr>
        <p:txBody>
          <a:bodyPr anchor="b"/>
          <a:lstStyle>
            <a:lvl1pPr>
              <a:defRPr sz="5700"/>
            </a:lvl1pPr>
          </a:lstStyle>
          <a:p>
            <a:pPr lvl="0"/>
            <a:r>
              <a:rPr lang="en-US" noProof="0"/>
              <a:t>Click to edit Master title style</a:t>
            </a:r>
          </a:p>
        </p:txBody>
      </p:sp>
      <p:sp>
        <p:nvSpPr>
          <p:cNvPr id="5139"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pPr lvl="0"/>
            <a:r>
              <a:rPr lang="en-US" noProof="0"/>
              <a:t>Click to edit Master subtitle style</a:t>
            </a:r>
          </a:p>
        </p:txBody>
      </p:sp>
      <p:sp>
        <p:nvSpPr>
          <p:cNvPr id="20" name="Rectangle 20"/>
          <p:cNvSpPr>
            <a:spLocks noGrp="1" noChangeArrowheads="1"/>
          </p:cNvSpPr>
          <p:nvPr>
            <p:ph type="dt" sz="quarter" idx="10"/>
          </p:nvPr>
        </p:nvSpPr>
        <p:spPr/>
        <p:txBody>
          <a:bodyPr/>
          <a:lstStyle>
            <a:lvl1pPr>
              <a:defRPr/>
            </a:lvl1pPr>
          </a:lstStyle>
          <a:p>
            <a:pPr>
              <a:defRPr/>
            </a:pPr>
            <a:endParaRPr lang="en-US"/>
          </a:p>
        </p:txBody>
      </p:sp>
      <p:sp>
        <p:nvSpPr>
          <p:cNvPr id="21" name="Rectangle 21"/>
          <p:cNvSpPr>
            <a:spLocks noGrp="1" noChangeArrowheads="1"/>
          </p:cNvSpPr>
          <p:nvPr>
            <p:ph type="ftr" sz="quarter" idx="11"/>
          </p:nvPr>
        </p:nvSpPr>
        <p:spPr/>
        <p:txBody>
          <a:bodyPr/>
          <a:lstStyle>
            <a:lvl1pPr>
              <a:defRPr/>
            </a:lvl1pPr>
          </a:lstStyle>
          <a:p>
            <a:pPr>
              <a:defRPr/>
            </a:pPr>
            <a:endParaRPr lang="en-US"/>
          </a:p>
        </p:txBody>
      </p:sp>
      <p:sp>
        <p:nvSpPr>
          <p:cNvPr id="22" name="Rectangle 22"/>
          <p:cNvSpPr>
            <a:spLocks noGrp="1" noChangeArrowheads="1"/>
          </p:cNvSpPr>
          <p:nvPr>
            <p:ph type="sldNum" sz="quarter" idx="12"/>
          </p:nvPr>
        </p:nvSpPr>
        <p:spPr/>
        <p:txBody>
          <a:bodyPr/>
          <a:lstStyle>
            <a:lvl1pPr>
              <a:defRPr/>
            </a:lvl1pPr>
          </a:lstStyle>
          <a:p>
            <a:pPr>
              <a:defRPr/>
            </a:pPr>
            <a:fld id="{65AC2941-411A-43EE-B369-C9DFD9EB6616}" type="slidenum">
              <a:rPr lang="en-US"/>
              <a:pPr>
                <a:defRPr/>
              </a:pPr>
              <a:t>‹#›</a:t>
            </a:fld>
            <a:endParaRPr lang="en-US"/>
          </a:p>
        </p:txBody>
      </p:sp>
    </p:spTree>
    <p:extLst>
      <p:ext uri="{BB962C8B-B14F-4D97-AF65-F5344CB8AC3E}">
        <p14:creationId xmlns:p14="http://schemas.microsoft.com/office/powerpoint/2010/main" val="2574149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6E137312-9CC4-44F3-AB36-5BE072B1273B}" type="slidenum">
              <a:rPr lang="en-US"/>
              <a:pPr>
                <a:defRPr/>
              </a:pPr>
              <a:t>‹#›</a:t>
            </a:fld>
            <a:endParaRPr lang="en-US"/>
          </a:p>
        </p:txBody>
      </p:sp>
    </p:spTree>
    <p:extLst>
      <p:ext uri="{BB962C8B-B14F-4D97-AF65-F5344CB8AC3E}">
        <p14:creationId xmlns:p14="http://schemas.microsoft.com/office/powerpoint/2010/main" val="3459612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7653C0AF-A989-4CFB-AC1C-7B6F34FEEBA6}" type="slidenum">
              <a:rPr lang="en-US"/>
              <a:pPr>
                <a:defRPr/>
              </a:pPr>
              <a:t>‹#›</a:t>
            </a:fld>
            <a:endParaRPr lang="en-US"/>
          </a:p>
        </p:txBody>
      </p:sp>
    </p:spTree>
    <p:extLst>
      <p:ext uri="{BB962C8B-B14F-4D97-AF65-F5344CB8AC3E}">
        <p14:creationId xmlns:p14="http://schemas.microsoft.com/office/powerpoint/2010/main" val="40758005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716463" y="5345113"/>
            <a:ext cx="4427537" cy="1512887"/>
            <a:chOff x="2971" y="3367"/>
            <a:chExt cx="2789" cy="953"/>
          </a:xfrm>
        </p:grpSpPr>
        <p:sp>
          <p:nvSpPr>
            <p:cNvPr id="5" name="Freeform 3"/>
            <p:cNvSpPr>
              <a:spLocks/>
            </p:cNvSpPr>
            <p:nvPr/>
          </p:nvSpPr>
          <p:spPr bwMode="ltGray">
            <a:xfrm>
              <a:off x="2971" y="3367"/>
              <a:ext cx="2789" cy="953"/>
            </a:xfrm>
            <a:custGeom>
              <a:avLst/>
              <a:gdLst>
                <a:gd name="T0" fmla="*/ 2795 w 2780"/>
                <a:gd name="T1" fmla="*/ 18 h 953"/>
                <a:gd name="T2" fmla="*/ 2705 w 2780"/>
                <a:gd name="T3" fmla="*/ 24 h 953"/>
                <a:gd name="T4" fmla="*/ 2638 w 2780"/>
                <a:gd name="T5" fmla="*/ 102 h 953"/>
                <a:gd name="T6" fmla="*/ 2535 w 2780"/>
                <a:gd name="T7" fmla="*/ 156 h 953"/>
                <a:gd name="T8" fmla="*/ 2529 w 2780"/>
                <a:gd name="T9" fmla="*/ 222 h 953"/>
                <a:gd name="T10" fmla="*/ 2511 w 2780"/>
                <a:gd name="T11" fmla="*/ 246 h 953"/>
                <a:gd name="T12" fmla="*/ 2493 w 2780"/>
                <a:gd name="T13" fmla="*/ 252 h 953"/>
                <a:gd name="T14" fmla="*/ 2421 w 2780"/>
                <a:gd name="T15" fmla="*/ 210 h 953"/>
                <a:gd name="T16" fmla="*/ 2281 w 2780"/>
                <a:gd name="T17" fmla="*/ 192 h 953"/>
                <a:gd name="T18" fmla="*/ 2257 w 2780"/>
                <a:gd name="T19" fmla="*/ 186 h 953"/>
                <a:gd name="T20" fmla="*/ 2239 w 2780"/>
                <a:gd name="T21" fmla="*/ 192 h 953"/>
                <a:gd name="T22" fmla="*/ 2167 w 2780"/>
                <a:gd name="T23" fmla="*/ 228 h 953"/>
                <a:gd name="T24" fmla="*/ 2131 w 2780"/>
                <a:gd name="T25" fmla="*/ 240 h 953"/>
                <a:gd name="T26" fmla="*/ 2107 w 2780"/>
                <a:gd name="T27" fmla="*/ 246 h 953"/>
                <a:gd name="T28" fmla="*/ 2095 w 2780"/>
                <a:gd name="T29" fmla="*/ 258 h 953"/>
                <a:gd name="T30" fmla="*/ 2095 w 2780"/>
                <a:gd name="T31" fmla="*/ 276 h 953"/>
                <a:gd name="T32" fmla="*/ 2072 w 2780"/>
                <a:gd name="T33" fmla="*/ 300 h 953"/>
                <a:gd name="T34" fmla="*/ 2054 w 2780"/>
                <a:gd name="T35" fmla="*/ 312 h 953"/>
                <a:gd name="T36" fmla="*/ 2042 w 2780"/>
                <a:gd name="T37" fmla="*/ 324 h 953"/>
                <a:gd name="T38" fmla="*/ 2030 w 2780"/>
                <a:gd name="T39" fmla="*/ 336 h 953"/>
                <a:gd name="T40" fmla="*/ 1997 w 2780"/>
                <a:gd name="T41" fmla="*/ 342 h 953"/>
                <a:gd name="T42" fmla="*/ 1931 w 2780"/>
                <a:gd name="T43" fmla="*/ 336 h 953"/>
                <a:gd name="T44" fmla="*/ 1895 w 2780"/>
                <a:gd name="T45" fmla="*/ 330 h 953"/>
                <a:gd name="T46" fmla="*/ 1883 w 2780"/>
                <a:gd name="T47" fmla="*/ 342 h 953"/>
                <a:gd name="T48" fmla="*/ 1871 w 2780"/>
                <a:gd name="T49" fmla="*/ 354 h 953"/>
                <a:gd name="T50" fmla="*/ 1841 w 2780"/>
                <a:gd name="T51" fmla="*/ 360 h 953"/>
                <a:gd name="T52" fmla="*/ 1782 w 2780"/>
                <a:gd name="T53" fmla="*/ 342 h 953"/>
                <a:gd name="T54" fmla="*/ 1758 w 2780"/>
                <a:gd name="T55" fmla="*/ 342 h 953"/>
                <a:gd name="T56" fmla="*/ 1734 w 2780"/>
                <a:gd name="T57" fmla="*/ 354 h 953"/>
                <a:gd name="T58" fmla="*/ 1671 w 2780"/>
                <a:gd name="T59" fmla="*/ 425 h 953"/>
                <a:gd name="T60" fmla="*/ 1629 w 2780"/>
                <a:gd name="T61" fmla="*/ 569 h 953"/>
                <a:gd name="T62" fmla="*/ 1629 w 2780"/>
                <a:gd name="T63" fmla="*/ 593 h 953"/>
                <a:gd name="T64" fmla="*/ 1635 w 2780"/>
                <a:gd name="T65" fmla="*/ 641 h 953"/>
                <a:gd name="T66" fmla="*/ 1653 w 2780"/>
                <a:gd name="T67" fmla="*/ 659 h 953"/>
                <a:gd name="T68" fmla="*/ 1647 w 2780"/>
                <a:gd name="T69" fmla="*/ 671 h 953"/>
                <a:gd name="T70" fmla="*/ 1635 w 2780"/>
                <a:gd name="T71" fmla="*/ 683 h 953"/>
                <a:gd name="T72" fmla="*/ 1557 w 2780"/>
                <a:gd name="T73" fmla="*/ 689 h 953"/>
                <a:gd name="T74" fmla="*/ 1480 w 2780"/>
                <a:gd name="T75" fmla="*/ 629 h 953"/>
                <a:gd name="T76" fmla="*/ 1345 w 2780"/>
                <a:gd name="T77" fmla="*/ 587 h 953"/>
                <a:gd name="T78" fmla="*/ 1196 w 2780"/>
                <a:gd name="T79" fmla="*/ 671 h 953"/>
                <a:gd name="T80" fmla="*/ 1025 w 2780"/>
                <a:gd name="T81" fmla="*/ 731 h 953"/>
                <a:gd name="T82" fmla="*/ 822 w 2780"/>
                <a:gd name="T83" fmla="*/ 743 h 953"/>
                <a:gd name="T84" fmla="*/ 634 w 2780"/>
                <a:gd name="T85" fmla="*/ 701 h 953"/>
                <a:gd name="T86" fmla="*/ 574 w 2780"/>
                <a:gd name="T87" fmla="*/ 695 h 953"/>
                <a:gd name="T88" fmla="*/ 562 w 2780"/>
                <a:gd name="T89" fmla="*/ 701 h 953"/>
                <a:gd name="T90" fmla="*/ 526 w 2780"/>
                <a:gd name="T91" fmla="*/ 731 h 953"/>
                <a:gd name="T92" fmla="*/ 439 w 2780"/>
                <a:gd name="T93" fmla="*/ 809 h 953"/>
                <a:gd name="T94" fmla="*/ 409 w 2780"/>
                <a:gd name="T95" fmla="*/ 821 h 953"/>
                <a:gd name="T96" fmla="*/ 385 w 2780"/>
                <a:gd name="T97" fmla="*/ 821 h 953"/>
                <a:gd name="T98" fmla="*/ 338 w 2780"/>
                <a:gd name="T99" fmla="*/ 827 h 953"/>
                <a:gd name="T100" fmla="*/ 212 w 2780"/>
                <a:gd name="T101" fmla="*/ 851 h 953"/>
                <a:gd name="T102" fmla="*/ 176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807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6"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7"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8"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9"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10"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11"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12"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13"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14"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15"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16"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17"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18"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19"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grpSp>
      <p:sp>
        <p:nvSpPr>
          <p:cNvPr id="5138" name="Rectangle 18"/>
          <p:cNvSpPr>
            <a:spLocks noGrp="1" noChangeArrowheads="1"/>
          </p:cNvSpPr>
          <p:nvPr>
            <p:ph type="ctrTitle" sz="quarter"/>
          </p:nvPr>
        </p:nvSpPr>
        <p:spPr>
          <a:xfrm>
            <a:off x="685800" y="1600200"/>
            <a:ext cx="7772400" cy="1828800"/>
          </a:xfrm>
        </p:spPr>
        <p:txBody>
          <a:bodyPr anchor="b"/>
          <a:lstStyle>
            <a:lvl1pPr>
              <a:defRPr sz="5700"/>
            </a:lvl1pPr>
          </a:lstStyle>
          <a:p>
            <a:pPr lvl="0"/>
            <a:r>
              <a:rPr lang="en-US" noProof="0"/>
              <a:t>Click to edit Master title style</a:t>
            </a:r>
          </a:p>
        </p:txBody>
      </p:sp>
      <p:sp>
        <p:nvSpPr>
          <p:cNvPr id="5139"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pPr lvl="0"/>
            <a:r>
              <a:rPr lang="en-US" noProof="0"/>
              <a:t>Click to edit Master subtitle style</a:t>
            </a:r>
          </a:p>
        </p:txBody>
      </p:sp>
      <p:sp>
        <p:nvSpPr>
          <p:cNvPr id="20" name="Rectangle 20"/>
          <p:cNvSpPr>
            <a:spLocks noGrp="1" noChangeArrowheads="1"/>
          </p:cNvSpPr>
          <p:nvPr>
            <p:ph type="dt" sz="quarter" idx="10"/>
          </p:nvPr>
        </p:nvSpPr>
        <p:spPr/>
        <p:txBody>
          <a:bodyPr/>
          <a:lstStyle>
            <a:lvl1pPr>
              <a:defRPr/>
            </a:lvl1pPr>
          </a:lstStyle>
          <a:p>
            <a:pPr>
              <a:defRPr/>
            </a:pPr>
            <a:endParaRPr lang="en-US"/>
          </a:p>
        </p:txBody>
      </p:sp>
      <p:sp>
        <p:nvSpPr>
          <p:cNvPr id="21" name="Rectangle 21"/>
          <p:cNvSpPr>
            <a:spLocks noGrp="1" noChangeArrowheads="1"/>
          </p:cNvSpPr>
          <p:nvPr>
            <p:ph type="ftr" sz="quarter" idx="11"/>
          </p:nvPr>
        </p:nvSpPr>
        <p:spPr/>
        <p:txBody>
          <a:bodyPr/>
          <a:lstStyle>
            <a:lvl1pPr>
              <a:defRPr/>
            </a:lvl1pPr>
          </a:lstStyle>
          <a:p>
            <a:pPr>
              <a:defRPr/>
            </a:pPr>
            <a:endParaRPr lang="en-US"/>
          </a:p>
        </p:txBody>
      </p:sp>
      <p:sp>
        <p:nvSpPr>
          <p:cNvPr id="22" name="Rectangle 22"/>
          <p:cNvSpPr>
            <a:spLocks noGrp="1" noChangeArrowheads="1"/>
          </p:cNvSpPr>
          <p:nvPr>
            <p:ph type="sldNum" sz="quarter" idx="12"/>
          </p:nvPr>
        </p:nvSpPr>
        <p:spPr/>
        <p:txBody>
          <a:bodyPr/>
          <a:lstStyle>
            <a:lvl1pPr>
              <a:defRPr/>
            </a:lvl1pPr>
          </a:lstStyle>
          <a:p>
            <a:pPr>
              <a:defRPr/>
            </a:pPr>
            <a:fld id="{FBE2C777-5132-48B2-9FE5-0FF5FB7B3532}" type="slidenum">
              <a:rPr lang="en-US"/>
              <a:pPr>
                <a:defRPr/>
              </a:pPr>
              <a:t>‹#›</a:t>
            </a:fld>
            <a:endParaRPr lang="en-US"/>
          </a:p>
        </p:txBody>
      </p:sp>
    </p:spTree>
    <p:extLst>
      <p:ext uri="{BB962C8B-B14F-4D97-AF65-F5344CB8AC3E}">
        <p14:creationId xmlns:p14="http://schemas.microsoft.com/office/powerpoint/2010/main" val="23695656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B7A00E22-DB82-4FD6-A938-35B0406E6631}" type="slidenum">
              <a:rPr lang="en-US"/>
              <a:pPr>
                <a:defRPr/>
              </a:pPr>
              <a:t>‹#›</a:t>
            </a:fld>
            <a:endParaRPr lang="en-US"/>
          </a:p>
        </p:txBody>
      </p:sp>
    </p:spTree>
    <p:extLst>
      <p:ext uri="{BB962C8B-B14F-4D97-AF65-F5344CB8AC3E}">
        <p14:creationId xmlns:p14="http://schemas.microsoft.com/office/powerpoint/2010/main" val="38975446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F48F7091-49C5-47B3-BB25-CEF81EF5AE9F}" type="slidenum">
              <a:rPr lang="en-US"/>
              <a:pPr>
                <a:defRPr/>
              </a:pPr>
              <a:t>‹#›</a:t>
            </a:fld>
            <a:endParaRPr lang="en-US"/>
          </a:p>
        </p:txBody>
      </p:sp>
    </p:spTree>
    <p:extLst>
      <p:ext uri="{BB962C8B-B14F-4D97-AF65-F5344CB8AC3E}">
        <p14:creationId xmlns:p14="http://schemas.microsoft.com/office/powerpoint/2010/main" val="876186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6EF752A8-1230-4853-AFFE-418B952DD8CB}" type="slidenum">
              <a:rPr lang="en-US"/>
              <a:pPr>
                <a:defRPr/>
              </a:pPr>
              <a:t>‹#›</a:t>
            </a:fld>
            <a:endParaRPr lang="en-US"/>
          </a:p>
        </p:txBody>
      </p:sp>
    </p:spTree>
    <p:extLst>
      <p:ext uri="{BB962C8B-B14F-4D97-AF65-F5344CB8AC3E}">
        <p14:creationId xmlns:p14="http://schemas.microsoft.com/office/powerpoint/2010/main" val="1072170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9"/>
          <p:cNvSpPr>
            <a:spLocks noGrp="1" noChangeArrowheads="1"/>
          </p:cNvSpPr>
          <p:nvPr>
            <p:ph type="dt" sz="half" idx="10"/>
          </p:nvPr>
        </p:nvSpPr>
        <p:spPr>
          <a:ln/>
        </p:spPr>
        <p:txBody>
          <a:bodyPr/>
          <a:lstStyle>
            <a:lvl1pPr>
              <a:defRPr/>
            </a:lvl1pPr>
          </a:lstStyle>
          <a:p>
            <a:pPr>
              <a:defRPr/>
            </a:pPr>
            <a:endParaRPr 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p>
        </p:txBody>
      </p:sp>
      <p:sp>
        <p:nvSpPr>
          <p:cNvPr id="9" name="Rectangle 21"/>
          <p:cNvSpPr>
            <a:spLocks noGrp="1" noChangeArrowheads="1"/>
          </p:cNvSpPr>
          <p:nvPr>
            <p:ph type="sldNum" sz="quarter" idx="12"/>
          </p:nvPr>
        </p:nvSpPr>
        <p:spPr>
          <a:ln/>
        </p:spPr>
        <p:txBody>
          <a:bodyPr/>
          <a:lstStyle>
            <a:lvl1pPr>
              <a:defRPr/>
            </a:lvl1pPr>
          </a:lstStyle>
          <a:p>
            <a:pPr>
              <a:defRPr/>
            </a:pPr>
            <a:fld id="{140C4707-0B94-439C-B0D0-90E6528653EF}" type="slidenum">
              <a:rPr lang="en-US"/>
              <a:pPr>
                <a:defRPr/>
              </a:pPr>
              <a:t>‹#›</a:t>
            </a:fld>
            <a:endParaRPr lang="en-US"/>
          </a:p>
        </p:txBody>
      </p:sp>
    </p:spTree>
    <p:extLst>
      <p:ext uri="{BB962C8B-B14F-4D97-AF65-F5344CB8AC3E}">
        <p14:creationId xmlns:p14="http://schemas.microsoft.com/office/powerpoint/2010/main" val="1734691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9"/>
          <p:cNvSpPr>
            <a:spLocks noGrp="1" noChangeArrowheads="1"/>
          </p:cNvSpPr>
          <p:nvPr>
            <p:ph type="dt" sz="half" idx="10"/>
          </p:nvPr>
        </p:nvSpPr>
        <p:spPr>
          <a:ln/>
        </p:spPr>
        <p:txBody>
          <a:bodyPr/>
          <a:lstStyle>
            <a:lvl1pPr>
              <a:defRPr/>
            </a:lvl1pPr>
          </a:lstStyle>
          <a:p>
            <a:pPr>
              <a:defRPr/>
            </a:pPr>
            <a:endParaRPr 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p>
        </p:txBody>
      </p:sp>
      <p:sp>
        <p:nvSpPr>
          <p:cNvPr id="5" name="Rectangle 21"/>
          <p:cNvSpPr>
            <a:spLocks noGrp="1" noChangeArrowheads="1"/>
          </p:cNvSpPr>
          <p:nvPr>
            <p:ph type="sldNum" sz="quarter" idx="12"/>
          </p:nvPr>
        </p:nvSpPr>
        <p:spPr>
          <a:ln/>
        </p:spPr>
        <p:txBody>
          <a:bodyPr/>
          <a:lstStyle>
            <a:lvl1pPr>
              <a:defRPr/>
            </a:lvl1pPr>
          </a:lstStyle>
          <a:p>
            <a:pPr>
              <a:defRPr/>
            </a:pPr>
            <a:fld id="{BD1F671E-E8D4-4166-99E3-2E50662BF14D}" type="slidenum">
              <a:rPr lang="en-US"/>
              <a:pPr>
                <a:defRPr/>
              </a:pPr>
              <a:t>‹#›</a:t>
            </a:fld>
            <a:endParaRPr lang="en-US"/>
          </a:p>
        </p:txBody>
      </p:sp>
    </p:spTree>
    <p:extLst>
      <p:ext uri="{BB962C8B-B14F-4D97-AF65-F5344CB8AC3E}">
        <p14:creationId xmlns:p14="http://schemas.microsoft.com/office/powerpoint/2010/main" val="32298498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p>
        </p:txBody>
      </p:sp>
      <p:sp>
        <p:nvSpPr>
          <p:cNvPr id="4" name="Rectangle 21"/>
          <p:cNvSpPr>
            <a:spLocks noGrp="1" noChangeArrowheads="1"/>
          </p:cNvSpPr>
          <p:nvPr>
            <p:ph type="sldNum" sz="quarter" idx="12"/>
          </p:nvPr>
        </p:nvSpPr>
        <p:spPr>
          <a:ln/>
        </p:spPr>
        <p:txBody>
          <a:bodyPr/>
          <a:lstStyle>
            <a:lvl1pPr>
              <a:defRPr/>
            </a:lvl1pPr>
          </a:lstStyle>
          <a:p>
            <a:pPr>
              <a:defRPr/>
            </a:pPr>
            <a:fld id="{CC75E89F-3A51-4BA5-B8D7-8924175D80BA}" type="slidenum">
              <a:rPr lang="en-US"/>
              <a:pPr>
                <a:defRPr/>
              </a:pPr>
              <a:t>‹#›</a:t>
            </a:fld>
            <a:endParaRPr lang="en-US"/>
          </a:p>
        </p:txBody>
      </p:sp>
    </p:spTree>
    <p:extLst>
      <p:ext uri="{BB962C8B-B14F-4D97-AF65-F5344CB8AC3E}">
        <p14:creationId xmlns:p14="http://schemas.microsoft.com/office/powerpoint/2010/main" val="34954053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013458AA-263D-48C9-94B2-3BFE17F1F16E}" type="slidenum">
              <a:rPr lang="en-US"/>
              <a:pPr>
                <a:defRPr/>
              </a:pPr>
              <a:t>‹#›</a:t>
            </a:fld>
            <a:endParaRPr lang="en-US"/>
          </a:p>
        </p:txBody>
      </p:sp>
    </p:spTree>
    <p:extLst>
      <p:ext uri="{BB962C8B-B14F-4D97-AF65-F5344CB8AC3E}">
        <p14:creationId xmlns:p14="http://schemas.microsoft.com/office/powerpoint/2010/main" val="2977399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4E6974FD-0977-4268-AC32-4B6B970BE1AA}" type="slidenum">
              <a:rPr lang="en-US"/>
              <a:pPr>
                <a:defRPr/>
              </a:pPr>
              <a:t>‹#›</a:t>
            </a:fld>
            <a:endParaRPr lang="en-US"/>
          </a:p>
        </p:txBody>
      </p:sp>
    </p:spTree>
    <p:extLst>
      <p:ext uri="{BB962C8B-B14F-4D97-AF65-F5344CB8AC3E}">
        <p14:creationId xmlns:p14="http://schemas.microsoft.com/office/powerpoint/2010/main" val="38012549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9E6C8109-727A-48FB-A9C9-B09707890A98}" type="slidenum">
              <a:rPr lang="en-US"/>
              <a:pPr>
                <a:defRPr/>
              </a:pPr>
              <a:t>‹#›</a:t>
            </a:fld>
            <a:endParaRPr lang="en-US"/>
          </a:p>
        </p:txBody>
      </p:sp>
    </p:spTree>
    <p:extLst>
      <p:ext uri="{BB962C8B-B14F-4D97-AF65-F5344CB8AC3E}">
        <p14:creationId xmlns:p14="http://schemas.microsoft.com/office/powerpoint/2010/main" val="38252503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2381EEC4-D6E7-4BFE-8EEF-D9B736FC4265}" type="slidenum">
              <a:rPr lang="en-US"/>
              <a:pPr>
                <a:defRPr/>
              </a:pPr>
              <a:t>‹#›</a:t>
            </a:fld>
            <a:endParaRPr lang="en-US"/>
          </a:p>
        </p:txBody>
      </p:sp>
    </p:spTree>
    <p:extLst>
      <p:ext uri="{BB962C8B-B14F-4D97-AF65-F5344CB8AC3E}">
        <p14:creationId xmlns:p14="http://schemas.microsoft.com/office/powerpoint/2010/main" val="11587452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4E299CB5-DC38-45B1-BDB1-DC90C80C5390}" type="slidenum">
              <a:rPr lang="en-US"/>
              <a:pPr>
                <a:defRPr/>
              </a:pPr>
              <a:t>‹#›</a:t>
            </a:fld>
            <a:endParaRPr lang="en-US"/>
          </a:p>
        </p:txBody>
      </p:sp>
    </p:spTree>
    <p:extLst>
      <p:ext uri="{BB962C8B-B14F-4D97-AF65-F5344CB8AC3E}">
        <p14:creationId xmlns:p14="http://schemas.microsoft.com/office/powerpoint/2010/main" val="41028611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716463" y="5345113"/>
            <a:ext cx="4427537" cy="1512887"/>
            <a:chOff x="2971" y="3367"/>
            <a:chExt cx="2789" cy="953"/>
          </a:xfrm>
        </p:grpSpPr>
        <p:sp>
          <p:nvSpPr>
            <p:cNvPr id="5" name="Freeform 3"/>
            <p:cNvSpPr>
              <a:spLocks/>
            </p:cNvSpPr>
            <p:nvPr/>
          </p:nvSpPr>
          <p:spPr bwMode="ltGray">
            <a:xfrm>
              <a:off x="2971" y="3367"/>
              <a:ext cx="2789" cy="953"/>
            </a:xfrm>
            <a:custGeom>
              <a:avLst/>
              <a:gdLst>
                <a:gd name="T0" fmla="*/ 2795 w 2780"/>
                <a:gd name="T1" fmla="*/ 18 h 953"/>
                <a:gd name="T2" fmla="*/ 2705 w 2780"/>
                <a:gd name="T3" fmla="*/ 24 h 953"/>
                <a:gd name="T4" fmla="*/ 2638 w 2780"/>
                <a:gd name="T5" fmla="*/ 102 h 953"/>
                <a:gd name="T6" fmla="*/ 2535 w 2780"/>
                <a:gd name="T7" fmla="*/ 156 h 953"/>
                <a:gd name="T8" fmla="*/ 2529 w 2780"/>
                <a:gd name="T9" fmla="*/ 222 h 953"/>
                <a:gd name="T10" fmla="*/ 2511 w 2780"/>
                <a:gd name="T11" fmla="*/ 246 h 953"/>
                <a:gd name="T12" fmla="*/ 2493 w 2780"/>
                <a:gd name="T13" fmla="*/ 252 h 953"/>
                <a:gd name="T14" fmla="*/ 2421 w 2780"/>
                <a:gd name="T15" fmla="*/ 210 h 953"/>
                <a:gd name="T16" fmla="*/ 2281 w 2780"/>
                <a:gd name="T17" fmla="*/ 192 h 953"/>
                <a:gd name="T18" fmla="*/ 2257 w 2780"/>
                <a:gd name="T19" fmla="*/ 186 h 953"/>
                <a:gd name="T20" fmla="*/ 2239 w 2780"/>
                <a:gd name="T21" fmla="*/ 192 h 953"/>
                <a:gd name="T22" fmla="*/ 2167 w 2780"/>
                <a:gd name="T23" fmla="*/ 228 h 953"/>
                <a:gd name="T24" fmla="*/ 2131 w 2780"/>
                <a:gd name="T25" fmla="*/ 240 h 953"/>
                <a:gd name="T26" fmla="*/ 2107 w 2780"/>
                <a:gd name="T27" fmla="*/ 246 h 953"/>
                <a:gd name="T28" fmla="*/ 2095 w 2780"/>
                <a:gd name="T29" fmla="*/ 258 h 953"/>
                <a:gd name="T30" fmla="*/ 2095 w 2780"/>
                <a:gd name="T31" fmla="*/ 276 h 953"/>
                <a:gd name="T32" fmla="*/ 2072 w 2780"/>
                <a:gd name="T33" fmla="*/ 300 h 953"/>
                <a:gd name="T34" fmla="*/ 2054 w 2780"/>
                <a:gd name="T35" fmla="*/ 312 h 953"/>
                <a:gd name="T36" fmla="*/ 2042 w 2780"/>
                <a:gd name="T37" fmla="*/ 324 h 953"/>
                <a:gd name="T38" fmla="*/ 2030 w 2780"/>
                <a:gd name="T39" fmla="*/ 336 h 953"/>
                <a:gd name="T40" fmla="*/ 1997 w 2780"/>
                <a:gd name="T41" fmla="*/ 342 h 953"/>
                <a:gd name="T42" fmla="*/ 1931 w 2780"/>
                <a:gd name="T43" fmla="*/ 336 h 953"/>
                <a:gd name="T44" fmla="*/ 1895 w 2780"/>
                <a:gd name="T45" fmla="*/ 330 h 953"/>
                <a:gd name="T46" fmla="*/ 1883 w 2780"/>
                <a:gd name="T47" fmla="*/ 342 h 953"/>
                <a:gd name="T48" fmla="*/ 1871 w 2780"/>
                <a:gd name="T49" fmla="*/ 354 h 953"/>
                <a:gd name="T50" fmla="*/ 1841 w 2780"/>
                <a:gd name="T51" fmla="*/ 360 h 953"/>
                <a:gd name="T52" fmla="*/ 1782 w 2780"/>
                <a:gd name="T53" fmla="*/ 342 h 953"/>
                <a:gd name="T54" fmla="*/ 1758 w 2780"/>
                <a:gd name="T55" fmla="*/ 342 h 953"/>
                <a:gd name="T56" fmla="*/ 1734 w 2780"/>
                <a:gd name="T57" fmla="*/ 354 h 953"/>
                <a:gd name="T58" fmla="*/ 1671 w 2780"/>
                <a:gd name="T59" fmla="*/ 425 h 953"/>
                <a:gd name="T60" fmla="*/ 1629 w 2780"/>
                <a:gd name="T61" fmla="*/ 569 h 953"/>
                <a:gd name="T62" fmla="*/ 1629 w 2780"/>
                <a:gd name="T63" fmla="*/ 593 h 953"/>
                <a:gd name="T64" fmla="*/ 1635 w 2780"/>
                <a:gd name="T65" fmla="*/ 641 h 953"/>
                <a:gd name="T66" fmla="*/ 1653 w 2780"/>
                <a:gd name="T67" fmla="*/ 659 h 953"/>
                <a:gd name="T68" fmla="*/ 1647 w 2780"/>
                <a:gd name="T69" fmla="*/ 671 h 953"/>
                <a:gd name="T70" fmla="*/ 1635 w 2780"/>
                <a:gd name="T71" fmla="*/ 683 h 953"/>
                <a:gd name="T72" fmla="*/ 1557 w 2780"/>
                <a:gd name="T73" fmla="*/ 689 h 953"/>
                <a:gd name="T74" fmla="*/ 1480 w 2780"/>
                <a:gd name="T75" fmla="*/ 629 h 953"/>
                <a:gd name="T76" fmla="*/ 1345 w 2780"/>
                <a:gd name="T77" fmla="*/ 587 h 953"/>
                <a:gd name="T78" fmla="*/ 1196 w 2780"/>
                <a:gd name="T79" fmla="*/ 671 h 953"/>
                <a:gd name="T80" fmla="*/ 1025 w 2780"/>
                <a:gd name="T81" fmla="*/ 731 h 953"/>
                <a:gd name="T82" fmla="*/ 822 w 2780"/>
                <a:gd name="T83" fmla="*/ 743 h 953"/>
                <a:gd name="T84" fmla="*/ 634 w 2780"/>
                <a:gd name="T85" fmla="*/ 701 h 953"/>
                <a:gd name="T86" fmla="*/ 574 w 2780"/>
                <a:gd name="T87" fmla="*/ 695 h 953"/>
                <a:gd name="T88" fmla="*/ 562 w 2780"/>
                <a:gd name="T89" fmla="*/ 701 h 953"/>
                <a:gd name="T90" fmla="*/ 526 w 2780"/>
                <a:gd name="T91" fmla="*/ 731 h 953"/>
                <a:gd name="T92" fmla="*/ 439 w 2780"/>
                <a:gd name="T93" fmla="*/ 809 h 953"/>
                <a:gd name="T94" fmla="*/ 409 w 2780"/>
                <a:gd name="T95" fmla="*/ 821 h 953"/>
                <a:gd name="T96" fmla="*/ 385 w 2780"/>
                <a:gd name="T97" fmla="*/ 821 h 953"/>
                <a:gd name="T98" fmla="*/ 338 w 2780"/>
                <a:gd name="T99" fmla="*/ 827 h 953"/>
                <a:gd name="T100" fmla="*/ 212 w 2780"/>
                <a:gd name="T101" fmla="*/ 851 h 953"/>
                <a:gd name="T102" fmla="*/ 176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807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6"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7"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8"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9"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10"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11"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12"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13"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14"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15"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16"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17"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18"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19"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grpSp>
      <p:sp>
        <p:nvSpPr>
          <p:cNvPr id="5138" name="Rectangle 18"/>
          <p:cNvSpPr>
            <a:spLocks noGrp="1" noChangeArrowheads="1"/>
          </p:cNvSpPr>
          <p:nvPr>
            <p:ph type="ctrTitle" sz="quarter"/>
          </p:nvPr>
        </p:nvSpPr>
        <p:spPr>
          <a:xfrm>
            <a:off x="685800" y="1600200"/>
            <a:ext cx="7772400" cy="1828800"/>
          </a:xfrm>
        </p:spPr>
        <p:txBody>
          <a:bodyPr anchor="b"/>
          <a:lstStyle>
            <a:lvl1pPr>
              <a:defRPr sz="5700"/>
            </a:lvl1pPr>
          </a:lstStyle>
          <a:p>
            <a:pPr lvl="0"/>
            <a:r>
              <a:rPr lang="en-US" noProof="0"/>
              <a:t>Click to edit Master title style</a:t>
            </a:r>
          </a:p>
        </p:txBody>
      </p:sp>
      <p:sp>
        <p:nvSpPr>
          <p:cNvPr id="5139"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pPr lvl="0"/>
            <a:r>
              <a:rPr lang="en-US" noProof="0"/>
              <a:t>Click to edit Master subtitle style</a:t>
            </a:r>
          </a:p>
        </p:txBody>
      </p:sp>
      <p:sp>
        <p:nvSpPr>
          <p:cNvPr id="20" name="Rectangle 20"/>
          <p:cNvSpPr>
            <a:spLocks noGrp="1" noChangeArrowheads="1"/>
          </p:cNvSpPr>
          <p:nvPr>
            <p:ph type="dt" sz="quarter" idx="10"/>
          </p:nvPr>
        </p:nvSpPr>
        <p:spPr/>
        <p:txBody>
          <a:bodyPr/>
          <a:lstStyle>
            <a:lvl1pPr>
              <a:defRPr/>
            </a:lvl1pPr>
          </a:lstStyle>
          <a:p>
            <a:pPr>
              <a:defRPr/>
            </a:pPr>
            <a:endParaRPr lang="en-US"/>
          </a:p>
        </p:txBody>
      </p:sp>
      <p:sp>
        <p:nvSpPr>
          <p:cNvPr id="21" name="Rectangle 21"/>
          <p:cNvSpPr>
            <a:spLocks noGrp="1" noChangeArrowheads="1"/>
          </p:cNvSpPr>
          <p:nvPr>
            <p:ph type="ftr" sz="quarter" idx="11"/>
          </p:nvPr>
        </p:nvSpPr>
        <p:spPr/>
        <p:txBody>
          <a:bodyPr/>
          <a:lstStyle>
            <a:lvl1pPr>
              <a:defRPr/>
            </a:lvl1pPr>
          </a:lstStyle>
          <a:p>
            <a:pPr>
              <a:defRPr/>
            </a:pPr>
            <a:endParaRPr lang="en-US"/>
          </a:p>
        </p:txBody>
      </p:sp>
      <p:sp>
        <p:nvSpPr>
          <p:cNvPr id="22" name="Rectangle 22"/>
          <p:cNvSpPr>
            <a:spLocks noGrp="1" noChangeArrowheads="1"/>
          </p:cNvSpPr>
          <p:nvPr>
            <p:ph type="sldNum" sz="quarter" idx="12"/>
          </p:nvPr>
        </p:nvSpPr>
        <p:spPr/>
        <p:txBody>
          <a:bodyPr/>
          <a:lstStyle>
            <a:lvl1pPr>
              <a:defRPr/>
            </a:lvl1pPr>
          </a:lstStyle>
          <a:p>
            <a:pPr>
              <a:defRPr/>
            </a:pPr>
            <a:fld id="{8C72CBB5-E18B-4786-84A7-8DBAB43CBB30}" type="slidenum">
              <a:rPr lang="en-US"/>
              <a:pPr>
                <a:defRPr/>
              </a:pPr>
              <a:t>‹#›</a:t>
            </a:fld>
            <a:endParaRPr lang="en-US"/>
          </a:p>
        </p:txBody>
      </p:sp>
    </p:spTree>
    <p:extLst>
      <p:ext uri="{BB962C8B-B14F-4D97-AF65-F5344CB8AC3E}">
        <p14:creationId xmlns:p14="http://schemas.microsoft.com/office/powerpoint/2010/main" val="10791696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92317EEE-5923-45F8-A71A-E08845AFA26B}" type="slidenum">
              <a:rPr lang="en-US"/>
              <a:pPr>
                <a:defRPr/>
              </a:pPr>
              <a:t>‹#›</a:t>
            </a:fld>
            <a:endParaRPr lang="en-US"/>
          </a:p>
        </p:txBody>
      </p:sp>
    </p:spTree>
    <p:extLst>
      <p:ext uri="{BB962C8B-B14F-4D97-AF65-F5344CB8AC3E}">
        <p14:creationId xmlns:p14="http://schemas.microsoft.com/office/powerpoint/2010/main" val="28362257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BC235071-952E-42AD-8C9B-21292C205C1E}" type="slidenum">
              <a:rPr lang="en-US"/>
              <a:pPr>
                <a:defRPr/>
              </a:pPr>
              <a:t>‹#›</a:t>
            </a:fld>
            <a:endParaRPr lang="en-US"/>
          </a:p>
        </p:txBody>
      </p:sp>
    </p:spTree>
    <p:extLst>
      <p:ext uri="{BB962C8B-B14F-4D97-AF65-F5344CB8AC3E}">
        <p14:creationId xmlns:p14="http://schemas.microsoft.com/office/powerpoint/2010/main" val="3132041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7B3B7DEA-741F-4C4D-B293-22903D22F7B1}" type="slidenum">
              <a:rPr lang="en-US"/>
              <a:pPr>
                <a:defRPr/>
              </a:pPr>
              <a:t>‹#›</a:t>
            </a:fld>
            <a:endParaRPr lang="en-US"/>
          </a:p>
        </p:txBody>
      </p:sp>
    </p:spTree>
    <p:extLst>
      <p:ext uri="{BB962C8B-B14F-4D97-AF65-F5344CB8AC3E}">
        <p14:creationId xmlns:p14="http://schemas.microsoft.com/office/powerpoint/2010/main" val="1772247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9"/>
          <p:cNvSpPr>
            <a:spLocks noGrp="1" noChangeArrowheads="1"/>
          </p:cNvSpPr>
          <p:nvPr>
            <p:ph type="dt" sz="half" idx="10"/>
          </p:nvPr>
        </p:nvSpPr>
        <p:spPr>
          <a:ln/>
        </p:spPr>
        <p:txBody>
          <a:bodyPr/>
          <a:lstStyle>
            <a:lvl1pPr>
              <a:defRPr/>
            </a:lvl1pPr>
          </a:lstStyle>
          <a:p>
            <a:pPr>
              <a:defRPr/>
            </a:pPr>
            <a:endParaRPr 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p>
        </p:txBody>
      </p:sp>
      <p:sp>
        <p:nvSpPr>
          <p:cNvPr id="9" name="Rectangle 21"/>
          <p:cNvSpPr>
            <a:spLocks noGrp="1" noChangeArrowheads="1"/>
          </p:cNvSpPr>
          <p:nvPr>
            <p:ph type="sldNum" sz="quarter" idx="12"/>
          </p:nvPr>
        </p:nvSpPr>
        <p:spPr>
          <a:ln/>
        </p:spPr>
        <p:txBody>
          <a:bodyPr/>
          <a:lstStyle>
            <a:lvl1pPr>
              <a:defRPr/>
            </a:lvl1pPr>
          </a:lstStyle>
          <a:p>
            <a:pPr>
              <a:defRPr/>
            </a:pPr>
            <a:fld id="{4631C5F6-0D64-4C41-987A-F45000841F62}" type="slidenum">
              <a:rPr lang="en-US"/>
              <a:pPr>
                <a:defRPr/>
              </a:pPr>
              <a:t>‹#›</a:t>
            </a:fld>
            <a:endParaRPr lang="en-US"/>
          </a:p>
        </p:txBody>
      </p:sp>
    </p:spTree>
    <p:extLst>
      <p:ext uri="{BB962C8B-B14F-4D97-AF65-F5344CB8AC3E}">
        <p14:creationId xmlns:p14="http://schemas.microsoft.com/office/powerpoint/2010/main" val="6201622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9"/>
          <p:cNvSpPr>
            <a:spLocks noGrp="1" noChangeArrowheads="1"/>
          </p:cNvSpPr>
          <p:nvPr>
            <p:ph type="dt" sz="half" idx="10"/>
          </p:nvPr>
        </p:nvSpPr>
        <p:spPr>
          <a:ln/>
        </p:spPr>
        <p:txBody>
          <a:bodyPr/>
          <a:lstStyle>
            <a:lvl1pPr>
              <a:defRPr/>
            </a:lvl1pPr>
          </a:lstStyle>
          <a:p>
            <a:pPr>
              <a:defRPr/>
            </a:pPr>
            <a:endParaRPr 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p>
        </p:txBody>
      </p:sp>
      <p:sp>
        <p:nvSpPr>
          <p:cNvPr id="5" name="Rectangle 21"/>
          <p:cNvSpPr>
            <a:spLocks noGrp="1" noChangeArrowheads="1"/>
          </p:cNvSpPr>
          <p:nvPr>
            <p:ph type="sldNum" sz="quarter" idx="12"/>
          </p:nvPr>
        </p:nvSpPr>
        <p:spPr>
          <a:ln/>
        </p:spPr>
        <p:txBody>
          <a:bodyPr/>
          <a:lstStyle>
            <a:lvl1pPr>
              <a:defRPr/>
            </a:lvl1pPr>
          </a:lstStyle>
          <a:p>
            <a:pPr>
              <a:defRPr/>
            </a:pPr>
            <a:fld id="{2DF42651-FA36-409F-8E57-6FE31BCE2E33}" type="slidenum">
              <a:rPr lang="en-US"/>
              <a:pPr>
                <a:defRPr/>
              </a:pPr>
              <a:t>‹#›</a:t>
            </a:fld>
            <a:endParaRPr lang="en-US"/>
          </a:p>
        </p:txBody>
      </p:sp>
    </p:spTree>
    <p:extLst>
      <p:ext uri="{BB962C8B-B14F-4D97-AF65-F5344CB8AC3E}">
        <p14:creationId xmlns:p14="http://schemas.microsoft.com/office/powerpoint/2010/main" val="598017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p>
        </p:txBody>
      </p:sp>
      <p:sp>
        <p:nvSpPr>
          <p:cNvPr id="4" name="Rectangle 21"/>
          <p:cNvSpPr>
            <a:spLocks noGrp="1" noChangeArrowheads="1"/>
          </p:cNvSpPr>
          <p:nvPr>
            <p:ph type="sldNum" sz="quarter" idx="12"/>
          </p:nvPr>
        </p:nvSpPr>
        <p:spPr>
          <a:ln/>
        </p:spPr>
        <p:txBody>
          <a:bodyPr/>
          <a:lstStyle>
            <a:lvl1pPr>
              <a:defRPr/>
            </a:lvl1pPr>
          </a:lstStyle>
          <a:p>
            <a:pPr>
              <a:defRPr/>
            </a:pPr>
            <a:fld id="{7F187DD5-5B2E-4B76-98A6-00D4C54D99E2}" type="slidenum">
              <a:rPr lang="en-US"/>
              <a:pPr>
                <a:defRPr/>
              </a:pPr>
              <a:t>‹#›</a:t>
            </a:fld>
            <a:endParaRPr lang="en-US"/>
          </a:p>
        </p:txBody>
      </p:sp>
    </p:spTree>
    <p:extLst>
      <p:ext uri="{BB962C8B-B14F-4D97-AF65-F5344CB8AC3E}">
        <p14:creationId xmlns:p14="http://schemas.microsoft.com/office/powerpoint/2010/main" val="3948605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3D9C807A-07F5-401F-9B43-A4BFD1ABDCC7}" type="slidenum">
              <a:rPr lang="en-US"/>
              <a:pPr>
                <a:defRPr/>
              </a:pPr>
              <a:t>‹#›</a:t>
            </a:fld>
            <a:endParaRPr lang="en-US"/>
          </a:p>
        </p:txBody>
      </p:sp>
    </p:spTree>
    <p:extLst>
      <p:ext uri="{BB962C8B-B14F-4D97-AF65-F5344CB8AC3E}">
        <p14:creationId xmlns:p14="http://schemas.microsoft.com/office/powerpoint/2010/main" val="38632819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75D644D9-9D7B-4B49-AA46-7A7669B18F0F}" type="slidenum">
              <a:rPr lang="en-US"/>
              <a:pPr>
                <a:defRPr/>
              </a:pPr>
              <a:t>‹#›</a:t>
            </a:fld>
            <a:endParaRPr lang="en-US"/>
          </a:p>
        </p:txBody>
      </p:sp>
    </p:spTree>
    <p:extLst>
      <p:ext uri="{BB962C8B-B14F-4D97-AF65-F5344CB8AC3E}">
        <p14:creationId xmlns:p14="http://schemas.microsoft.com/office/powerpoint/2010/main" val="27761977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36C9FEEA-38C1-4400-BE9A-7A4C55E1ACE2}" type="slidenum">
              <a:rPr lang="en-US"/>
              <a:pPr>
                <a:defRPr/>
              </a:pPr>
              <a:t>‹#›</a:t>
            </a:fld>
            <a:endParaRPr lang="en-US"/>
          </a:p>
        </p:txBody>
      </p:sp>
    </p:spTree>
    <p:extLst>
      <p:ext uri="{BB962C8B-B14F-4D97-AF65-F5344CB8AC3E}">
        <p14:creationId xmlns:p14="http://schemas.microsoft.com/office/powerpoint/2010/main" val="17214919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9E301FDE-9586-4C52-87A9-972650C53CEF}" type="slidenum">
              <a:rPr lang="en-US"/>
              <a:pPr>
                <a:defRPr/>
              </a:pPr>
              <a:t>‹#›</a:t>
            </a:fld>
            <a:endParaRPr lang="en-US"/>
          </a:p>
        </p:txBody>
      </p:sp>
    </p:spTree>
    <p:extLst>
      <p:ext uri="{BB962C8B-B14F-4D97-AF65-F5344CB8AC3E}">
        <p14:creationId xmlns:p14="http://schemas.microsoft.com/office/powerpoint/2010/main" val="12479502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4541D4A1-288F-46F6-BA73-B77D2AFD340B}" type="slidenum">
              <a:rPr lang="en-US"/>
              <a:pPr>
                <a:defRPr/>
              </a:pPr>
              <a:t>‹#›</a:t>
            </a:fld>
            <a:endParaRPr lang="en-US"/>
          </a:p>
        </p:txBody>
      </p:sp>
    </p:spTree>
    <p:extLst>
      <p:ext uri="{BB962C8B-B14F-4D97-AF65-F5344CB8AC3E}">
        <p14:creationId xmlns:p14="http://schemas.microsoft.com/office/powerpoint/2010/main" val="3567299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10004D6C-8FE7-4CA4-9720-679E19408B05}" type="slidenum">
              <a:rPr lang="en-US"/>
              <a:pPr>
                <a:defRPr/>
              </a:pPr>
              <a:t>‹#›</a:t>
            </a:fld>
            <a:endParaRPr lang="en-US"/>
          </a:p>
        </p:txBody>
      </p:sp>
    </p:spTree>
    <p:extLst>
      <p:ext uri="{BB962C8B-B14F-4D97-AF65-F5344CB8AC3E}">
        <p14:creationId xmlns:p14="http://schemas.microsoft.com/office/powerpoint/2010/main" val="276364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9"/>
          <p:cNvSpPr>
            <a:spLocks noGrp="1" noChangeArrowheads="1"/>
          </p:cNvSpPr>
          <p:nvPr>
            <p:ph type="dt" sz="half" idx="10"/>
          </p:nvPr>
        </p:nvSpPr>
        <p:spPr>
          <a:ln/>
        </p:spPr>
        <p:txBody>
          <a:bodyPr/>
          <a:lstStyle>
            <a:lvl1pPr>
              <a:defRPr/>
            </a:lvl1pPr>
          </a:lstStyle>
          <a:p>
            <a:pPr>
              <a:defRPr/>
            </a:pPr>
            <a:endParaRPr 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p>
        </p:txBody>
      </p:sp>
      <p:sp>
        <p:nvSpPr>
          <p:cNvPr id="9" name="Rectangle 21"/>
          <p:cNvSpPr>
            <a:spLocks noGrp="1" noChangeArrowheads="1"/>
          </p:cNvSpPr>
          <p:nvPr>
            <p:ph type="sldNum" sz="quarter" idx="12"/>
          </p:nvPr>
        </p:nvSpPr>
        <p:spPr>
          <a:ln/>
        </p:spPr>
        <p:txBody>
          <a:bodyPr/>
          <a:lstStyle>
            <a:lvl1pPr>
              <a:defRPr/>
            </a:lvl1pPr>
          </a:lstStyle>
          <a:p>
            <a:pPr>
              <a:defRPr/>
            </a:pPr>
            <a:fld id="{2CADB94D-3A8A-4FE5-8B35-9CF8EFE5A2E5}" type="slidenum">
              <a:rPr lang="en-US"/>
              <a:pPr>
                <a:defRPr/>
              </a:pPr>
              <a:t>‹#›</a:t>
            </a:fld>
            <a:endParaRPr lang="en-US"/>
          </a:p>
        </p:txBody>
      </p:sp>
    </p:spTree>
    <p:extLst>
      <p:ext uri="{BB962C8B-B14F-4D97-AF65-F5344CB8AC3E}">
        <p14:creationId xmlns:p14="http://schemas.microsoft.com/office/powerpoint/2010/main" val="2375528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9"/>
          <p:cNvSpPr>
            <a:spLocks noGrp="1" noChangeArrowheads="1"/>
          </p:cNvSpPr>
          <p:nvPr>
            <p:ph type="dt" sz="half" idx="10"/>
          </p:nvPr>
        </p:nvSpPr>
        <p:spPr>
          <a:ln/>
        </p:spPr>
        <p:txBody>
          <a:bodyPr/>
          <a:lstStyle>
            <a:lvl1pPr>
              <a:defRPr/>
            </a:lvl1pPr>
          </a:lstStyle>
          <a:p>
            <a:pPr>
              <a:defRPr/>
            </a:pPr>
            <a:endParaRPr 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p>
        </p:txBody>
      </p:sp>
      <p:sp>
        <p:nvSpPr>
          <p:cNvPr id="5" name="Rectangle 21"/>
          <p:cNvSpPr>
            <a:spLocks noGrp="1" noChangeArrowheads="1"/>
          </p:cNvSpPr>
          <p:nvPr>
            <p:ph type="sldNum" sz="quarter" idx="12"/>
          </p:nvPr>
        </p:nvSpPr>
        <p:spPr>
          <a:ln/>
        </p:spPr>
        <p:txBody>
          <a:bodyPr/>
          <a:lstStyle>
            <a:lvl1pPr>
              <a:defRPr/>
            </a:lvl1pPr>
          </a:lstStyle>
          <a:p>
            <a:pPr>
              <a:defRPr/>
            </a:pPr>
            <a:fld id="{11267335-6F94-44AD-9B49-D442040A5EDF}" type="slidenum">
              <a:rPr lang="en-US"/>
              <a:pPr>
                <a:defRPr/>
              </a:pPr>
              <a:t>‹#›</a:t>
            </a:fld>
            <a:endParaRPr lang="en-US"/>
          </a:p>
        </p:txBody>
      </p:sp>
    </p:spTree>
    <p:extLst>
      <p:ext uri="{BB962C8B-B14F-4D97-AF65-F5344CB8AC3E}">
        <p14:creationId xmlns:p14="http://schemas.microsoft.com/office/powerpoint/2010/main" val="278700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p>
        </p:txBody>
      </p:sp>
      <p:sp>
        <p:nvSpPr>
          <p:cNvPr id="4" name="Rectangle 21"/>
          <p:cNvSpPr>
            <a:spLocks noGrp="1" noChangeArrowheads="1"/>
          </p:cNvSpPr>
          <p:nvPr>
            <p:ph type="sldNum" sz="quarter" idx="12"/>
          </p:nvPr>
        </p:nvSpPr>
        <p:spPr>
          <a:ln/>
        </p:spPr>
        <p:txBody>
          <a:bodyPr/>
          <a:lstStyle>
            <a:lvl1pPr>
              <a:defRPr/>
            </a:lvl1pPr>
          </a:lstStyle>
          <a:p>
            <a:pPr>
              <a:defRPr/>
            </a:pPr>
            <a:fld id="{DF98C61D-13F9-44F9-AA8E-13B52CF03F54}" type="slidenum">
              <a:rPr lang="en-US"/>
              <a:pPr>
                <a:defRPr/>
              </a:pPr>
              <a:t>‹#›</a:t>
            </a:fld>
            <a:endParaRPr lang="en-US"/>
          </a:p>
        </p:txBody>
      </p:sp>
    </p:spTree>
    <p:extLst>
      <p:ext uri="{BB962C8B-B14F-4D97-AF65-F5344CB8AC3E}">
        <p14:creationId xmlns:p14="http://schemas.microsoft.com/office/powerpoint/2010/main" val="112420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8B73D222-02D1-4D76-8A68-891D963917F1}" type="slidenum">
              <a:rPr lang="en-US"/>
              <a:pPr>
                <a:defRPr/>
              </a:pPr>
              <a:t>‹#›</a:t>
            </a:fld>
            <a:endParaRPr lang="en-US"/>
          </a:p>
        </p:txBody>
      </p:sp>
    </p:spTree>
    <p:extLst>
      <p:ext uri="{BB962C8B-B14F-4D97-AF65-F5344CB8AC3E}">
        <p14:creationId xmlns:p14="http://schemas.microsoft.com/office/powerpoint/2010/main" val="3408238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10820EA1-555B-4E11-B15A-689BD6731A33}" type="slidenum">
              <a:rPr lang="en-US"/>
              <a:pPr>
                <a:defRPr/>
              </a:pPr>
              <a:t>‹#›</a:t>
            </a:fld>
            <a:endParaRPr lang="en-US"/>
          </a:p>
        </p:txBody>
      </p:sp>
    </p:spTree>
    <p:extLst>
      <p:ext uri="{BB962C8B-B14F-4D97-AF65-F5344CB8AC3E}">
        <p14:creationId xmlns:p14="http://schemas.microsoft.com/office/powerpoint/2010/main" val="2874893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716463" y="5345113"/>
            <a:ext cx="4427537" cy="1512887"/>
            <a:chOff x="2971" y="3367"/>
            <a:chExt cx="2789" cy="953"/>
          </a:xfrm>
        </p:grpSpPr>
        <p:sp>
          <p:nvSpPr>
            <p:cNvPr id="1032" name="Freeform 3"/>
            <p:cNvSpPr>
              <a:spLocks/>
            </p:cNvSpPr>
            <p:nvPr/>
          </p:nvSpPr>
          <p:spPr bwMode="ltGray">
            <a:xfrm>
              <a:off x="2971" y="3367"/>
              <a:ext cx="2789" cy="953"/>
            </a:xfrm>
            <a:custGeom>
              <a:avLst/>
              <a:gdLst>
                <a:gd name="T0" fmla="*/ 2813 w 2780"/>
                <a:gd name="T1" fmla="*/ 18 h 953"/>
                <a:gd name="T2" fmla="*/ 2723 w 2780"/>
                <a:gd name="T3" fmla="*/ 24 h 953"/>
                <a:gd name="T4" fmla="*/ 2656 w 2780"/>
                <a:gd name="T5" fmla="*/ 102 h 953"/>
                <a:gd name="T6" fmla="*/ 2551 w 2780"/>
                <a:gd name="T7" fmla="*/ 156 h 953"/>
                <a:gd name="T8" fmla="*/ 2545 w 2780"/>
                <a:gd name="T9" fmla="*/ 222 h 953"/>
                <a:gd name="T10" fmla="*/ 2527 w 2780"/>
                <a:gd name="T11" fmla="*/ 246 h 953"/>
                <a:gd name="T12" fmla="*/ 2509 w 2780"/>
                <a:gd name="T13" fmla="*/ 252 h 953"/>
                <a:gd name="T14" fmla="*/ 2437 w 2780"/>
                <a:gd name="T15" fmla="*/ 210 h 953"/>
                <a:gd name="T16" fmla="*/ 2295 w 2780"/>
                <a:gd name="T17" fmla="*/ 192 h 953"/>
                <a:gd name="T18" fmla="*/ 2271 w 2780"/>
                <a:gd name="T19" fmla="*/ 186 h 953"/>
                <a:gd name="T20" fmla="*/ 2253 w 2780"/>
                <a:gd name="T21" fmla="*/ 192 h 953"/>
                <a:gd name="T22" fmla="*/ 2181 w 2780"/>
                <a:gd name="T23" fmla="*/ 228 h 953"/>
                <a:gd name="T24" fmla="*/ 2145 w 2780"/>
                <a:gd name="T25" fmla="*/ 240 h 953"/>
                <a:gd name="T26" fmla="*/ 2121 w 2780"/>
                <a:gd name="T27" fmla="*/ 246 h 953"/>
                <a:gd name="T28" fmla="*/ 2109 w 2780"/>
                <a:gd name="T29" fmla="*/ 258 h 953"/>
                <a:gd name="T30" fmla="*/ 2109 w 2780"/>
                <a:gd name="T31" fmla="*/ 276 h 953"/>
                <a:gd name="T32" fmla="*/ 2086 w 2780"/>
                <a:gd name="T33" fmla="*/ 300 h 953"/>
                <a:gd name="T34" fmla="*/ 2068 w 2780"/>
                <a:gd name="T35" fmla="*/ 312 h 953"/>
                <a:gd name="T36" fmla="*/ 2056 w 2780"/>
                <a:gd name="T37" fmla="*/ 324 h 953"/>
                <a:gd name="T38" fmla="*/ 2044 w 2780"/>
                <a:gd name="T39" fmla="*/ 336 h 953"/>
                <a:gd name="T40" fmla="*/ 2009 w 2780"/>
                <a:gd name="T41" fmla="*/ 342 h 953"/>
                <a:gd name="T42" fmla="*/ 1943 w 2780"/>
                <a:gd name="T43" fmla="*/ 336 h 953"/>
                <a:gd name="T44" fmla="*/ 1907 w 2780"/>
                <a:gd name="T45" fmla="*/ 330 h 953"/>
                <a:gd name="T46" fmla="*/ 1895 w 2780"/>
                <a:gd name="T47" fmla="*/ 342 h 953"/>
                <a:gd name="T48" fmla="*/ 1883 w 2780"/>
                <a:gd name="T49" fmla="*/ 354 h 953"/>
                <a:gd name="T50" fmla="*/ 1853 w 2780"/>
                <a:gd name="T51" fmla="*/ 360 h 953"/>
                <a:gd name="T52" fmla="*/ 1794 w 2780"/>
                <a:gd name="T53" fmla="*/ 342 h 953"/>
                <a:gd name="T54" fmla="*/ 1770 w 2780"/>
                <a:gd name="T55" fmla="*/ 342 h 953"/>
                <a:gd name="T56" fmla="*/ 1746 w 2780"/>
                <a:gd name="T57" fmla="*/ 354 h 953"/>
                <a:gd name="T58" fmla="*/ 1681 w 2780"/>
                <a:gd name="T59" fmla="*/ 425 h 953"/>
                <a:gd name="T60" fmla="*/ 1639 w 2780"/>
                <a:gd name="T61" fmla="*/ 569 h 953"/>
                <a:gd name="T62" fmla="*/ 1639 w 2780"/>
                <a:gd name="T63" fmla="*/ 593 h 953"/>
                <a:gd name="T64" fmla="*/ 1645 w 2780"/>
                <a:gd name="T65" fmla="*/ 641 h 953"/>
                <a:gd name="T66" fmla="*/ 1663 w 2780"/>
                <a:gd name="T67" fmla="*/ 659 h 953"/>
                <a:gd name="T68" fmla="*/ 1657 w 2780"/>
                <a:gd name="T69" fmla="*/ 671 h 953"/>
                <a:gd name="T70" fmla="*/ 1645 w 2780"/>
                <a:gd name="T71" fmla="*/ 683 h 953"/>
                <a:gd name="T72" fmla="*/ 1567 w 2780"/>
                <a:gd name="T73" fmla="*/ 689 h 953"/>
                <a:gd name="T74" fmla="*/ 1490 w 2780"/>
                <a:gd name="T75" fmla="*/ 629 h 953"/>
                <a:gd name="T76" fmla="*/ 1353 w 2780"/>
                <a:gd name="T77" fmla="*/ 587 h 953"/>
                <a:gd name="T78" fmla="*/ 1204 w 2780"/>
                <a:gd name="T79" fmla="*/ 671 h 953"/>
                <a:gd name="T80" fmla="*/ 1031 w 2780"/>
                <a:gd name="T81" fmla="*/ 731 h 953"/>
                <a:gd name="T82" fmla="*/ 828 w 2780"/>
                <a:gd name="T83" fmla="*/ 743 h 953"/>
                <a:gd name="T84" fmla="*/ 638 w 2780"/>
                <a:gd name="T85" fmla="*/ 701 h 953"/>
                <a:gd name="T86" fmla="*/ 578 w 2780"/>
                <a:gd name="T87" fmla="*/ 695 h 953"/>
                <a:gd name="T88" fmla="*/ 566 w 2780"/>
                <a:gd name="T89" fmla="*/ 701 h 953"/>
                <a:gd name="T90" fmla="*/ 530 w 2780"/>
                <a:gd name="T91" fmla="*/ 731 h 953"/>
                <a:gd name="T92" fmla="*/ 441 w 2780"/>
                <a:gd name="T93" fmla="*/ 809 h 953"/>
                <a:gd name="T94" fmla="*/ 411 w 2780"/>
                <a:gd name="T95" fmla="*/ 821 h 953"/>
                <a:gd name="T96" fmla="*/ 387 w 2780"/>
                <a:gd name="T97" fmla="*/ 821 h 953"/>
                <a:gd name="T98" fmla="*/ 340 w 2780"/>
                <a:gd name="T99" fmla="*/ 827 h 953"/>
                <a:gd name="T100" fmla="*/ 214 w 2780"/>
                <a:gd name="T101" fmla="*/ 851 h 953"/>
                <a:gd name="T102" fmla="*/ 178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825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4100"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4101"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4102"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4103"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4104"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4105"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4106"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4107"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4108"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4109"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4110"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4111"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4112"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4113"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grpSp>
      <p:sp>
        <p:nvSpPr>
          <p:cNvPr id="4114" name="Rectangle 18"/>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4115" name="Rectangle 19"/>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en-US"/>
          </a:p>
        </p:txBody>
      </p:sp>
      <p:sp>
        <p:nvSpPr>
          <p:cNvPr id="4116" name="Rectangle 2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endParaRPr lang="en-US"/>
          </a:p>
        </p:txBody>
      </p:sp>
      <p:sp>
        <p:nvSpPr>
          <p:cNvPr id="4117" name="Rectangle 21"/>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03DF068B-D702-4F82-A8B0-B78DE3104292}" type="slidenum">
              <a:rPr lang="en-US"/>
              <a:pPr>
                <a:defRPr/>
              </a:pPr>
              <a:t>‹#›</a:t>
            </a:fld>
            <a:endParaRPr lang="en-US"/>
          </a:p>
        </p:txBody>
      </p:sp>
      <p:sp>
        <p:nvSpPr>
          <p:cNvPr id="4118"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814"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4716463" y="5345113"/>
            <a:ext cx="4427537" cy="1512887"/>
            <a:chOff x="2971" y="3367"/>
            <a:chExt cx="2789" cy="953"/>
          </a:xfrm>
        </p:grpSpPr>
        <p:sp>
          <p:nvSpPr>
            <p:cNvPr id="2056" name="Freeform 3"/>
            <p:cNvSpPr>
              <a:spLocks/>
            </p:cNvSpPr>
            <p:nvPr/>
          </p:nvSpPr>
          <p:spPr bwMode="ltGray">
            <a:xfrm>
              <a:off x="2971" y="3367"/>
              <a:ext cx="2789" cy="953"/>
            </a:xfrm>
            <a:custGeom>
              <a:avLst/>
              <a:gdLst>
                <a:gd name="T0" fmla="*/ 2795 w 2780"/>
                <a:gd name="T1" fmla="*/ 18 h 953"/>
                <a:gd name="T2" fmla="*/ 2705 w 2780"/>
                <a:gd name="T3" fmla="*/ 24 h 953"/>
                <a:gd name="T4" fmla="*/ 2638 w 2780"/>
                <a:gd name="T5" fmla="*/ 102 h 953"/>
                <a:gd name="T6" fmla="*/ 2535 w 2780"/>
                <a:gd name="T7" fmla="*/ 156 h 953"/>
                <a:gd name="T8" fmla="*/ 2529 w 2780"/>
                <a:gd name="T9" fmla="*/ 222 h 953"/>
                <a:gd name="T10" fmla="*/ 2511 w 2780"/>
                <a:gd name="T11" fmla="*/ 246 h 953"/>
                <a:gd name="T12" fmla="*/ 2493 w 2780"/>
                <a:gd name="T13" fmla="*/ 252 h 953"/>
                <a:gd name="T14" fmla="*/ 2421 w 2780"/>
                <a:gd name="T15" fmla="*/ 210 h 953"/>
                <a:gd name="T16" fmla="*/ 2281 w 2780"/>
                <a:gd name="T17" fmla="*/ 192 h 953"/>
                <a:gd name="T18" fmla="*/ 2257 w 2780"/>
                <a:gd name="T19" fmla="*/ 186 h 953"/>
                <a:gd name="T20" fmla="*/ 2239 w 2780"/>
                <a:gd name="T21" fmla="*/ 192 h 953"/>
                <a:gd name="T22" fmla="*/ 2167 w 2780"/>
                <a:gd name="T23" fmla="*/ 228 h 953"/>
                <a:gd name="T24" fmla="*/ 2131 w 2780"/>
                <a:gd name="T25" fmla="*/ 240 h 953"/>
                <a:gd name="T26" fmla="*/ 2107 w 2780"/>
                <a:gd name="T27" fmla="*/ 246 h 953"/>
                <a:gd name="T28" fmla="*/ 2095 w 2780"/>
                <a:gd name="T29" fmla="*/ 258 h 953"/>
                <a:gd name="T30" fmla="*/ 2095 w 2780"/>
                <a:gd name="T31" fmla="*/ 276 h 953"/>
                <a:gd name="T32" fmla="*/ 2072 w 2780"/>
                <a:gd name="T33" fmla="*/ 300 h 953"/>
                <a:gd name="T34" fmla="*/ 2054 w 2780"/>
                <a:gd name="T35" fmla="*/ 312 h 953"/>
                <a:gd name="T36" fmla="*/ 2042 w 2780"/>
                <a:gd name="T37" fmla="*/ 324 h 953"/>
                <a:gd name="T38" fmla="*/ 2030 w 2780"/>
                <a:gd name="T39" fmla="*/ 336 h 953"/>
                <a:gd name="T40" fmla="*/ 1997 w 2780"/>
                <a:gd name="T41" fmla="*/ 342 h 953"/>
                <a:gd name="T42" fmla="*/ 1931 w 2780"/>
                <a:gd name="T43" fmla="*/ 336 h 953"/>
                <a:gd name="T44" fmla="*/ 1895 w 2780"/>
                <a:gd name="T45" fmla="*/ 330 h 953"/>
                <a:gd name="T46" fmla="*/ 1883 w 2780"/>
                <a:gd name="T47" fmla="*/ 342 h 953"/>
                <a:gd name="T48" fmla="*/ 1871 w 2780"/>
                <a:gd name="T49" fmla="*/ 354 h 953"/>
                <a:gd name="T50" fmla="*/ 1841 w 2780"/>
                <a:gd name="T51" fmla="*/ 360 h 953"/>
                <a:gd name="T52" fmla="*/ 1782 w 2780"/>
                <a:gd name="T53" fmla="*/ 342 h 953"/>
                <a:gd name="T54" fmla="*/ 1758 w 2780"/>
                <a:gd name="T55" fmla="*/ 342 h 953"/>
                <a:gd name="T56" fmla="*/ 1734 w 2780"/>
                <a:gd name="T57" fmla="*/ 354 h 953"/>
                <a:gd name="T58" fmla="*/ 1671 w 2780"/>
                <a:gd name="T59" fmla="*/ 425 h 953"/>
                <a:gd name="T60" fmla="*/ 1629 w 2780"/>
                <a:gd name="T61" fmla="*/ 569 h 953"/>
                <a:gd name="T62" fmla="*/ 1629 w 2780"/>
                <a:gd name="T63" fmla="*/ 593 h 953"/>
                <a:gd name="T64" fmla="*/ 1635 w 2780"/>
                <a:gd name="T65" fmla="*/ 641 h 953"/>
                <a:gd name="T66" fmla="*/ 1653 w 2780"/>
                <a:gd name="T67" fmla="*/ 659 h 953"/>
                <a:gd name="T68" fmla="*/ 1647 w 2780"/>
                <a:gd name="T69" fmla="*/ 671 h 953"/>
                <a:gd name="T70" fmla="*/ 1635 w 2780"/>
                <a:gd name="T71" fmla="*/ 683 h 953"/>
                <a:gd name="T72" fmla="*/ 1557 w 2780"/>
                <a:gd name="T73" fmla="*/ 689 h 953"/>
                <a:gd name="T74" fmla="*/ 1480 w 2780"/>
                <a:gd name="T75" fmla="*/ 629 h 953"/>
                <a:gd name="T76" fmla="*/ 1345 w 2780"/>
                <a:gd name="T77" fmla="*/ 587 h 953"/>
                <a:gd name="T78" fmla="*/ 1196 w 2780"/>
                <a:gd name="T79" fmla="*/ 671 h 953"/>
                <a:gd name="T80" fmla="*/ 1025 w 2780"/>
                <a:gd name="T81" fmla="*/ 731 h 953"/>
                <a:gd name="T82" fmla="*/ 822 w 2780"/>
                <a:gd name="T83" fmla="*/ 743 h 953"/>
                <a:gd name="T84" fmla="*/ 634 w 2780"/>
                <a:gd name="T85" fmla="*/ 701 h 953"/>
                <a:gd name="T86" fmla="*/ 574 w 2780"/>
                <a:gd name="T87" fmla="*/ 695 h 953"/>
                <a:gd name="T88" fmla="*/ 562 w 2780"/>
                <a:gd name="T89" fmla="*/ 701 h 953"/>
                <a:gd name="T90" fmla="*/ 526 w 2780"/>
                <a:gd name="T91" fmla="*/ 731 h 953"/>
                <a:gd name="T92" fmla="*/ 439 w 2780"/>
                <a:gd name="T93" fmla="*/ 809 h 953"/>
                <a:gd name="T94" fmla="*/ 409 w 2780"/>
                <a:gd name="T95" fmla="*/ 821 h 953"/>
                <a:gd name="T96" fmla="*/ 385 w 2780"/>
                <a:gd name="T97" fmla="*/ 821 h 953"/>
                <a:gd name="T98" fmla="*/ 338 w 2780"/>
                <a:gd name="T99" fmla="*/ 827 h 953"/>
                <a:gd name="T100" fmla="*/ 212 w 2780"/>
                <a:gd name="T101" fmla="*/ 851 h 953"/>
                <a:gd name="T102" fmla="*/ 176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807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4100"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4101"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4102"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4103"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4104"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4105"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4106"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4107"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4108"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4109"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4110"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4111"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4112"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4113"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grpSp>
      <p:sp>
        <p:nvSpPr>
          <p:cNvPr id="4114" name="Rectangle 18"/>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4115" name="Rectangle 19"/>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EAEAEA"/>
                </a:solidFill>
                <a:effectLst>
                  <a:outerShdw blurRad="38100" dist="38100" dir="2700000" algn="tl">
                    <a:srgbClr val="000000"/>
                  </a:outerShdw>
                </a:effectLst>
              </a:defRPr>
            </a:lvl1pPr>
          </a:lstStyle>
          <a:p>
            <a:pPr>
              <a:defRPr/>
            </a:pPr>
            <a:endParaRPr lang="en-US"/>
          </a:p>
        </p:txBody>
      </p:sp>
      <p:sp>
        <p:nvSpPr>
          <p:cNvPr id="4116" name="Rectangle 2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ctr">
              <a:defRPr sz="1200">
                <a:solidFill>
                  <a:srgbClr val="EAEAEA"/>
                </a:solidFill>
                <a:effectLst>
                  <a:outerShdw blurRad="38100" dist="38100" dir="2700000" algn="tl">
                    <a:srgbClr val="000000"/>
                  </a:outerShdw>
                </a:effectLst>
              </a:defRPr>
            </a:lvl1pPr>
          </a:lstStyle>
          <a:p>
            <a:pPr>
              <a:defRPr/>
            </a:pPr>
            <a:endParaRPr lang="en-US"/>
          </a:p>
        </p:txBody>
      </p:sp>
      <p:sp>
        <p:nvSpPr>
          <p:cNvPr id="4117" name="Rectangle 21"/>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EAEAEA"/>
                </a:solidFill>
                <a:effectLst>
                  <a:outerShdw blurRad="38100" dist="38100" dir="2700000" algn="tl">
                    <a:srgbClr val="000000"/>
                  </a:outerShdw>
                </a:effectLst>
              </a:defRPr>
            </a:lvl1pPr>
          </a:lstStyle>
          <a:p>
            <a:pPr>
              <a:defRPr/>
            </a:pPr>
            <a:fld id="{470C1383-B0D4-4E1A-B7F1-577C456EF504}" type="slidenum">
              <a:rPr lang="en-US"/>
              <a:pPr>
                <a:defRPr/>
              </a:pPr>
              <a:t>‹#›</a:t>
            </a:fld>
            <a:endParaRPr lang="en-US"/>
          </a:p>
        </p:txBody>
      </p:sp>
      <p:sp>
        <p:nvSpPr>
          <p:cNvPr id="4118"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815"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4716463" y="5345113"/>
            <a:ext cx="4427537" cy="1512887"/>
            <a:chOff x="2971" y="3367"/>
            <a:chExt cx="2789" cy="953"/>
          </a:xfrm>
        </p:grpSpPr>
        <p:sp>
          <p:nvSpPr>
            <p:cNvPr id="3080" name="Freeform 3"/>
            <p:cNvSpPr>
              <a:spLocks/>
            </p:cNvSpPr>
            <p:nvPr/>
          </p:nvSpPr>
          <p:spPr bwMode="ltGray">
            <a:xfrm>
              <a:off x="2971" y="3367"/>
              <a:ext cx="2789" cy="953"/>
            </a:xfrm>
            <a:custGeom>
              <a:avLst/>
              <a:gdLst>
                <a:gd name="T0" fmla="*/ 2795 w 2780"/>
                <a:gd name="T1" fmla="*/ 18 h 953"/>
                <a:gd name="T2" fmla="*/ 2705 w 2780"/>
                <a:gd name="T3" fmla="*/ 24 h 953"/>
                <a:gd name="T4" fmla="*/ 2638 w 2780"/>
                <a:gd name="T5" fmla="*/ 102 h 953"/>
                <a:gd name="T6" fmla="*/ 2535 w 2780"/>
                <a:gd name="T7" fmla="*/ 156 h 953"/>
                <a:gd name="T8" fmla="*/ 2529 w 2780"/>
                <a:gd name="T9" fmla="*/ 222 h 953"/>
                <a:gd name="T10" fmla="*/ 2511 w 2780"/>
                <a:gd name="T11" fmla="*/ 246 h 953"/>
                <a:gd name="T12" fmla="*/ 2493 w 2780"/>
                <a:gd name="T13" fmla="*/ 252 h 953"/>
                <a:gd name="T14" fmla="*/ 2421 w 2780"/>
                <a:gd name="T15" fmla="*/ 210 h 953"/>
                <a:gd name="T16" fmla="*/ 2281 w 2780"/>
                <a:gd name="T17" fmla="*/ 192 h 953"/>
                <a:gd name="T18" fmla="*/ 2257 w 2780"/>
                <a:gd name="T19" fmla="*/ 186 h 953"/>
                <a:gd name="T20" fmla="*/ 2239 w 2780"/>
                <a:gd name="T21" fmla="*/ 192 h 953"/>
                <a:gd name="T22" fmla="*/ 2167 w 2780"/>
                <a:gd name="T23" fmla="*/ 228 h 953"/>
                <a:gd name="T24" fmla="*/ 2131 w 2780"/>
                <a:gd name="T25" fmla="*/ 240 h 953"/>
                <a:gd name="T26" fmla="*/ 2107 w 2780"/>
                <a:gd name="T27" fmla="*/ 246 h 953"/>
                <a:gd name="T28" fmla="*/ 2095 w 2780"/>
                <a:gd name="T29" fmla="*/ 258 h 953"/>
                <a:gd name="T30" fmla="*/ 2095 w 2780"/>
                <a:gd name="T31" fmla="*/ 276 h 953"/>
                <a:gd name="T32" fmla="*/ 2072 w 2780"/>
                <a:gd name="T33" fmla="*/ 300 h 953"/>
                <a:gd name="T34" fmla="*/ 2054 w 2780"/>
                <a:gd name="T35" fmla="*/ 312 h 953"/>
                <a:gd name="T36" fmla="*/ 2042 w 2780"/>
                <a:gd name="T37" fmla="*/ 324 h 953"/>
                <a:gd name="T38" fmla="*/ 2030 w 2780"/>
                <a:gd name="T39" fmla="*/ 336 h 953"/>
                <a:gd name="T40" fmla="*/ 1997 w 2780"/>
                <a:gd name="T41" fmla="*/ 342 h 953"/>
                <a:gd name="T42" fmla="*/ 1931 w 2780"/>
                <a:gd name="T43" fmla="*/ 336 h 953"/>
                <a:gd name="T44" fmla="*/ 1895 w 2780"/>
                <a:gd name="T45" fmla="*/ 330 h 953"/>
                <a:gd name="T46" fmla="*/ 1883 w 2780"/>
                <a:gd name="T47" fmla="*/ 342 h 953"/>
                <a:gd name="T48" fmla="*/ 1871 w 2780"/>
                <a:gd name="T49" fmla="*/ 354 h 953"/>
                <a:gd name="T50" fmla="*/ 1841 w 2780"/>
                <a:gd name="T51" fmla="*/ 360 h 953"/>
                <a:gd name="T52" fmla="*/ 1782 w 2780"/>
                <a:gd name="T53" fmla="*/ 342 h 953"/>
                <a:gd name="T54" fmla="*/ 1758 w 2780"/>
                <a:gd name="T55" fmla="*/ 342 h 953"/>
                <a:gd name="T56" fmla="*/ 1734 w 2780"/>
                <a:gd name="T57" fmla="*/ 354 h 953"/>
                <a:gd name="T58" fmla="*/ 1671 w 2780"/>
                <a:gd name="T59" fmla="*/ 425 h 953"/>
                <a:gd name="T60" fmla="*/ 1629 w 2780"/>
                <a:gd name="T61" fmla="*/ 569 h 953"/>
                <a:gd name="T62" fmla="*/ 1629 w 2780"/>
                <a:gd name="T63" fmla="*/ 593 h 953"/>
                <a:gd name="T64" fmla="*/ 1635 w 2780"/>
                <a:gd name="T65" fmla="*/ 641 h 953"/>
                <a:gd name="T66" fmla="*/ 1653 w 2780"/>
                <a:gd name="T67" fmla="*/ 659 h 953"/>
                <a:gd name="T68" fmla="*/ 1647 w 2780"/>
                <a:gd name="T69" fmla="*/ 671 h 953"/>
                <a:gd name="T70" fmla="*/ 1635 w 2780"/>
                <a:gd name="T71" fmla="*/ 683 h 953"/>
                <a:gd name="T72" fmla="*/ 1557 w 2780"/>
                <a:gd name="T73" fmla="*/ 689 h 953"/>
                <a:gd name="T74" fmla="*/ 1480 w 2780"/>
                <a:gd name="T75" fmla="*/ 629 h 953"/>
                <a:gd name="T76" fmla="*/ 1345 w 2780"/>
                <a:gd name="T77" fmla="*/ 587 h 953"/>
                <a:gd name="T78" fmla="*/ 1196 w 2780"/>
                <a:gd name="T79" fmla="*/ 671 h 953"/>
                <a:gd name="T80" fmla="*/ 1025 w 2780"/>
                <a:gd name="T81" fmla="*/ 731 h 953"/>
                <a:gd name="T82" fmla="*/ 822 w 2780"/>
                <a:gd name="T83" fmla="*/ 743 h 953"/>
                <a:gd name="T84" fmla="*/ 634 w 2780"/>
                <a:gd name="T85" fmla="*/ 701 h 953"/>
                <a:gd name="T86" fmla="*/ 574 w 2780"/>
                <a:gd name="T87" fmla="*/ 695 h 953"/>
                <a:gd name="T88" fmla="*/ 562 w 2780"/>
                <a:gd name="T89" fmla="*/ 701 h 953"/>
                <a:gd name="T90" fmla="*/ 526 w 2780"/>
                <a:gd name="T91" fmla="*/ 731 h 953"/>
                <a:gd name="T92" fmla="*/ 439 w 2780"/>
                <a:gd name="T93" fmla="*/ 809 h 953"/>
                <a:gd name="T94" fmla="*/ 409 w 2780"/>
                <a:gd name="T95" fmla="*/ 821 h 953"/>
                <a:gd name="T96" fmla="*/ 385 w 2780"/>
                <a:gd name="T97" fmla="*/ 821 h 953"/>
                <a:gd name="T98" fmla="*/ 338 w 2780"/>
                <a:gd name="T99" fmla="*/ 827 h 953"/>
                <a:gd name="T100" fmla="*/ 212 w 2780"/>
                <a:gd name="T101" fmla="*/ 851 h 953"/>
                <a:gd name="T102" fmla="*/ 176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807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4100"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4101"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4102"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4103"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4104"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4105"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4106"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4107"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4108"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4109"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4110"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4111"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4112"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sp>
          <p:nvSpPr>
            <p:cNvPr id="4113"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solidFill>
                  <a:srgbClr val="EAEAEA"/>
                </a:solidFill>
              </a:endParaRPr>
            </a:p>
          </p:txBody>
        </p:sp>
      </p:grpSp>
      <p:sp>
        <p:nvSpPr>
          <p:cNvPr id="4114" name="Rectangle 18"/>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4115" name="Rectangle 19"/>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EAEAEA"/>
                </a:solidFill>
                <a:effectLst>
                  <a:outerShdw blurRad="38100" dist="38100" dir="2700000" algn="tl">
                    <a:srgbClr val="000000"/>
                  </a:outerShdw>
                </a:effectLst>
              </a:defRPr>
            </a:lvl1pPr>
          </a:lstStyle>
          <a:p>
            <a:pPr>
              <a:defRPr/>
            </a:pPr>
            <a:endParaRPr lang="en-US"/>
          </a:p>
        </p:txBody>
      </p:sp>
      <p:sp>
        <p:nvSpPr>
          <p:cNvPr id="4116" name="Rectangle 2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ctr">
              <a:defRPr sz="1200">
                <a:solidFill>
                  <a:srgbClr val="EAEAEA"/>
                </a:solidFill>
                <a:effectLst>
                  <a:outerShdw blurRad="38100" dist="38100" dir="2700000" algn="tl">
                    <a:srgbClr val="000000"/>
                  </a:outerShdw>
                </a:effectLst>
              </a:defRPr>
            </a:lvl1pPr>
          </a:lstStyle>
          <a:p>
            <a:pPr>
              <a:defRPr/>
            </a:pPr>
            <a:endParaRPr lang="en-US"/>
          </a:p>
        </p:txBody>
      </p:sp>
      <p:sp>
        <p:nvSpPr>
          <p:cNvPr id="4117" name="Rectangle 21"/>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EAEAEA"/>
                </a:solidFill>
                <a:effectLst>
                  <a:outerShdw blurRad="38100" dist="38100" dir="2700000" algn="tl">
                    <a:srgbClr val="000000"/>
                  </a:outerShdw>
                </a:effectLst>
              </a:defRPr>
            </a:lvl1pPr>
          </a:lstStyle>
          <a:p>
            <a:pPr>
              <a:defRPr/>
            </a:pPr>
            <a:fld id="{D3B6B592-9B55-4395-927C-8C09F8172E1C}" type="slidenum">
              <a:rPr lang="en-US"/>
              <a:pPr>
                <a:defRPr/>
              </a:pPr>
              <a:t>‹#›</a:t>
            </a:fld>
            <a:endParaRPr lang="en-US"/>
          </a:p>
        </p:txBody>
      </p:sp>
      <p:sp>
        <p:nvSpPr>
          <p:cNvPr id="4118"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816"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econedlink.org/interactives/index.php?iid=190"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7.emf"/><Relationship Id="rId2" Type="http://schemas.openxmlformats.org/officeDocument/2006/relationships/notesSlide" Target="../notesSlides/notesSlide23.xml"/><Relationship Id="rId1" Type="http://schemas.openxmlformats.org/officeDocument/2006/relationships/slideLayout" Target="../slideLayouts/slideLayout13.xml"/><Relationship Id="rId6" Type="http://schemas.openxmlformats.org/officeDocument/2006/relationships/image" Target="../media/image6.jpeg"/><Relationship Id="rId5" Type="http://schemas.openxmlformats.org/officeDocument/2006/relationships/hyperlink" Target="http://www.let.rug.nl/usa/images/boston.jpg" TargetMode="Externa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304800" y="609600"/>
            <a:ext cx="8534400" cy="5181600"/>
          </a:xfrm>
        </p:spPr>
        <p:txBody>
          <a:bodyPr/>
          <a:lstStyle/>
          <a:p>
            <a:pPr eaLnBrk="1" hangingPunct="1">
              <a:defRPr/>
            </a:pPr>
            <a:br>
              <a:rPr lang="en-US" sz="6000" b="1" dirty="0"/>
            </a:br>
            <a:br>
              <a:rPr lang="en-US" sz="6000" b="1" dirty="0"/>
            </a:br>
            <a:br>
              <a:rPr lang="en-US" sz="6000" b="1" dirty="0"/>
            </a:br>
            <a:br>
              <a:rPr lang="en-US" sz="6000" b="1" dirty="0"/>
            </a:br>
            <a:br>
              <a:rPr lang="en-US" sz="6000" b="1" dirty="0"/>
            </a:br>
            <a:br>
              <a:rPr lang="en-US" sz="6000" b="1" dirty="0"/>
            </a:br>
            <a:br>
              <a:rPr lang="en-US" sz="6000" b="1" dirty="0"/>
            </a:br>
            <a:r>
              <a:rPr lang="en-US" sz="6000" b="1" dirty="0"/>
              <a:t>Essential Question:</a:t>
            </a:r>
            <a:br>
              <a:rPr lang="en-US" sz="6000" b="1" dirty="0"/>
            </a:br>
            <a:br>
              <a:rPr lang="en-US" sz="3600" b="1" dirty="0"/>
            </a:br>
            <a:r>
              <a:rPr lang="en-US" sz="6000" b="1" dirty="0"/>
              <a:t>What factors encourage </a:t>
            </a:r>
            <a:br>
              <a:rPr lang="en-US" sz="6000" b="1" dirty="0"/>
            </a:br>
            <a:r>
              <a:rPr lang="en-US" sz="6000" b="1" dirty="0"/>
              <a:t>and/or hinder </a:t>
            </a:r>
            <a:br>
              <a:rPr lang="en-US" sz="6000" b="1" dirty="0"/>
            </a:br>
            <a:r>
              <a:rPr lang="en-US" sz="6000" b="1" dirty="0"/>
              <a:t>voluntary trade?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09600" y="1295400"/>
            <a:ext cx="7772400" cy="4191000"/>
          </a:xfrm>
        </p:spPr>
        <p:txBody>
          <a:bodyPr/>
          <a:lstStyle/>
          <a:p>
            <a:pPr>
              <a:defRPr/>
            </a:pPr>
            <a:r>
              <a:rPr lang="en-US" sz="8800" b="1" dirty="0"/>
              <a:t>Currency Exchange</a:t>
            </a:r>
            <a:br>
              <a:rPr lang="en-US" sz="8800" b="1" dirty="0"/>
            </a:br>
            <a:r>
              <a:rPr lang="en-US" sz="8800" b="1" dirty="0"/>
              <a:t>Activity</a:t>
            </a:r>
            <a:br>
              <a:rPr lang="en-US" sz="8800" b="1" dirty="0"/>
            </a:br>
            <a:r>
              <a:rPr lang="en-US" sz="4000" b="1" dirty="0"/>
              <a:t>[Optional Activity]</a:t>
            </a:r>
            <a:endParaRPr lang="en-US" sz="88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28600" y="152400"/>
            <a:ext cx="8686800" cy="1981200"/>
          </a:xfrm>
        </p:spPr>
        <p:txBody>
          <a:bodyPr/>
          <a:lstStyle/>
          <a:p>
            <a:pPr>
              <a:defRPr/>
            </a:pPr>
            <a:r>
              <a:rPr lang="en-US" sz="4000" b="1" dirty="0"/>
              <a:t>Use the Factors of Voluntary Trade Graphic Organizer to take notes during this presentation.</a:t>
            </a:r>
          </a:p>
        </p:txBody>
      </p:sp>
      <p:graphicFrame>
        <p:nvGraphicFramePr>
          <p:cNvPr id="17411" name="Object 2"/>
          <p:cNvGraphicFramePr>
            <a:graphicFrameLocks noChangeAspect="1"/>
          </p:cNvGraphicFramePr>
          <p:nvPr/>
        </p:nvGraphicFramePr>
        <p:xfrm>
          <a:off x="2057400" y="2438400"/>
          <a:ext cx="5029200" cy="3886200"/>
        </p:xfrm>
        <a:graphic>
          <a:graphicData uri="http://schemas.openxmlformats.org/presentationml/2006/ole">
            <mc:AlternateContent xmlns:mc="http://schemas.openxmlformats.org/markup-compatibility/2006">
              <mc:Choice xmlns:v="urn:schemas-microsoft-com:vml" Requires="v">
                <p:oleObj spid="_x0000_s17416" name="Acrobat Document" r:id="rId4" imgW="5029155" imgH="3886200" progId="AcroExch.Document.11">
                  <p:embed/>
                </p:oleObj>
              </mc:Choice>
              <mc:Fallback>
                <p:oleObj name="Acrobat Document" r:id="rId4" imgW="5029155" imgH="3886200" progId="AcroExch.Document.11">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2438400"/>
                        <a:ext cx="5029200" cy="3886200"/>
                      </a:xfrm>
                      <a:prstGeom prst="rect">
                        <a:avLst/>
                      </a:prstGeom>
                      <a:noFill/>
                      <a:ln w="9525">
                        <a:solidFill>
                          <a:srgbClr val="171717"/>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990600"/>
            <a:ext cx="7772400" cy="4572000"/>
          </a:xfrm>
        </p:spPr>
        <p:txBody>
          <a:bodyPr/>
          <a:lstStyle/>
          <a:p>
            <a:pPr>
              <a:defRPr/>
            </a:pPr>
            <a:r>
              <a:rPr lang="en-US" sz="6000" b="1" dirty="0"/>
              <a:t>International trade involves countries from all over the world engaging in voluntary trade.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22225"/>
            <a:ext cx="7772400" cy="1654175"/>
          </a:xfrm>
        </p:spPr>
        <p:txBody>
          <a:bodyPr/>
          <a:lstStyle/>
          <a:p>
            <a:pPr>
              <a:defRPr/>
            </a:pPr>
            <a:r>
              <a:rPr lang="en-US" sz="4800" dirty="0"/>
              <a:t>Currency Exchange &amp;</a:t>
            </a:r>
            <a:br>
              <a:rPr lang="en-US" sz="4800" dirty="0"/>
            </a:br>
            <a:r>
              <a:rPr lang="en-US" sz="4800" dirty="0"/>
              <a:t>International Trade </a:t>
            </a:r>
            <a:endParaRPr lang="en-US" dirty="0"/>
          </a:p>
        </p:txBody>
      </p:sp>
      <p:sp>
        <p:nvSpPr>
          <p:cNvPr id="3" name="Subtitle 2"/>
          <p:cNvSpPr>
            <a:spLocks noGrp="1"/>
          </p:cNvSpPr>
          <p:nvPr>
            <p:ph type="subTitle" sz="quarter" idx="1"/>
          </p:nvPr>
        </p:nvSpPr>
        <p:spPr>
          <a:xfrm>
            <a:off x="533400" y="1828800"/>
            <a:ext cx="8001000" cy="4343400"/>
          </a:xfrm>
        </p:spPr>
        <p:txBody>
          <a:bodyPr/>
          <a:lstStyle/>
          <a:p>
            <a:pPr>
              <a:defRPr/>
            </a:pPr>
            <a:r>
              <a:rPr lang="en-US" dirty="0"/>
              <a:t>Exchange rates provide a procedure for determining the value of one’s currency in terms of another’s currency.</a:t>
            </a:r>
          </a:p>
          <a:p>
            <a:pPr>
              <a:defRPr/>
            </a:pPr>
            <a:endParaRPr lang="en-US" sz="1600" dirty="0"/>
          </a:p>
          <a:p>
            <a:pPr>
              <a:defRPr/>
            </a:pPr>
            <a:r>
              <a:rPr lang="en-US" dirty="0"/>
              <a:t>Without a system for exchanging currencies, it would be very difficult to conduct international trade.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1981200"/>
            <a:ext cx="7772400" cy="1828800"/>
          </a:xfrm>
        </p:spPr>
        <p:txBody>
          <a:bodyPr/>
          <a:lstStyle/>
          <a:p>
            <a:pPr>
              <a:defRPr/>
            </a:pPr>
            <a:r>
              <a:rPr lang="en-US" sz="9600" dirty="0"/>
              <a:t>Specialization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457200"/>
            <a:ext cx="7772400" cy="5638800"/>
          </a:xfrm>
        </p:spPr>
        <p:txBody>
          <a:bodyPr/>
          <a:lstStyle/>
          <a:p>
            <a:pPr>
              <a:defRPr/>
            </a:pPr>
            <a:r>
              <a:rPr lang="en-US" sz="4000" dirty="0"/>
              <a:t>Specialization encourages voluntary trade and can be a positive factor in a country’s economy.</a:t>
            </a:r>
            <a:br>
              <a:rPr lang="en-US" sz="4000" dirty="0"/>
            </a:br>
            <a:br>
              <a:rPr lang="en-US" sz="4000" dirty="0"/>
            </a:br>
            <a:r>
              <a:rPr lang="en-US" sz="4000" u="sng" dirty="0"/>
              <a:t>Specialization</a:t>
            </a:r>
            <a:r>
              <a:rPr lang="en-US" sz="4000" dirty="0"/>
              <a:t> occurs when one country can produce a good or service at a lower opportunity cost than another country.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17588"/>
          </a:xfrm>
        </p:spPr>
        <p:txBody>
          <a:bodyPr/>
          <a:lstStyle/>
          <a:p>
            <a:pPr>
              <a:defRPr/>
            </a:pPr>
            <a:r>
              <a:rPr lang="en-US" dirty="0"/>
              <a:t>Reviewing Opportunity Cost</a:t>
            </a:r>
          </a:p>
        </p:txBody>
      </p:sp>
      <p:sp>
        <p:nvSpPr>
          <p:cNvPr id="3" name="Content Placeholder 2"/>
          <p:cNvSpPr>
            <a:spLocks noGrp="1"/>
          </p:cNvSpPr>
          <p:nvPr>
            <p:ph idx="1"/>
          </p:nvPr>
        </p:nvSpPr>
        <p:spPr>
          <a:xfrm>
            <a:off x="457200" y="1524000"/>
            <a:ext cx="8229600" cy="4530725"/>
          </a:xfrm>
        </p:spPr>
        <p:txBody>
          <a:bodyPr/>
          <a:lstStyle/>
          <a:p>
            <a:pPr>
              <a:defRPr/>
            </a:pPr>
            <a:r>
              <a:rPr lang="en-US" dirty="0"/>
              <a:t>Watch the short slideshow below on opportunity cost</a:t>
            </a:r>
          </a:p>
          <a:p>
            <a:pPr marL="0" indent="0">
              <a:buFont typeface="Wingdings" pitchFamily="2" charset="2"/>
              <a:buNone/>
              <a:defRPr/>
            </a:pPr>
            <a:r>
              <a:rPr lang="en-US" dirty="0">
                <a:hlinkClick r:id="rId3"/>
              </a:rPr>
              <a:t>http://www.econedlink.org/interactives/index.php?iid=190</a:t>
            </a:r>
            <a:r>
              <a:rPr lang="en-US" dirty="0"/>
              <a:t> </a:t>
            </a:r>
          </a:p>
          <a:p>
            <a:pPr>
              <a:defRPr/>
            </a:pPr>
            <a:r>
              <a:rPr lang="en-US" dirty="0"/>
              <a:t>Look at the next slide for demonstrating opportunity cost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1"/>
          <p:cNvSpPr txBox="1">
            <a:spLocks noChangeArrowheads="1"/>
          </p:cNvSpPr>
          <p:nvPr/>
        </p:nvSpPr>
        <p:spPr bwMode="auto">
          <a:xfrm>
            <a:off x="381000" y="228600"/>
            <a:ext cx="8458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itchFamily="2" charset="2"/>
              <a:buChar char="u"/>
              <a:defRPr sz="3200">
                <a:solidFill>
                  <a:schemeClr val="tx1"/>
                </a:solidFill>
                <a:latin typeface="Verdana" pitchFamily="34" charset="0"/>
                <a:cs typeface="Arial" charset="0"/>
              </a:defRPr>
            </a:lvl1pPr>
            <a:lvl2pPr marL="742950" indent="-285750" eaLnBrk="0" hangingPunct="0">
              <a:spcBef>
                <a:spcPct val="20000"/>
              </a:spcBef>
              <a:buChar char="–"/>
              <a:defRPr sz="2800">
                <a:solidFill>
                  <a:schemeClr val="tx1"/>
                </a:solidFill>
                <a:latin typeface="Verdana" pitchFamily="34" charset="0"/>
                <a:cs typeface="Arial" charset="0"/>
              </a:defRPr>
            </a:lvl2pPr>
            <a:lvl3pPr marL="1143000" indent="-228600" eaLnBrk="0" hangingPunct="0">
              <a:spcBef>
                <a:spcPct val="20000"/>
              </a:spcBef>
              <a:buClr>
                <a:schemeClr val="tx2"/>
              </a:buClr>
              <a:buSzPct val="70000"/>
              <a:buFont typeface="Wingdings" pitchFamily="2" charset="2"/>
              <a:buChar char="u"/>
              <a:defRPr sz="2400">
                <a:solidFill>
                  <a:schemeClr val="tx1"/>
                </a:solidFill>
                <a:latin typeface="Verdana" pitchFamily="34" charset="0"/>
                <a:cs typeface="Arial" charset="0"/>
              </a:defRPr>
            </a:lvl3pPr>
            <a:lvl4pPr marL="1600200" indent="-228600" eaLnBrk="0" hangingPunct="0">
              <a:spcBef>
                <a:spcPct val="20000"/>
              </a:spcBef>
              <a:buChar char="–"/>
              <a:defRPr sz="2000">
                <a:solidFill>
                  <a:schemeClr val="tx1"/>
                </a:solidFill>
                <a:latin typeface="Verdana" pitchFamily="34" charset="0"/>
                <a:cs typeface="Arial" charset="0"/>
              </a:defRPr>
            </a:lvl4pPr>
            <a:lvl5pPr marL="2057400" indent="-228600" eaLnBrk="0" hangingPunct="0">
              <a:spcBef>
                <a:spcPct val="20000"/>
              </a:spcBef>
              <a:buClr>
                <a:schemeClr val="folHlink"/>
              </a:buClr>
              <a:buSzPct val="70000"/>
              <a:buFont typeface="Wingdings" pitchFamily="2" charset="2"/>
              <a:buChar char="u"/>
              <a:defRPr sz="2000">
                <a:solidFill>
                  <a:schemeClr val="tx1"/>
                </a:solidFill>
                <a:latin typeface="Verdana" pitchFamily="34" charset="0"/>
                <a:cs typeface="Arial" charset="0"/>
              </a:defRPr>
            </a:lvl5pPr>
            <a:lvl6pPr marL="2514600" indent="-228600" eaLnBrk="0" fontAlgn="base" hangingPunct="0">
              <a:spcBef>
                <a:spcPct val="20000"/>
              </a:spcBef>
              <a:spcAft>
                <a:spcPct val="0"/>
              </a:spcAft>
              <a:buClr>
                <a:schemeClr val="folHlink"/>
              </a:buClr>
              <a:buSzPct val="70000"/>
              <a:buFont typeface="Wingdings" pitchFamily="2" charset="2"/>
              <a:buChar char="u"/>
              <a:defRPr sz="2000">
                <a:solidFill>
                  <a:schemeClr val="tx1"/>
                </a:solidFill>
                <a:latin typeface="Verdana" pitchFamily="34" charset="0"/>
                <a:cs typeface="Arial" charset="0"/>
              </a:defRPr>
            </a:lvl6pPr>
            <a:lvl7pPr marL="2971800" indent="-228600" eaLnBrk="0" fontAlgn="base" hangingPunct="0">
              <a:spcBef>
                <a:spcPct val="20000"/>
              </a:spcBef>
              <a:spcAft>
                <a:spcPct val="0"/>
              </a:spcAft>
              <a:buClr>
                <a:schemeClr val="folHlink"/>
              </a:buClr>
              <a:buSzPct val="70000"/>
              <a:buFont typeface="Wingdings" pitchFamily="2" charset="2"/>
              <a:buChar char="u"/>
              <a:defRPr sz="2000">
                <a:solidFill>
                  <a:schemeClr val="tx1"/>
                </a:solidFill>
                <a:latin typeface="Verdana" pitchFamily="34" charset="0"/>
                <a:cs typeface="Arial" charset="0"/>
              </a:defRPr>
            </a:lvl7pPr>
            <a:lvl8pPr marL="3429000" indent="-228600" eaLnBrk="0" fontAlgn="base" hangingPunct="0">
              <a:spcBef>
                <a:spcPct val="20000"/>
              </a:spcBef>
              <a:spcAft>
                <a:spcPct val="0"/>
              </a:spcAft>
              <a:buClr>
                <a:schemeClr val="folHlink"/>
              </a:buClr>
              <a:buSzPct val="70000"/>
              <a:buFont typeface="Wingdings" pitchFamily="2" charset="2"/>
              <a:buChar char="u"/>
              <a:defRPr sz="2000">
                <a:solidFill>
                  <a:schemeClr val="tx1"/>
                </a:solidFill>
                <a:latin typeface="Verdana" pitchFamily="34" charset="0"/>
                <a:cs typeface="Arial" charset="0"/>
              </a:defRPr>
            </a:lvl8pPr>
            <a:lvl9pPr marL="3886200" indent="-228600" eaLnBrk="0" fontAlgn="base" hangingPunct="0">
              <a:spcBef>
                <a:spcPct val="20000"/>
              </a:spcBef>
              <a:spcAft>
                <a:spcPct val="0"/>
              </a:spcAft>
              <a:buClr>
                <a:schemeClr val="folHlink"/>
              </a:buClr>
              <a:buSzPct val="70000"/>
              <a:buFont typeface="Wingdings" pitchFamily="2" charset="2"/>
              <a:buChar char="u"/>
              <a:defRPr sz="2000">
                <a:solidFill>
                  <a:schemeClr val="tx1"/>
                </a:solidFill>
                <a:latin typeface="Verdana" pitchFamily="34" charset="0"/>
                <a:cs typeface="Arial" charset="0"/>
              </a:defRPr>
            </a:lvl9pPr>
          </a:lstStyle>
          <a:p>
            <a:pPr algn="ctr" eaLnBrk="1" hangingPunct="1">
              <a:spcBef>
                <a:spcPct val="0"/>
              </a:spcBef>
              <a:buClrTx/>
              <a:buSzTx/>
              <a:buFontTx/>
              <a:buNone/>
            </a:pPr>
            <a:r>
              <a:rPr lang="en-US" altLang="en-US" sz="2400">
                <a:solidFill>
                  <a:schemeClr val="tx2"/>
                </a:solidFill>
              </a:rPr>
              <a:t>Look at the three sets of items below. From each set, select the item that you would buy if you had the money.</a:t>
            </a:r>
          </a:p>
        </p:txBody>
      </p:sp>
      <p:sp>
        <p:nvSpPr>
          <p:cNvPr id="3" name="TextBox 2"/>
          <p:cNvSpPr txBox="1"/>
          <p:nvPr/>
        </p:nvSpPr>
        <p:spPr>
          <a:xfrm>
            <a:off x="3124200" y="3429000"/>
            <a:ext cx="3733800" cy="1570038"/>
          </a:xfrm>
          <a:prstGeom prst="rect">
            <a:avLst/>
          </a:prstGeom>
          <a:noFill/>
          <a:ln>
            <a:solidFill>
              <a:schemeClr val="tx1">
                <a:lumMod val="10000"/>
              </a:schemeClr>
            </a:solidFill>
          </a:ln>
        </p:spPr>
        <p:txBody>
          <a:bodyPr>
            <a:spAutoFit/>
          </a:bodyPr>
          <a:lstStyle/>
          <a:p>
            <a:pPr algn="ctr">
              <a:defRPr/>
            </a:pPr>
            <a:r>
              <a:rPr lang="en-US" sz="2400" dirty="0">
                <a:solidFill>
                  <a:schemeClr val="tx2"/>
                </a:solidFill>
              </a:rPr>
              <a:t>Set 3</a:t>
            </a:r>
          </a:p>
          <a:p>
            <a:pPr marL="285750" indent="-285750">
              <a:buFont typeface="Arial" pitchFamily="34" charset="0"/>
              <a:buChar char="•"/>
              <a:defRPr/>
            </a:pPr>
            <a:r>
              <a:rPr lang="en-US" sz="2400" dirty="0">
                <a:solidFill>
                  <a:schemeClr val="tx2"/>
                </a:solidFill>
              </a:rPr>
              <a:t>Movie ticket</a:t>
            </a:r>
          </a:p>
          <a:p>
            <a:pPr marL="285750" indent="-285750">
              <a:buFont typeface="Arial" pitchFamily="34" charset="0"/>
              <a:buChar char="•"/>
              <a:defRPr/>
            </a:pPr>
            <a:r>
              <a:rPr lang="en-US" sz="2400" dirty="0">
                <a:solidFill>
                  <a:schemeClr val="tx2"/>
                </a:solidFill>
              </a:rPr>
              <a:t>Concert ticket</a:t>
            </a:r>
          </a:p>
          <a:p>
            <a:pPr marL="285750" indent="-285750">
              <a:buFont typeface="Arial" pitchFamily="34" charset="0"/>
              <a:buChar char="•"/>
              <a:defRPr/>
            </a:pPr>
            <a:r>
              <a:rPr lang="en-US" sz="2400" dirty="0">
                <a:solidFill>
                  <a:schemeClr val="tx2"/>
                </a:solidFill>
              </a:rPr>
              <a:t>Sporting event ticket</a:t>
            </a:r>
          </a:p>
        </p:txBody>
      </p:sp>
      <p:sp>
        <p:nvSpPr>
          <p:cNvPr id="5" name="TextBox 4"/>
          <p:cNvSpPr txBox="1"/>
          <p:nvPr/>
        </p:nvSpPr>
        <p:spPr>
          <a:xfrm>
            <a:off x="5257800" y="1590675"/>
            <a:ext cx="2895600" cy="1570038"/>
          </a:xfrm>
          <a:prstGeom prst="rect">
            <a:avLst/>
          </a:prstGeom>
          <a:noFill/>
          <a:ln>
            <a:solidFill>
              <a:schemeClr val="tx1">
                <a:lumMod val="10000"/>
              </a:schemeClr>
            </a:solidFill>
          </a:ln>
        </p:spPr>
        <p:txBody>
          <a:bodyPr>
            <a:spAutoFit/>
          </a:bodyPr>
          <a:lstStyle/>
          <a:p>
            <a:pPr algn="ctr">
              <a:defRPr/>
            </a:pPr>
            <a:r>
              <a:rPr lang="en-US" sz="2400" dirty="0">
                <a:solidFill>
                  <a:schemeClr val="tx2"/>
                </a:solidFill>
              </a:rPr>
              <a:t>Set 2</a:t>
            </a:r>
          </a:p>
          <a:p>
            <a:pPr marL="285750" indent="-285750">
              <a:buFont typeface="Arial" pitchFamily="34" charset="0"/>
              <a:buChar char="•"/>
              <a:defRPr/>
            </a:pPr>
            <a:r>
              <a:rPr lang="en-US" sz="2400" dirty="0">
                <a:solidFill>
                  <a:schemeClr val="tx2"/>
                </a:solidFill>
              </a:rPr>
              <a:t>New shirt</a:t>
            </a:r>
          </a:p>
          <a:p>
            <a:pPr marL="285750" indent="-285750">
              <a:buFont typeface="Arial" pitchFamily="34" charset="0"/>
              <a:buChar char="•"/>
              <a:defRPr/>
            </a:pPr>
            <a:r>
              <a:rPr lang="en-US" sz="2400" dirty="0">
                <a:solidFill>
                  <a:schemeClr val="tx2"/>
                </a:solidFill>
              </a:rPr>
              <a:t>New shoes</a:t>
            </a:r>
          </a:p>
          <a:p>
            <a:pPr marL="285750" indent="-285750">
              <a:buFont typeface="Arial" pitchFamily="34" charset="0"/>
              <a:buChar char="•"/>
              <a:defRPr/>
            </a:pPr>
            <a:r>
              <a:rPr lang="en-US" sz="2400" dirty="0">
                <a:solidFill>
                  <a:schemeClr val="tx2"/>
                </a:solidFill>
              </a:rPr>
              <a:t>New pants</a:t>
            </a:r>
          </a:p>
        </p:txBody>
      </p:sp>
      <p:sp>
        <p:nvSpPr>
          <p:cNvPr id="6" name="TextBox 5"/>
          <p:cNvSpPr txBox="1"/>
          <p:nvPr/>
        </p:nvSpPr>
        <p:spPr>
          <a:xfrm>
            <a:off x="1371600" y="1600200"/>
            <a:ext cx="3238500" cy="1570038"/>
          </a:xfrm>
          <a:prstGeom prst="rect">
            <a:avLst/>
          </a:prstGeom>
          <a:noFill/>
          <a:ln>
            <a:solidFill>
              <a:schemeClr val="tx1">
                <a:lumMod val="10000"/>
              </a:schemeClr>
            </a:solidFill>
          </a:ln>
        </p:spPr>
        <p:txBody>
          <a:bodyPr>
            <a:spAutoFit/>
          </a:bodyPr>
          <a:lstStyle/>
          <a:p>
            <a:pPr algn="ctr">
              <a:defRPr/>
            </a:pPr>
            <a:r>
              <a:rPr lang="en-US" sz="2400" dirty="0">
                <a:solidFill>
                  <a:schemeClr val="tx2"/>
                </a:solidFill>
              </a:rPr>
              <a:t>Set 1</a:t>
            </a:r>
          </a:p>
          <a:p>
            <a:pPr marL="285750" indent="-285750">
              <a:buFont typeface="Arial" pitchFamily="34" charset="0"/>
              <a:buChar char="•"/>
              <a:defRPr/>
            </a:pPr>
            <a:r>
              <a:rPr lang="en-US" sz="2400" dirty="0">
                <a:solidFill>
                  <a:schemeClr val="tx2"/>
                </a:solidFill>
              </a:rPr>
              <a:t>New book</a:t>
            </a:r>
          </a:p>
          <a:p>
            <a:pPr marL="285750" indent="-285750">
              <a:buFont typeface="Arial" pitchFamily="34" charset="0"/>
              <a:buChar char="•"/>
              <a:defRPr/>
            </a:pPr>
            <a:r>
              <a:rPr lang="en-US" sz="2400" dirty="0">
                <a:solidFill>
                  <a:schemeClr val="tx2"/>
                </a:solidFill>
              </a:rPr>
              <a:t>New movie</a:t>
            </a:r>
          </a:p>
          <a:p>
            <a:pPr marL="285750" indent="-285750">
              <a:buFont typeface="Arial" pitchFamily="34" charset="0"/>
              <a:buChar char="•"/>
              <a:defRPr/>
            </a:pPr>
            <a:r>
              <a:rPr lang="en-US" sz="2400" dirty="0">
                <a:solidFill>
                  <a:schemeClr val="tx2"/>
                </a:solidFill>
              </a:rPr>
              <a:t>New video game</a:t>
            </a:r>
          </a:p>
        </p:txBody>
      </p:sp>
      <p:sp>
        <p:nvSpPr>
          <p:cNvPr id="23558" name="TextBox 6"/>
          <p:cNvSpPr txBox="1">
            <a:spLocks noChangeArrowheads="1"/>
          </p:cNvSpPr>
          <p:nvPr/>
        </p:nvSpPr>
        <p:spPr bwMode="auto">
          <a:xfrm>
            <a:off x="304800" y="5257800"/>
            <a:ext cx="8458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itchFamily="2" charset="2"/>
              <a:buChar char="u"/>
              <a:defRPr sz="3200">
                <a:solidFill>
                  <a:schemeClr val="tx1"/>
                </a:solidFill>
                <a:latin typeface="Verdana" pitchFamily="34" charset="0"/>
                <a:cs typeface="Arial" charset="0"/>
              </a:defRPr>
            </a:lvl1pPr>
            <a:lvl2pPr marL="742950" indent="-285750" eaLnBrk="0" hangingPunct="0">
              <a:spcBef>
                <a:spcPct val="20000"/>
              </a:spcBef>
              <a:buChar char="–"/>
              <a:defRPr sz="2800">
                <a:solidFill>
                  <a:schemeClr val="tx1"/>
                </a:solidFill>
                <a:latin typeface="Verdana" pitchFamily="34" charset="0"/>
                <a:cs typeface="Arial" charset="0"/>
              </a:defRPr>
            </a:lvl2pPr>
            <a:lvl3pPr marL="1143000" indent="-228600" eaLnBrk="0" hangingPunct="0">
              <a:spcBef>
                <a:spcPct val="20000"/>
              </a:spcBef>
              <a:buClr>
                <a:schemeClr val="tx2"/>
              </a:buClr>
              <a:buSzPct val="70000"/>
              <a:buFont typeface="Wingdings" pitchFamily="2" charset="2"/>
              <a:buChar char="u"/>
              <a:defRPr sz="2400">
                <a:solidFill>
                  <a:schemeClr val="tx1"/>
                </a:solidFill>
                <a:latin typeface="Verdana" pitchFamily="34" charset="0"/>
                <a:cs typeface="Arial" charset="0"/>
              </a:defRPr>
            </a:lvl3pPr>
            <a:lvl4pPr marL="1600200" indent="-228600" eaLnBrk="0" hangingPunct="0">
              <a:spcBef>
                <a:spcPct val="20000"/>
              </a:spcBef>
              <a:buChar char="–"/>
              <a:defRPr sz="2000">
                <a:solidFill>
                  <a:schemeClr val="tx1"/>
                </a:solidFill>
                <a:latin typeface="Verdana" pitchFamily="34" charset="0"/>
                <a:cs typeface="Arial" charset="0"/>
              </a:defRPr>
            </a:lvl4pPr>
            <a:lvl5pPr marL="2057400" indent="-228600" eaLnBrk="0" hangingPunct="0">
              <a:spcBef>
                <a:spcPct val="20000"/>
              </a:spcBef>
              <a:buClr>
                <a:schemeClr val="folHlink"/>
              </a:buClr>
              <a:buSzPct val="70000"/>
              <a:buFont typeface="Wingdings" pitchFamily="2" charset="2"/>
              <a:buChar char="u"/>
              <a:defRPr sz="2000">
                <a:solidFill>
                  <a:schemeClr val="tx1"/>
                </a:solidFill>
                <a:latin typeface="Verdana" pitchFamily="34" charset="0"/>
                <a:cs typeface="Arial" charset="0"/>
              </a:defRPr>
            </a:lvl5pPr>
            <a:lvl6pPr marL="2514600" indent="-228600" eaLnBrk="0" fontAlgn="base" hangingPunct="0">
              <a:spcBef>
                <a:spcPct val="20000"/>
              </a:spcBef>
              <a:spcAft>
                <a:spcPct val="0"/>
              </a:spcAft>
              <a:buClr>
                <a:schemeClr val="folHlink"/>
              </a:buClr>
              <a:buSzPct val="70000"/>
              <a:buFont typeface="Wingdings" pitchFamily="2" charset="2"/>
              <a:buChar char="u"/>
              <a:defRPr sz="2000">
                <a:solidFill>
                  <a:schemeClr val="tx1"/>
                </a:solidFill>
                <a:latin typeface="Verdana" pitchFamily="34" charset="0"/>
                <a:cs typeface="Arial" charset="0"/>
              </a:defRPr>
            </a:lvl6pPr>
            <a:lvl7pPr marL="2971800" indent="-228600" eaLnBrk="0" fontAlgn="base" hangingPunct="0">
              <a:spcBef>
                <a:spcPct val="20000"/>
              </a:spcBef>
              <a:spcAft>
                <a:spcPct val="0"/>
              </a:spcAft>
              <a:buClr>
                <a:schemeClr val="folHlink"/>
              </a:buClr>
              <a:buSzPct val="70000"/>
              <a:buFont typeface="Wingdings" pitchFamily="2" charset="2"/>
              <a:buChar char="u"/>
              <a:defRPr sz="2000">
                <a:solidFill>
                  <a:schemeClr val="tx1"/>
                </a:solidFill>
                <a:latin typeface="Verdana" pitchFamily="34" charset="0"/>
                <a:cs typeface="Arial" charset="0"/>
              </a:defRPr>
            </a:lvl7pPr>
            <a:lvl8pPr marL="3429000" indent="-228600" eaLnBrk="0" fontAlgn="base" hangingPunct="0">
              <a:spcBef>
                <a:spcPct val="20000"/>
              </a:spcBef>
              <a:spcAft>
                <a:spcPct val="0"/>
              </a:spcAft>
              <a:buClr>
                <a:schemeClr val="folHlink"/>
              </a:buClr>
              <a:buSzPct val="70000"/>
              <a:buFont typeface="Wingdings" pitchFamily="2" charset="2"/>
              <a:buChar char="u"/>
              <a:defRPr sz="2000">
                <a:solidFill>
                  <a:schemeClr val="tx1"/>
                </a:solidFill>
                <a:latin typeface="Verdana" pitchFamily="34" charset="0"/>
                <a:cs typeface="Arial" charset="0"/>
              </a:defRPr>
            </a:lvl8pPr>
            <a:lvl9pPr marL="3886200" indent="-228600" eaLnBrk="0" fontAlgn="base" hangingPunct="0">
              <a:spcBef>
                <a:spcPct val="20000"/>
              </a:spcBef>
              <a:spcAft>
                <a:spcPct val="0"/>
              </a:spcAft>
              <a:buClr>
                <a:schemeClr val="folHlink"/>
              </a:buClr>
              <a:buSzPct val="70000"/>
              <a:buFont typeface="Wingdings" pitchFamily="2" charset="2"/>
              <a:buChar char="u"/>
              <a:defRPr sz="2000">
                <a:solidFill>
                  <a:schemeClr val="tx1"/>
                </a:solidFill>
                <a:latin typeface="Verdana" pitchFamily="34" charset="0"/>
                <a:cs typeface="Arial" charset="0"/>
              </a:defRPr>
            </a:lvl9pPr>
          </a:lstStyle>
          <a:p>
            <a:pPr algn="ctr" eaLnBrk="1" hangingPunct="1">
              <a:spcBef>
                <a:spcPct val="0"/>
              </a:spcBef>
              <a:buClrTx/>
              <a:buSzTx/>
              <a:buFontTx/>
              <a:buNone/>
            </a:pPr>
            <a:r>
              <a:rPr lang="en-US" altLang="en-US" sz="2400">
                <a:solidFill>
                  <a:schemeClr val="tx2"/>
                </a:solidFill>
              </a:rPr>
              <a:t>When instructed by the teacher, turn to a seat partner and identify from each set the item that you would buy and the opportunity cost for each set.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990600"/>
            <a:ext cx="7772400" cy="4430713"/>
          </a:xfrm>
        </p:spPr>
        <p:txBody>
          <a:bodyPr/>
          <a:lstStyle/>
          <a:p>
            <a:pPr>
              <a:defRPr/>
            </a:pPr>
            <a:r>
              <a:rPr lang="en-US" sz="5600" dirty="0"/>
              <a:t>Specialization Activity:</a:t>
            </a:r>
            <a:br>
              <a:rPr lang="en-US" sz="5600" dirty="0"/>
            </a:br>
            <a:br>
              <a:rPr lang="en-US" sz="5600" dirty="0"/>
            </a:br>
            <a:r>
              <a:rPr lang="en-US" sz="5600" dirty="0"/>
              <a:t>Specialized Bags,</a:t>
            </a:r>
            <a:br>
              <a:rPr lang="en-US" sz="5600" dirty="0"/>
            </a:br>
            <a:r>
              <a:rPr lang="en-US" sz="5600" dirty="0"/>
              <a:t>“Card” Specialty</a:t>
            </a:r>
            <a:br>
              <a:rPr lang="en-US" sz="5600" dirty="0"/>
            </a:br>
            <a:r>
              <a:rPr lang="en-US" sz="5600" dirty="0"/>
              <a:t>or another activity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39825"/>
          </a:xfrm>
        </p:spPr>
        <p:txBody>
          <a:bodyPr/>
          <a:lstStyle/>
          <a:p>
            <a:pPr>
              <a:defRPr/>
            </a:pPr>
            <a:r>
              <a:rPr lang="en-US" sz="5400" dirty="0"/>
              <a:t>How does specialization </a:t>
            </a:r>
            <a:br>
              <a:rPr lang="en-US" sz="5400" dirty="0"/>
            </a:br>
            <a:r>
              <a:rPr lang="en-US" sz="5400" dirty="0"/>
              <a:t>impact trade?</a:t>
            </a:r>
          </a:p>
        </p:txBody>
      </p:sp>
      <p:sp>
        <p:nvSpPr>
          <p:cNvPr id="3" name="Content Placeholder 2"/>
          <p:cNvSpPr>
            <a:spLocks noGrp="1"/>
          </p:cNvSpPr>
          <p:nvPr>
            <p:ph idx="1"/>
          </p:nvPr>
        </p:nvSpPr>
        <p:spPr>
          <a:xfrm>
            <a:off x="457200" y="2209800"/>
            <a:ext cx="8229600" cy="3124200"/>
          </a:xfrm>
        </p:spPr>
        <p:txBody>
          <a:bodyPr/>
          <a:lstStyle/>
          <a:p>
            <a:pPr marL="0" indent="0" algn="ctr">
              <a:buFont typeface="Wingdings" pitchFamily="2" charset="2"/>
              <a:buNone/>
              <a:defRPr/>
            </a:pPr>
            <a:r>
              <a:rPr lang="en-US" sz="3600" dirty="0"/>
              <a:t>Specialization encourages trade between countries because a country can get what it needs at the lowest cost when it is produced by another country that specializes in that item.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
            <a:ext cx="8229600" cy="1139825"/>
          </a:xfrm>
        </p:spPr>
        <p:txBody>
          <a:bodyPr/>
          <a:lstStyle/>
          <a:p>
            <a:pPr algn="l">
              <a:defRPr/>
            </a:pPr>
            <a:r>
              <a:rPr lang="en-US" sz="5400" b="1" dirty="0"/>
              <a:t>Standard(s):</a:t>
            </a:r>
          </a:p>
        </p:txBody>
      </p:sp>
      <p:sp>
        <p:nvSpPr>
          <p:cNvPr id="3" name="Content Placeholder 2"/>
          <p:cNvSpPr>
            <a:spLocks noGrp="1"/>
          </p:cNvSpPr>
          <p:nvPr>
            <p:ph idx="1"/>
          </p:nvPr>
        </p:nvSpPr>
        <p:spPr>
          <a:xfrm>
            <a:off x="228600" y="1219200"/>
            <a:ext cx="8686800" cy="5105400"/>
          </a:xfrm>
        </p:spPr>
        <p:txBody>
          <a:bodyPr/>
          <a:lstStyle/>
          <a:p>
            <a:pPr>
              <a:defRPr/>
            </a:pPr>
            <a:r>
              <a:rPr lang="en-US" b="1" dirty="0"/>
              <a:t>SS7E2a, SS7E6a, SS7E9a</a:t>
            </a:r>
            <a:br>
              <a:rPr lang="en-US" dirty="0"/>
            </a:br>
            <a:r>
              <a:rPr lang="en-US" sz="3000" b="1" dirty="0"/>
              <a:t>Explain how specialization encourages trade between countries. Compare and contrast different types of trade barriers, such as tariffs, quotas, and embargos.</a:t>
            </a:r>
          </a:p>
          <a:p>
            <a:pPr>
              <a:defRPr/>
            </a:pPr>
            <a:endParaRPr lang="en-US" sz="1200" dirty="0"/>
          </a:p>
          <a:p>
            <a:pPr>
              <a:defRPr/>
            </a:pPr>
            <a:r>
              <a:rPr lang="en-US" b="1" dirty="0"/>
              <a:t>SS7E2b, SS7E6b, SS7E9b</a:t>
            </a:r>
            <a:br>
              <a:rPr lang="en-US" dirty="0"/>
            </a:br>
            <a:r>
              <a:rPr lang="en-US" sz="3000" b="1" dirty="0"/>
              <a:t>Explain why international trade requires a system for exchanging currencies between nations.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152400"/>
            <a:ext cx="8077200" cy="990600"/>
          </a:xfrm>
        </p:spPr>
        <p:txBody>
          <a:bodyPr/>
          <a:lstStyle/>
          <a:p>
            <a:pPr>
              <a:defRPr/>
            </a:pPr>
            <a:r>
              <a:rPr lang="en-US" sz="5400" dirty="0"/>
              <a:t>Distributed Summarizing:</a:t>
            </a:r>
          </a:p>
        </p:txBody>
      </p:sp>
      <p:sp>
        <p:nvSpPr>
          <p:cNvPr id="3" name="Subtitle 2"/>
          <p:cNvSpPr>
            <a:spLocks noGrp="1"/>
          </p:cNvSpPr>
          <p:nvPr>
            <p:ph type="subTitle" sz="quarter" idx="1"/>
          </p:nvPr>
        </p:nvSpPr>
        <p:spPr>
          <a:xfrm>
            <a:off x="685800" y="1524000"/>
            <a:ext cx="7620000" cy="3886200"/>
          </a:xfrm>
        </p:spPr>
        <p:txBody>
          <a:bodyPr/>
          <a:lstStyle/>
          <a:p>
            <a:pPr>
              <a:defRPr/>
            </a:pPr>
            <a:r>
              <a:rPr lang="en-US" dirty="0"/>
              <a:t>With a seat partner, discuss the following…</a:t>
            </a:r>
          </a:p>
          <a:p>
            <a:pPr>
              <a:defRPr/>
            </a:pPr>
            <a:endParaRPr lang="en-US" sz="2800" dirty="0"/>
          </a:p>
          <a:p>
            <a:pPr>
              <a:defRPr/>
            </a:pPr>
            <a:r>
              <a:rPr lang="en-US" sz="4800" dirty="0"/>
              <a:t>What are the potential problems of overspecialization?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457200" y="533400"/>
            <a:ext cx="8001000" cy="2438400"/>
          </a:xfrm>
        </p:spPr>
        <p:txBody>
          <a:bodyPr/>
          <a:lstStyle/>
          <a:p>
            <a:pPr>
              <a:defRPr/>
            </a:pPr>
            <a:r>
              <a:rPr lang="en-US" sz="4400" dirty="0"/>
              <a:t>Sometimes countries set up Trade Barriers to restrict trade because they want to sell and produce their own goods.</a:t>
            </a:r>
          </a:p>
        </p:txBody>
      </p:sp>
      <p:sp>
        <p:nvSpPr>
          <p:cNvPr id="5" name="Title 1"/>
          <p:cNvSpPr txBox="1">
            <a:spLocks/>
          </p:cNvSpPr>
          <p:nvPr/>
        </p:nvSpPr>
        <p:spPr bwMode="auto">
          <a:xfrm>
            <a:off x="533400" y="3048000"/>
            <a:ext cx="8001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nchorCtr="1"/>
          <a:lstStyle>
            <a:lvl1pPr algn="ctr" rtl="0" eaLnBrk="0" fontAlgn="base" hangingPunct="0">
              <a:spcBef>
                <a:spcPct val="0"/>
              </a:spcBef>
              <a:spcAft>
                <a:spcPct val="0"/>
              </a:spcAft>
              <a:defRPr sz="57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algn="l">
              <a:defRPr/>
            </a:pPr>
            <a:r>
              <a:rPr lang="en-US" sz="4400" kern="0" dirty="0"/>
              <a:t>Trade Barriers include:</a:t>
            </a:r>
          </a:p>
          <a:p>
            <a:pPr>
              <a:defRPr/>
            </a:pPr>
            <a:endParaRPr lang="en-US" sz="2800" kern="0" dirty="0"/>
          </a:p>
          <a:p>
            <a:pPr marL="571500" indent="-571500" algn="l">
              <a:buFont typeface="Arial" pitchFamily="34" charset="0"/>
              <a:buChar char="•"/>
              <a:defRPr/>
            </a:pPr>
            <a:r>
              <a:rPr lang="en-US" sz="4400" kern="0" dirty="0"/>
              <a:t>Tariff</a:t>
            </a:r>
          </a:p>
          <a:p>
            <a:pPr marL="571500" indent="-571500" algn="l">
              <a:buFont typeface="Arial" pitchFamily="34" charset="0"/>
              <a:buChar char="•"/>
              <a:defRPr/>
            </a:pPr>
            <a:r>
              <a:rPr lang="en-US" sz="4400" kern="0" dirty="0"/>
              <a:t>Quota</a:t>
            </a:r>
          </a:p>
          <a:p>
            <a:pPr marL="571500" indent="-571500" algn="l">
              <a:buFont typeface="Arial" pitchFamily="34" charset="0"/>
              <a:buChar char="•"/>
              <a:defRPr/>
            </a:pPr>
            <a:r>
              <a:rPr lang="en-US" sz="4400" kern="0" dirty="0"/>
              <a:t>Embargo</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09600" y="228600"/>
            <a:ext cx="7772400" cy="1066800"/>
          </a:xfrm>
        </p:spPr>
        <p:txBody>
          <a:bodyPr/>
          <a:lstStyle/>
          <a:p>
            <a:pPr>
              <a:defRPr/>
            </a:pPr>
            <a:r>
              <a:rPr lang="en-US" dirty="0"/>
              <a:t>Trade Barrier: Tariff</a:t>
            </a:r>
          </a:p>
        </p:txBody>
      </p:sp>
      <p:sp>
        <p:nvSpPr>
          <p:cNvPr id="3" name="Subtitle 2"/>
          <p:cNvSpPr>
            <a:spLocks noGrp="1"/>
          </p:cNvSpPr>
          <p:nvPr>
            <p:ph type="subTitle" sz="quarter" idx="1"/>
          </p:nvPr>
        </p:nvSpPr>
        <p:spPr>
          <a:xfrm>
            <a:off x="457200" y="1676400"/>
            <a:ext cx="8382000" cy="4495800"/>
          </a:xfrm>
        </p:spPr>
        <p:txBody>
          <a:bodyPr/>
          <a:lstStyle/>
          <a:p>
            <a:pPr>
              <a:defRPr/>
            </a:pPr>
            <a:r>
              <a:rPr lang="en-US" sz="4800" dirty="0"/>
              <a:t>Tariffs are taxes placed on imported goods.</a:t>
            </a:r>
          </a:p>
          <a:p>
            <a:pPr>
              <a:defRPr/>
            </a:pPr>
            <a:endParaRPr lang="en-US" sz="1600" dirty="0"/>
          </a:p>
          <a:p>
            <a:pPr>
              <a:defRPr/>
            </a:pPr>
            <a:r>
              <a:rPr lang="en-US" dirty="0"/>
              <a:t>Tariffs cause the consumer to pay a higher price for an imported item, increasing the demand for a lower-priced item produced domestically.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7813"/>
            <a:ext cx="8229600" cy="712787"/>
          </a:xfrm>
        </p:spPr>
        <p:txBody>
          <a:bodyPr/>
          <a:lstStyle/>
          <a:p>
            <a:pPr eaLnBrk="1" hangingPunct="1">
              <a:defRPr/>
            </a:pPr>
            <a:r>
              <a:rPr lang="en-US" sz="6000" dirty="0"/>
              <a:t>Trade Barriers: Tariffs</a:t>
            </a:r>
          </a:p>
        </p:txBody>
      </p:sp>
      <p:sp>
        <p:nvSpPr>
          <p:cNvPr id="12291" name="Rectangle 3"/>
          <p:cNvSpPr>
            <a:spLocks noGrp="1" noChangeArrowheads="1"/>
          </p:cNvSpPr>
          <p:nvPr>
            <p:ph type="body" idx="1"/>
          </p:nvPr>
        </p:nvSpPr>
        <p:spPr>
          <a:xfrm>
            <a:off x="457200" y="1600200"/>
            <a:ext cx="4419600" cy="762000"/>
          </a:xfrm>
        </p:spPr>
        <p:txBody>
          <a:bodyPr/>
          <a:lstStyle/>
          <a:p>
            <a:pPr marL="0" indent="0" eaLnBrk="1" hangingPunct="1">
              <a:buFont typeface="Wingdings" pitchFamily="2" charset="2"/>
              <a:buNone/>
              <a:defRPr/>
            </a:pPr>
            <a:r>
              <a:rPr lang="en-US" dirty="0"/>
              <a:t>American Revolution</a:t>
            </a:r>
          </a:p>
        </p:txBody>
      </p:sp>
      <p:pic>
        <p:nvPicPr>
          <p:cNvPr id="29700" name="Picture 5" descr="teaparty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3646488"/>
            <a:ext cx="1981200" cy="181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Picture 7" descr="teaparty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72175" y="5581650"/>
            <a:ext cx="2028825"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11" descr="boston">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3028950"/>
            <a:ext cx="4762500" cy="307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3"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81600" y="1295400"/>
            <a:ext cx="3810000" cy="213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09600" y="228600"/>
            <a:ext cx="7772400" cy="1066800"/>
          </a:xfrm>
        </p:spPr>
        <p:txBody>
          <a:bodyPr/>
          <a:lstStyle/>
          <a:p>
            <a:pPr>
              <a:defRPr/>
            </a:pPr>
            <a:r>
              <a:rPr lang="en-US" dirty="0"/>
              <a:t>Trade Barrier: Quotas</a:t>
            </a:r>
          </a:p>
        </p:txBody>
      </p:sp>
      <p:sp>
        <p:nvSpPr>
          <p:cNvPr id="3" name="Subtitle 2"/>
          <p:cNvSpPr>
            <a:spLocks noGrp="1"/>
          </p:cNvSpPr>
          <p:nvPr>
            <p:ph type="subTitle" sz="quarter" idx="1"/>
          </p:nvPr>
        </p:nvSpPr>
        <p:spPr>
          <a:xfrm>
            <a:off x="457200" y="1676400"/>
            <a:ext cx="8382000" cy="4495800"/>
          </a:xfrm>
        </p:spPr>
        <p:txBody>
          <a:bodyPr/>
          <a:lstStyle/>
          <a:p>
            <a:pPr>
              <a:defRPr/>
            </a:pPr>
            <a:r>
              <a:rPr lang="en-US" sz="4800" dirty="0"/>
              <a:t>Quotas are limits on the amount of a good that can be imported into a country.</a:t>
            </a:r>
          </a:p>
          <a:p>
            <a:pPr>
              <a:defRPr/>
            </a:pPr>
            <a:endParaRPr lang="en-US" sz="1600" dirty="0"/>
          </a:p>
          <a:p>
            <a:pPr>
              <a:defRPr/>
            </a:pPr>
            <a:r>
              <a:rPr lang="en-US" dirty="0"/>
              <a:t>Quotas can cause shortages that cause prices to rise.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304800" y="228600"/>
            <a:ext cx="8686800" cy="1066800"/>
          </a:xfrm>
        </p:spPr>
        <p:txBody>
          <a:bodyPr/>
          <a:lstStyle/>
          <a:p>
            <a:pPr>
              <a:defRPr/>
            </a:pPr>
            <a:r>
              <a:rPr lang="en-US" dirty="0"/>
              <a:t>Trade Barrier: Embargoes</a:t>
            </a:r>
          </a:p>
        </p:txBody>
      </p:sp>
      <p:sp>
        <p:nvSpPr>
          <p:cNvPr id="3" name="Subtitle 2"/>
          <p:cNvSpPr>
            <a:spLocks noGrp="1"/>
          </p:cNvSpPr>
          <p:nvPr>
            <p:ph type="subTitle" sz="quarter" idx="1"/>
          </p:nvPr>
        </p:nvSpPr>
        <p:spPr>
          <a:xfrm>
            <a:off x="457200" y="1676400"/>
            <a:ext cx="8382000" cy="4495800"/>
          </a:xfrm>
        </p:spPr>
        <p:txBody>
          <a:bodyPr/>
          <a:lstStyle/>
          <a:p>
            <a:pPr>
              <a:defRPr/>
            </a:pPr>
            <a:r>
              <a:rPr lang="en-US" sz="4800" dirty="0"/>
              <a:t>Embargoes forbid trade with another country.</a:t>
            </a:r>
          </a:p>
          <a:p>
            <a:pPr>
              <a:defRPr/>
            </a:pPr>
            <a:endParaRPr lang="en-US" sz="1600" dirty="0"/>
          </a:p>
          <a:p>
            <a:pPr>
              <a:defRPr/>
            </a:pPr>
            <a:r>
              <a:rPr lang="en-US" dirty="0"/>
              <a:t>The United States had a trade embargo with South Africa during apartheid (you will learn about this later in the year).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277813"/>
            <a:ext cx="8458200" cy="1139825"/>
          </a:xfrm>
        </p:spPr>
        <p:txBody>
          <a:bodyPr/>
          <a:lstStyle/>
          <a:p>
            <a:pPr eaLnBrk="1" hangingPunct="1">
              <a:defRPr/>
            </a:pPr>
            <a:r>
              <a:rPr lang="en-US" sz="5400" dirty="0"/>
              <a:t>Trade Barriers: Embargoes</a:t>
            </a:r>
          </a:p>
        </p:txBody>
      </p:sp>
      <p:sp>
        <p:nvSpPr>
          <p:cNvPr id="18435" name="Rectangle 3"/>
          <p:cNvSpPr>
            <a:spLocks noGrp="1" noChangeArrowheads="1"/>
          </p:cNvSpPr>
          <p:nvPr>
            <p:ph type="body" idx="1"/>
          </p:nvPr>
        </p:nvSpPr>
        <p:spPr>
          <a:xfrm>
            <a:off x="457200" y="1828800"/>
            <a:ext cx="8229600" cy="4114800"/>
          </a:xfrm>
        </p:spPr>
        <p:txBody>
          <a:bodyPr/>
          <a:lstStyle/>
          <a:p>
            <a:pPr marL="0" indent="0" algn="ctr" eaLnBrk="1" hangingPunct="1">
              <a:buFont typeface="Wingdings" pitchFamily="2" charset="2"/>
              <a:buNone/>
              <a:defRPr/>
            </a:pPr>
            <a:r>
              <a:rPr lang="en-US" sz="3600" dirty="0"/>
              <a:t>Embargoes usually happen for political reasons.  Because the  United States does not want to support countries that may support terrorism, it has used embargoes against Iran, Iraq, and Syria.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762000" y="2819400"/>
            <a:ext cx="7772400" cy="1828800"/>
          </a:xfrm>
        </p:spPr>
        <p:txBody>
          <a:bodyPr/>
          <a:lstStyle/>
          <a:p>
            <a:pPr>
              <a:defRPr/>
            </a:pPr>
            <a:r>
              <a:rPr lang="en-US" sz="8000" dirty="0"/>
              <a:t>Trade Barrier Identification Activity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76200"/>
            <a:ext cx="7772400" cy="762000"/>
          </a:xfrm>
        </p:spPr>
        <p:txBody>
          <a:bodyPr/>
          <a:lstStyle/>
          <a:p>
            <a:pPr>
              <a:defRPr/>
            </a:pPr>
            <a:r>
              <a:rPr lang="en-US" sz="4400" dirty="0"/>
              <a:t>Distributed Summarizing</a:t>
            </a:r>
          </a:p>
        </p:txBody>
      </p:sp>
      <p:sp>
        <p:nvSpPr>
          <p:cNvPr id="3" name="Subtitle 2"/>
          <p:cNvSpPr>
            <a:spLocks noGrp="1"/>
          </p:cNvSpPr>
          <p:nvPr>
            <p:ph type="subTitle" sz="quarter" idx="1"/>
          </p:nvPr>
        </p:nvSpPr>
        <p:spPr>
          <a:xfrm>
            <a:off x="304800" y="990600"/>
            <a:ext cx="8458200" cy="5638800"/>
          </a:xfrm>
        </p:spPr>
        <p:txBody>
          <a:bodyPr/>
          <a:lstStyle/>
          <a:p>
            <a:pPr>
              <a:defRPr/>
            </a:pPr>
            <a:r>
              <a:rPr lang="en-US" sz="2400" dirty="0"/>
              <a:t>On the bottom of your Trade Barrier Identification Activity sheet, answer the following scenario:</a:t>
            </a:r>
          </a:p>
          <a:p>
            <a:pPr>
              <a:defRPr/>
            </a:pPr>
            <a:endParaRPr lang="en-US" sz="1050" dirty="0"/>
          </a:p>
          <a:p>
            <a:pPr>
              <a:defRPr/>
            </a:pPr>
            <a:r>
              <a:rPr lang="en-US" sz="2800" dirty="0"/>
              <a:t>The Canadian Pear Growers Association is concerned about increased competition from imported pears that are larger than those grown within Canada’s borders. The Association wants to lobby for a trade barrier. Some members think a tariff or quota would be most beneficial. Others disagree and suggest an embargo would be best. </a:t>
            </a:r>
            <a:br>
              <a:rPr lang="en-US" sz="1200" dirty="0"/>
            </a:br>
            <a:br>
              <a:rPr lang="en-US" sz="2800" dirty="0"/>
            </a:br>
            <a:r>
              <a:rPr lang="en-US" sz="2800" dirty="0"/>
              <a:t>Which Trade Barrier Would You Recommend? Why?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762000" y="-33338"/>
            <a:ext cx="7772400" cy="838201"/>
          </a:xfrm>
        </p:spPr>
        <p:txBody>
          <a:bodyPr/>
          <a:lstStyle/>
          <a:p>
            <a:pPr>
              <a:defRPr/>
            </a:pPr>
            <a:r>
              <a:rPr lang="en-US" sz="4000" dirty="0"/>
              <a:t>Summarizing Strategy</a:t>
            </a:r>
          </a:p>
        </p:txBody>
      </p:sp>
      <p:sp>
        <p:nvSpPr>
          <p:cNvPr id="3" name="Subtitle 2"/>
          <p:cNvSpPr>
            <a:spLocks noGrp="1"/>
          </p:cNvSpPr>
          <p:nvPr>
            <p:ph type="subTitle" sz="quarter" idx="1"/>
          </p:nvPr>
        </p:nvSpPr>
        <p:spPr>
          <a:xfrm>
            <a:off x="304800" y="838200"/>
            <a:ext cx="8839200" cy="5943600"/>
          </a:xfrm>
        </p:spPr>
        <p:txBody>
          <a:bodyPr/>
          <a:lstStyle/>
          <a:p>
            <a:pPr>
              <a:defRPr/>
            </a:pPr>
            <a:r>
              <a:rPr lang="en-US" sz="2600" dirty="0"/>
              <a:t>Answer the following questions on a sheet of paper (or handout from teacher)</a:t>
            </a:r>
          </a:p>
          <a:p>
            <a:pPr>
              <a:defRPr/>
            </a:pPr>
            <a:endParaRPr lang="en-US" sz="1100" dirty="0"/>
          </a:p>
          <a:p>
            <a:pPr marL="742950" indent="-742950" algn="l">
              <a:buFont typeface="+mj-lt"/>
              <a:buAutoNum type="arabicPeriod"/>
              <a:defRPr/>
            </a:pPr>
            <a:r>
              <a:rPr lang="en-US" sz="2400" dirty="0"/>
              <a:t>Describe a time when you exchanged a good for another good.</a:t>
            </a:r>
          </a:p>
          <a:p>
            <a:pPr marL="742950" indent="-742950" algn="l">
              <a:buFont typeface="+mj-lt"/>
              <a:buAutoNum type="arabicPeriod"/>
              <a:defRPr/>
            </a:pPr>
            <a:r>
              <a:rPr lang="en-US" sz="2400" dirty="0"/>
              <a:t>Identify a hobby, sport, subject, etc. in which you could specialize. Explain why.</a:t>
            </a:r>
          </a:p>
          <a:p>
            <a:pPr marL="742950" indent="-742950" algn="l">
              <a:buFont typeface="+mj-lt"/>
              <a:buAutoNum type="arabicPeriod"/>
              <a:defRPr/>
            </a:pPr>
            <a:r>
              <a:rPr lang="en-US" sz="2400" dirty="0"/>
              <a:t>Identify something in your life in which you would be willing to pay a tariff. Explain why.</a:t>
            </a:r>
          </a:p>
          <a:p>
            <a:pPr marL="742950" indent="-742950" algn="l">
              <a:buFont typeface="+mj-lt"/>
              <a:buAutoNum type="arabicPeriod"/>
              <a:defRPr/>
            </a:pPr>
            <a:r>
              <a:rPr lang="en-US" sz="2400" dirty="0"/>
              <a:t>Identify something in your life in which your parent or teacher might place a quota. Explain why.</a:t>
            </a:r>
          </a:p>
          <a:p>
            <a:pPr marL="742950" indent="-742950" algn="l">
              <a:buFont typeface="+mj-lt"/>
              <a:buAutoNum type="arabicPeriod"/>
              <a:defRPr/>
            </a:pPr>
            <a:r>
              <a:rPr lang="en-US" sz="2400" dirty="0"/>
              <a:t>Identify something in your life in which your parent or teacher might place an embargo. Explain why.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1066800"/>
            <a:ext cx="7772400" cy="4419600"/>
          </a:xfrm>
        </p:spPr>
        <p:txBody>
          <a:bodyPr/>
          <a:lstStyle/>
          <a:p>
            <a:pPr eaLnBrk="1" hangingPunct="1">
              <a:defRPr/>
            </a:pPr>
            <a:r>
              <a:rPr lang="en-US" sz="4400" b="1" u="sng" dirty="0"/>
              <a:t>Countries trade because no country has all of the resources it needs to provide for its people.</a:t>
            </a:r>
            <a:br>
              <a:rPr lang="en-US" sz="4400" b="1" dirty="0"/>
            </a:br>
            <a:br>
              <a:rPr lang="en-US" sz="4400" dirty="0"/>
            </a:br>
            <a:r>
              <a:rPr lang="en-US" sz="4400" b="1" dirty="0"/>
              <a:t>Moreover, </a:t>
            </a:r>
            <a:r>
              <a:rPr lang="en-US" sz="4400" b="1" u="sng" dirty="0"/>
              <a:t>every country has different resources.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28600" y="762000"/>
            <a:ext cx="8686800" cy="5410200"/>
          </a:xfrm>
        </p:spPr>
        <p:txBody>
          <a:bodyPr/>
          <a:lstStyle/>
          <a:p>
            <a:pPr eaLnBrk="1" hangingPunct="1">
              <a:defRPr/>
            </a:pPr>
            <a:r>
              <a:rPr lang="en-US" sz="6000" b="1" dirty="0"/>
              <a:t>What are resources?</a:t>
            </a:r>
            <a:br>
              <a:rPr lang="en-US" sz="4000" b="1" dirty="0"/>
            </a:br>
            <a:br>
              <a:rPr lang="en-US" sz="6000" dirty="0"/>
            </a:br>
            <a:r>
              <a:rPr lang="en-US" sz="4700" dirty="0"/>
              <a:t>With a seat partner, make a list of examples of resources.</a:t>
            </a:r>
            <a:br>
              <a:rPr lang="en-US" sz="4700" dirty="0"/>
            </a:br>
            <a:br>
              <a:rPr lang="en-US" sz="4700" dirty="0"/>
            </a:br>
            <a:r>
              <a:rPr lang="en-US" sz="4700" dirty="0"/>
              <a:t>What happens when you do not have the resources you need?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975" y="327025"/>
            <a:ext cx="5203825" cy="3571875"/>
          </a:xfrm>
        </p:spPr>
        <p:txBody>
          <a:bodyPr/>
          <a:lstStyle/>
          <a:p>
            <a:pPr eaLnBrk="1" hangingPunct="1">
              <a:defRPr/>
            </a:pPr>
            <a:r>
              <a:rPr lang="en-US" sz="4000" dirty="0"/>
              <a:t>We have a </a:t>
            </a:r>
            <a:br>
              <a:rPr lang="en-US" sz="4000" dirty="0"/>
            </a:br>
            <a:r>
              <a:rPr lang="en-US" sz="4000" dirty="0"/>
              <a:t>global economy </a:t>
            </a:r>
            <a:br>
              <a:rPr lang="en-US" sz="4000" dirty="0"/>
            </a:br>
            <a:r>
              <a:rPr lang="en-US" sz="4000" dirty="0"/>
              <a:t>because countries </a:t>
            </a:r>
            <a:br>
              <a:rPr lang="en-US" sz="4000" dirty="0"/>
            </a:br>
            <a:r>
              <a:rPr lang="en-US" sz="4000" dirty="0"/>
              <a:t>trade with others </a:t>
            </a:r>
            <a:br>
              <a:rPr lang="en-US" sz="4000" dirty="0"/>
            </a:br>
            <a:r>
              <a:rPr lang="en-US" sz="4000" dirty="0"/>
              <a:t>from all over the </a:t>
            </a:r>
            <a:br>
              <a:rPr lang="en-US" sz="4000" dirty="0"/>
            </a:br>
            <a:r>
              <a:rPr lang="en-US" sz="4000" dirty="0"/>
              <a:t>world.</a:t>
            </a:r>
          </a:p>
        </p:txBody>
      </p:sp>
      <p:pic>
        <p:nvPicPr>
          <p:cNvPr id="11267" name="Picture 2" descr="http://regentsprep.org/regents/global/themes/interdependence/images/BD04964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081463"/>
            <a:ext cx="2590800" cy="2605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6" descr="http://hrsbstaff.ednet.ns.ca/bridler/Interdependenc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02313" y="522288"/>
            <a:ext cx="2963862" cy="2560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538538" y="4192588"/>
            <a:ext cx="5259387" cy="2124075"/>
          </a:xfrm>
          <a:prstGeom prst="rect">
            <a:avLst/>
          </a:prstGeom>
        </p:spPr>
        <p:txBody>
          <a:bodyPr>
            <a:spAutoFit/>
          </a:bodyPr>
          <a:lstStyle/>
          <a:p>
            <a:pPr algn="ctr">
              <a:defRPr/>
            </a:pPr>
            <a:r>
              <a:rPr lang="en-US" sz="4400" kern="0" dirty="0">
                <a:solidFill>
                  <a:srgbClr val="FFFFCC"/>
                </a:solidFill>
                <a:effectLst>
                  <a:outerShdw blurRad="38100" dist="38100" dir="2700000" algn="tl">
                    <a:srgbClr val="000000"/>
                  </a:outerShdw>
                </a:effectLst>
                <a:latin typeface="Arial"/>
                <a:ea typeface="+mj-ea"/>
                <a:cs typeface="Arial"/>
              </a:rPr>
              <a:t>The global economy makes countries interdependent.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457200" y="1447800"/>
            <a:ext cx="8077200" cy="2895600"/>
          </a:xfrm>
        </p:spPr>
        <p:txBody>
          <a:bodyPr/>
          <a:lstStyle/>
          <a:p>
            <a:pPr eaLnBrk="1" hangingPunct="1">
              <a:defRPr/>
            </a:pPr>
            <a:r>
              <a:rPr lang="en-US" sz="8000" dirty="0"/>
              <a:t>The Trading Game Activity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838200"/>
            <a:ext cx="7772400" cy="4953000"/>
          </a:xfrm>
        </p:spPr>
        <p:txBody>
          <a:bodyPr/>
          <a:lstStyle/>
          <a:p>
            <a:pPr>
              <a:defRPr/>
            </a:pPr>
            <a:r>
              <a:rPr lang="en-US" sz="4800" b="1" dirty="0"/>
              <a:t>In the Trading Game, you participated in Voluntary Trade.</a:t>
            </a:r>
            <a:br>
              <a:rPr lang="en-US" sz="3200" b="1" dirty="0"/>
            </a:br>
            <a:br>
              <a:rPr lang="en-US" sz="4800" dirty="0"/>
            </a:br>
            <a:r>
              <a:rPr lang="en-US" sz="4800" b="1" dirty="0"/>
              <a:t>Our global economy is successful because of Voluntary Trade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28600" y="457200"/>
            <a:ext cx="8610600" cy="5943600"/>
          </a:xfrm>
        </p:spPr>
        <p:txBody>
          <a:bodyPr/>
          <a:lstStyle/>
          <a:p>
            <a:pPr>
              <a:defRPr/>
            </a:pPr>
            <a:r>
              <a:rPr lang="en-US" sz="4800" b="1" u="sng" dirty="0"/>
              <a:t>Voluntary Trade</a:t>
            </a:r>
            <a:r>
              <a:rPr lang="en-US" sz="4800" b="1" dirty="0"/>
              <a:t> happens when both countries expect to gain from the trade.</a:t>
            </a:r>
            <a:br>
              <a:rPr lang="en-US" sz="4800" b="1" dirty="0"/>
            </a:br>
            <a:br>
              <a:rPr lang="en-US" sz="4800" dirty="0"/>
            </a:br>
            <a:r>
              <a:rPr lang="en-US" sz="4800" b="1" dirty="0"/>
              <a:t>The “buyer” country receives goods and the “seller” country makes money.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458200" cy="1139825"/>
          </a:xfrm>
        </p:spPr>
        <p:txBody>
          <a:bodyPr/>
          <a:lstStyle/>
          <a:p>
            <a:pPr>
              <a:defRPr/>
            </a:pPr>
            <a:r>
              <a:rPr lang="en-US" b="1" dirty="0"/>
              <a:t>What factors encourage and/or hinder voluntary trade?</a:t>
            </a:r>
          </a:p>
        </p:txBody>
      </p:sp>
      <p:sp>
        <p:nvSpPr>
          <p:cNvPr id="3" name="Content Placeholder 2"/>
          <p:cNvSpPr>
            <a:spLocks noGrp="1"/>
          </p:cNvSpPr>
          <p:nvPr>
            <p:ph idx="1"/>
          </p:nvPr>
        </p:nvSpPr>
        <p:spPr>
          <a:xfrm>
            <a:off x="457200" y="2057400"/>
            <a:ext cx="8534400" cy="3124200"/>
          </a:xfrm>
        </p:spPr>
        <p:txBody>
          <a:bodyPr/>
          <a:lstStyle/>
          <a:p>
            <a:pPr marL="0" indent="0" algn="ctr">
              <a:buFont typeface="Wingdings" pitchFamily="2" charset="2"/>
              <a:buNone/>
              <a:defRPr/>
            </a:pPr>
            <a:r>
              <a:rPr lang="en-US" dirty="0"/>
              <a:t>We will focus on the following:</a:t>
            </a:r>
          </a:p>
          <a:p>
            <a:pPr marL="0" indent="0" algn="ctr">
              <a:buFont typeface="Wingdings" pitchFamily="2" charset="2"/>
              <a:buNone/>
              <a:defRPr/>
            </a:pPr>
            <a:endParaRPr lang="en-US" dirty="0"/>
          </a:p>
          <a:p>
            <a:pPr>
              <a:defRPr/>
            </a:pPr>
            <a:r>
              <a:rPr lang="en-US" sz="4000" b="1" dirty="0"/>
              <a:t>Currency Exchange and International trade</a:t>
            </a:r>
          </a:p>
          <a:p>
            <a:pPr>
              <a:defRPr/>
            </a:pPr>
            <a:r>
              <a:rPr lang="en-US" sz="4000" b="1" dirty="0"/>
              <a:t>Specialization</a:t>
            </a:r>
          </a:p>
          <a:p>
            <a:pPr>
              <a:defRPr/>
            </a:pPr>
            <a:r>
              <a:rPr lang="en-US" sz="4000" b="1" dirty="0"/>
              <a:t>Trade Barriers</a:t>
            </a:r>
          </a:p>
        </p:txBody>
      </p:sp>
    </p:spTree>
  </p:cSld>
  <p:clrMapOvr>
    <a:masterClrMapping/>
  </p:clrMapOvr>
</p:sld>
</file>

<file path=ppt/theme/theme1.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Cliff</Template>
  <TotalTime>1782</TotalTime>
  <Words>1612</Words>
  <Application>Microsoft Office PowerPoint</Application>
  <PresentationFormat>On-screen Show (4:3)</PresentationFormat>
  <Paragraphs>145</Paragraphs>
  <Slides>29</Slides>
  <Notes>29</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29</vt:i4>
      </vt:variant>
    </vt:vector>
  </HeadingPairs>
  <TitlesOfParts>
    <vt:vector size="37" baseType="lpstr">
      <vt:lpstr>Arial</vt:lpstr>
      <vt:lpstr>Calibri</vt:lpstr>
      <vt:lpstr>Verdana</vt:lpstr>
      <vt:lpstr>Wingdings</vt:lpstr>
      <vt:lpstr>Cliff</vt:lpstr>
      <vt:lpstr>1_Cliff</vt:lpstr>
      <vt:lpstr>2_Cliff</vt:lpstr>
      <vt:lpstr>Acrobat Document</vt:lpstr>
      <vt:lpstr>       Essential Question:  What factors encourage  and/or hinder  voluntary trade?</vt:lpstr>
      <vt:lpstr>Standard(s):</vt:lpstr>
      <vt:lpstr>Countries trade because no country has all of the resources it needs to provide for its people.  Moreover, every country has different resources.</vt:lpstr>
      <vt:lpstr>What are resources?  With a seat partner, make a list of examples of resources.  What happens when you do not have the resources you need?</vt:lpstr>
      <vt:lpstr>We have a  global economy  because countries  trade with others  from all over the  world.</vt:lpstr>
      <vt:lpstr>The Trading Game Activity</vt:lpstr>
      <vt:lpstr>In the Trading Game, you participated in Voluntary Trade.  Our global economy is successful because of Voluntary Trade</vt:lpstr>
      <vt:lpstr>Voluntary Trade happens when both countries expect to gain from the trade.  The “buyer” country receives goods and the “seller” country makes money.</vt:lpstr>
      <vt:lpstr>What factors encourage and/or hinder voluntary trade?</vt:lpstr>
      <vt:lpstr>Currency Exchange Activity [Optional Activity]</vt:lpstr>
      <vt:lpstr>Use the Factors of Voluntary Trade Graphic Organizer to take notes during this presentation.</vt:lpstr>
      <vt:lpstr>International trade involves countries from all over the world engaging in voluntary trade.</vt:lpstr>
      <vt:lpstr>Currency Exchange &amp; International Trade </vt:lpstr>
      <vt:lpstr>Specialization</vt:lpstr>
      <vt:lpstr>Specialization encourages voluntary trade and can be a positive factor in a country’s economy.  Specialization occurs when one country can produce a good or service at a lower opportunity cost than another country.</vt:lpstr>
      <vt:lpstr>Reviewing Opportunity Cost</vt:lpstr>
      <vt:lpstr>PowerPoint Presentation</vt:lpstr>
      <vt:lpstr>Specialization Activity:  Specialized Bags, “Card” Specialty or another activity</vt:lpstr>
      <vt:lpstr>How does specialization  impact trade?</vt:lpstr>
      <vt:lpstr>Distributed Summarizing:</vt:lpstr>
      <vt:lpstr>Sometimes countries set up Trade Barriers to restrict trade because they want to sell and produce their own goods.</vt:lpstr>
      <vt:lpstr>Trade Barrier: Tariff</vt:lpstr>
      <vt:lpstr>Trade Barriers: Tariffs</vt:lpstr>
      <vt:lpstr>Trade Barrier: Quotas</vt:lpstr>
      <vt:lpstr>Trade Barrier: Embargoes</vt:lpstr>
      <vt:lpstr>Trade Barriers: Embargoes</vt:lpstr>
      <vt:lpstr>Trade Barrier Identification Activity</vt:lpstr>
      <vt:lpstr>Distributed Summarizing</vt:lpstr>
      <vt:lpstr>Summarizing Strategy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Trade Restrictions</dc:title>
  <dc:creator>Trina Alexander</dc:creator>
  <cp:lastModifiedBy>Patrice Mcbean</cp:lastModifiedBy>
  <cp:revision>57</cp:revision>
  <cp:lastPrinted>2013-06-10T19:06:21Z</cp:lastPrinted>
  <dcterms:created xsi:type="dcterms:W3CDTF">2008-11-09T23:44:29Z</dcterms:created>
  <dcterms:modified xsi:type="dcterms:W3CDTF">2020-02-22T01:55:07Z</dcterms:modified>
</cp:coreProperties>
</file>