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20" r:id="rId3"/>
  </p:sldMasterIdLst>
  <p:notesMasterIdLst>
    <p:notesMasterId r:id="rId30"/>
  </p:notesMasterIdLst>
  <p:sldIdLst>
    <p:sldId id="256" r:id="rId4"/>
    <p:sldId id="258" r:id="rId5"/>
    <p:sldId id="257" r:id="rId6"/>
    <p:sldId id="260" r:id="rId7"/>
    <p:sldId id="259"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5" r:id="rId21"/>
    <p:sldId id="284" r:id="rId22"/>
    <p:sldId id="277" r:id="rId23"/>
    <p:sldId id="279" r:id="rId24"/>
    <p:sldId id="278"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5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1AA80-0072-48FF-AF04-6CE14B006F3D}" type="datetimeFigureOut">
              <a:rPr lang="en-US" smtClean="0"/>
              <a:pPr/>
              <a:t>11/14/2017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69C24-8F38-486E-A11E-E1FDACE80D08}" type="slidenum">
              <a:rPr lang="en-US" smtClean="0"/>
              <a:pPr/>
              <a:t>‹#›</a:t>
            </a:fld>
            <a:endParaRPr lang="en-US"/>
          </a:p>
        </p:txBody>
      </p:sp>
    </p:spTree>
    <p:extLst>
      <p:ext uri="{BB962C8B-B14F-4D97-AF65-F5344CB8AC3E}">
        <p14:creationId xmlns:p14="http://schemas.microsoft.com/office/powerpoint/2010/main" val="116151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6</a:t>
            </a:r>
            <a:r>
              <a:rPr lang="en-US" baseline="30000" smtClean="0"/>
              <a:t>th</a:t>
            </a:r>
            <a:r>
              <a:rPr lang="en-US" smtClean="0"/>
              <a:t> Grade- This information is meant to be used in conjunction with the 6</a:t>
            </a:r>
            <a:r>
              <a:rPr lang="en-US" baseline="30000" smtClean="0"/>
              <a:t>th</a:t>
            </a:r>
            <a:r>
              <a:rPr lang="en-US" smtClean="0"/>
              <a:t> and 7</a:t>
            </a:r>
            <a:r>
              <a:rPr lang="en-US" baseline="30000" smtClean="0"/>
              <a:t>th</a:t>
            </a:r>
            <a:r>
              <a:rPr lang="en-US" smtClean="0"/>
              <a:t> grade Teacher Notes.  For additional resources, go to GeorgiaStandards.org.  (Note: This is not an expectation for students to memorize numbers, but to understand that factors that influence specific countries to move more towards a command or market economy). The numbering system is based on The Heritage Foundation’s Economic Freedom Index 2009 The Heritage Foundation is a conservative organization that has partnered with the Wall Street Journal for over a decade to evaluate each country based on a set of 10 criteria to determine economic freedom.  Update information using resources listed in the Teacher Notes.</a:t>
            </a:r>
          </a:p>
        </p:txBody>
      </p:sp>
      <p:sp>
        <p:nvSpPr>
          <p:cNvPr id="4" name="Slide Number Placeholder 3"/>
          <p:cNvSpPr>
            <a:spLocks noGrp="1"/>
          </p:cNvSpPr>
          <p:nvPr>
            <p:ph type="sldNum" sz="quarter" idx="5"/>
          </p:nvPr>
        </p:nvSpPr>
        <p:spPr/>
        <p:txBody>
          <a:bodyPr/>
          <a:lstStyle/>
          <a:p>
            <a:pPr>
              <a:defRPr/>
            </a:pPr>
            <a:fld id="{628E0547-3CD3-4DAA-B85C-C5C4EDE07356}" type="slidenum">
              <a:rPr lang="en-US" smtClean="0"/>
              <a:pPr>
                <a:defRPr/>
              </a:pPr>
              <a:t>19</a:t>
            </a:fld>
            <a:endParaRPr lang="en-US"/>
          </a:p>
        </p:txBody>
      </p:sp>
    </p:spTree>
    <p:extLst>
      <p:ext uri="{BB962C8B-B14F-4D97-AF65-F5344CB8AC3E}">
        <p14:creationId xmlns:p14="http://schemas.microsoft.com/office/powerpoint/2010/main" val="419394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02267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39574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275B3-0346-403C-9F68-C2BA37187794}"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275B3-0346-403C-9F68-C2BA37187794}"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2083893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022671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2083893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271251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10754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558099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692457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100204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40243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2712510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937164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39574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1075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55809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69245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10020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402432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93716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3551188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11/14/2017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2"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3"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34" name="QuestionShape"/>
          <p:cNvSpPr/>
          <p:nvPr userDrawn="1"/>
        </p:nvSpPr>
        <p:spPr>
          <a:xfrm>
            <a:off x="127000" y="127000"/>
            <a:ext cx="8890000" cy="285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4400" smtClean="0">
                <a:solidFill>
                  <a:srgbClr val="000000"/>
                </a:solidFill>
              </a:rPr>
              <a:t>iRespond Question Master</a:t>
            </a:r>
            <a:endParaRPr lang="en-US" sz="4400">
              <a:solidFill>
                <a:srgbClr val="000000"/>
              </a:solidFill>
            </a:endParaRPr>
          </a:p>
        </p:txBody>
      </p:sp>
      <p:sp>
        <p:nvSpPr>
          <p:cNvPr id="35" name="AShape"/>
          <p:cNvSpPr/>
          <p:nvPr userDrawn="1"/>
        </p:nvSpPr>
        <p:spPr>
          <a:xfrm>
            <a:off x="127000" y="31115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A.) Response A</a:t>
            </a:r>
            <a:endParaRPr lang="en-US" sz="3200"/>
          </a:p>
        </p:txBody>
      </p:sp>
      <p:sp>
        <p:nvSpPr>
          <p:cNvPr id="36" name="BShape"/>
          <p:cNvSpPr/>
          <p:nvPr userDrawn="1"/>
        </p:nvSpPr>
        <p:spPr>
          <a:xfrm>
            <a:off x="127000" y="38354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B.) Response B</a:t>
            </a:r>
            <a:endParaRPr lang="en-US" sz="3200"/>
          </a:p>
        </p:txBody>
      </p:sp>
      <p:sp>
        <p:nvSpPr>
          <p:cNvPr id="37" name="CShape"/>
          <p:cNvSpPr/>
          <p:nvPr userDrawn="1"/>
        </p:nvSpPr>
        <p:spPr>
          <a:xfrm>
            <a:off x="127000" y="45593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C.) Response C</a:t>
            </a:r>
            <a:endParaRPr lang="en-US" sz="3200"/>
          </a:p>
        </p:txBody>
      </p:sp>
      <p:sp>
        <p:nvSpPr>
          <p:cNvPr id="38" name="DShape"/>
          <p:cNvSpPr/>
          <p:nvPr userDrawn="1"/>
        </p:nvSpPr>
        <p:spPr>
          <a:xfrm>
            <a:off x="127000" y="52832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33551188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Economics—The Basics</a:t>
            </a:r>
            <a:endParaRPr lang="en-US" sz="5400" dirty="0"/>
          </a:p>
        </p:txBody>
      </p:sp>
      <p:sp>
        <p:nvSpPr>
          <p:cNvPr id="3" name="Subtitle 2"/>
          <p:cNvSpPr>
            <a:spLocks noGrp="1"/>
          </p:cNvSpPr>
          <p:nvPr>
            <p:ph type="subTitle" idx="1"/>
          </p:nvPr>
        </p:nvSpPr>
        <p:spPr/>
        <p:txBody>
          <a:bodyPr/>
          <a:lstStyle/>
          <a:p>
            <a:r>
              <a:rPr lang="en-US" dirty="0"/>
              <a:t>7</a:t>
            </a:r>
            <a:r>
              <a:rPr lang="en-US" baseline="30000" dirty="0" smtClean="0"/>
              <a:t>th</a:t>
            </a:r>
            <a:r>
              <a:rPr lang="en-US" dirty="0" smtClean="0"/>
              <a:t> SS</a:t>
            </a:r>
            <a:endParaRPr lang="en-US" dirty="0"/>
          </a:p>
        </p:txBody>
      </p:sp>
    </p:spTree>
    <p:extLst>
      <p:ext uri="{BB962C8B-B14F-4D97-AF65-F5344CB8AC3E}">
        <p14:creationId xmlns:p14="http://schemas.microsoft.com/office/powerpoint/2010/main" val="351120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a:t>
            </a:r>
            <a:endParaRPr lang="en-US" dirty="0"/>
          </a:p>
        </p:txBody>
      </p:sp>
      <p:sp>
        <p:nvSpPr>
          <p:cNvPr id="3" name="Content Placeholder 2"/>
          <p:cNvSpPr>
            <a:spLocks noGrp="1"/>
          </p:cNvSpPr>
          <p:nvPr>
            <p:ph idx="1"/>
          </p:nvPr>
        </p:nvSpPr>
        <p:spPr>
          <a:xfrm>
            <a:off x="762000" y="762000"/>
            <a:ext cx="3733800" cy="4114800"/>
          </a:xfrm>
        </p:spPr>
        <p:txBody>
          <a:bodyPr>
            <a:noAutofit/>
          </a:bodyPr>
          <a:lstStyle/>
          <a:p>
            <a:r>
              <a:rPr lang="en-US" sz="2600" dirty="0" smtClean="0"/>
              <a:t>When several or many people work together to produce things, and each person focuses (specializes) on only part of the production—the part that each person has the most skill to complete</a:t>
            </a:r>
            <a:endParaRPr lang="en-US" sz="2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2490" y="990600"/>
            <a:ext cx="381381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195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76250"/>
            <a:ext cx="76200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43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Explains how a country answers the three questions of economics:</a:t>
            </a:r>
          </a:p>
          <a:p>
            <a:pPr lvl="1"/>
            <a:r>
              <a:rPr lang="en-US" sz="2400" dirty="0" smtClean="0"/>
              <a:t>1) What to produce?</a:t>
            </a:r>
          </a:p>
          <a:p>
            <a:pPr lvl="1"/>
            <a:r>
              <a:rPr lang="en-US" sz="2400" dirty="0" smtClean="0"/>
              <a:t>2) For whom to produce?</a:t>
            </a:r>
          </a:p>
          <a:p>
            <a:pPr lvl="1"/>
            <a:r>
              <a:rPr lang="en-US" sz="2400" dirty="0" smtClean="0"/>
              <a:t>3) How to produce?</a:t>
            </a:r>
          </a:p>
          <a:p>
            <a:pPr lvl="1"/>
            <a:endParaRPr lang="en-US" dirty="0"/>
          </a:p>
          <a:p>
            <a:pPr lvl="1"/>
            <a:endParaRPr lang="en-US" dirty="0" smtClean="0"/>
          </a:p>
          <a:p>
            <a:pPr lvl="1"/>
            <a:endParaRPr lang="en-US" dirty="0"/>
          </a:p>
          <a:p>
            <a:pPr marL="320040" lvl="1" indent="0">
              <a:buNone/>
            </a:pPr>
            <a:endParaRPr lang="en-US" dirty="0"/>
          </a:p>
        </p:txBody>
      </p:sp>
      <p:sp>
        <p:nvSpPr>
          <p:cNvPr id="2" name="Title 1"/>
          <p:cNvSpPr>
            <a:spLocks noGrp="1"/>
          </p:cNvSpPr>
          <p:nvPr>
            <p:ph type="title"/>
          </p:nvPr>
        </p:nvSpPr>
        <p:spPr/>
        <p:txBody>
          <a:bodyPr/>
          <a:lstStyle/>
          <a:p>
            <a:r>
              <a:rPr lang="en-US" dirty="0" smtClean="0"/>
              <a:t>Economic System</a:t>
            </a:r>
            <a:endParaRPr lang="en-US" dirty="0"/>
          </a:p>
        </p:txBody>
      </p:sp>
      <p:sp>
        <p:nvSpPr>
          <p:cNvPr id="4" name="Rectangle 3"/>
          <p:cNvSpPr/>
          <p:nvPr/>
        </p:nvSpPr>
        <p:spPr>
          <a:xfrm rot="1800000">
            <a:off x="5118946" y="2037044"/>
            <a:ext cx="363432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rPr>
              <a:t>Traditional</a:t>
            </a:r>
            <a:endParaRPr lang="en-US" sz="54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endParaRPr>
          </a:p>
        </p:txBody>
      </p:sp>
      <p:sp>
        <p:nvSpPr>
          <p:cNvPr id="6" name="Rectangle 5"/>
          <p:cNvSpPr/>
          <p:nvPr/>
        </p:nvSpPr>
        <p:spPr>
          <a:xfrm rot="5400000" flipH="1">
            <a:off x="5776978" y="4019954"/>
            <a:ext cx="23182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7030A0"/>
                </a:solidFill>
                <a:effectLst>
                  <a:reflection blurRad="12700" stA="50000" endPos="50000" dist="5000" dir="5400000" sy="-100000" rotWithShape="0"/>
                </a:effectLst>
              </a:rPr>
              <a:t>MIXED</a:t>
            </a:r>
            <a:endParaRPr lang="en-US" sz="5400" b="1" cap="all" spc="0" dirty="0">
              <a:ln w="0"/>
              <a:solidFill>
                <a:srgbClr val="7030A0"/>
              </a:solidFill>
              <a:effectLst>
                <a:reflection blurRad="12700" stA="50000" endPos="50000" dist="5000" dir="5400000" sy="-100000" rotWithShape="0"/>
              </a:effectLst>
            </a:endParaRPr>
          </a:p>
        </p:txBody>
      </p:sp>
      <p:sp>
        <p:nvSpPr>
          <p:cNvPr id="7" name="Rectangle 6"/>
          <p:cNvSpPr/>
          <p:nvPr/>
        </p:nvSpPr>
        <p:spPr>
          <a:xfrm rot="-3000000">
            <a:off x="357003" y="3575778"/>
            <a:ext cx="2541080" cy="923330"/>
          </a:xfrm>
          <a:prstGeom prst="rect">
            <a:avLst/>
          </a:prstGeom>
          <a:noFill/>
        </p:spPr>
        <p:txBody>
          <a:bodyPr wrap="none" lIns="91440" tIns="45720" rIns="91440" bIns="45720">
            <a:spAutoFit/>
          </a:bodyPr>
          <a:lstStyle/>
          <a:p>
            <a:pPr algn="ctr"/>
            <a:r>
              <a:rPr lang="en-US" sz="5400" b="1" dirty="0" smtClean="0">
                <a:ln w="1905"/>
                <a:solidFill>
                  <a:schemeClr val="tx2"/>
                </a:solidFill>
                <a:effectLst>
                  <a:innerShdw blurRad="69850" dist="43180" dir="5400000">
                    <a:srgbClr val="000000">
                      <a:alpha val="65000"/>
                    </a:srgbClr>
                  </a:innerShdw>
                </a:effectLst>
              </a:rPr>
              <a:t>Market</a:t>
            </a:r>
            <a:endParaRPr lang="en-US" sz="5400" b="1" dirty="0">
              <a:ln w="1905"/>
              <a:solidFill>
                <a:schemeClr val="tx2"/>
              </a:solidFill>
              <a:effectLst>
                <a:innerShdw blurRad="69850" dist="43180" dir="5400000">
                  <a:srgbClr val="000000">
                    <a:alpha val="65000"/>
                  </a:srgbClr>
                </a:innerShdw>
              </a:effectLst>
            </a:endParaRPr>
          </a:p>
        </p:txBody>
      </p:sp>
      <p:sp>
        <p:nvSpPr>
          <p:cNvPr id="8" name="Rectangle 7"/>
          <p:cNvSpPr/>
          <p:nvPr/>
        </p:nvSpPr>
        <p:spPr>
          <a:xfrm rot="-1800000">
            <a:off x="2186119" y="3621680"/>
            <a:ext cx="37994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Command</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4046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154" y="762000"/>
            <a:ext cx="7086600" cy="510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8516" y="5072743"/>
            <a:ext cx="1544683" cy="707886"/>
          </a:xfrm>
          <a:prstGeom prst="rect">
            <a:avLst/>
          </a:prstGeom>
          <a:solidFill>
            <a:srgbClr val="C00000"/>
          </a:solidFill>
        </p:spPr>
        <p:txBody>
          <a:bodyPr wrap="square" rtlCol="0">
            <a:spAutoFit/>
          </a:bodyPr>
          <a:lstStyle/>
          <a:p>
            <a:pPr algn="ctr"/>
            <a:r>
              <a:rPr lang="en-US" sz="2000" dirty="0" smtClean="0">
                <a:solidFill>
                  <a:schemeClr val="bg1"/>
                </a:solidFill>
              </a:rPr>
              <a:t>Command Economy</a:t>
            </a:r>
            <a:endParaRPr lang="en-US" sz="2000" dirty="0">
              <a:solidFill>
                <a:schemeClr val="bg1"/>
              </a:solidFill>
            </a:endParaRPr>
          </a:p>
        </p:txBody>
      </p:sp>
      <p:sp>
        <p:nvSpPr>
          <p:cNvPr id="5" name="TextBox 4"/>
          <p:cNvSpPr txBox="1"/>
          <p:nvPr/>
        </p:nvSpPr>
        <p:spPr>
          <a:xfrm>
            <a:off x="3928654" y="5066212"/>
            <a:ext cx="1371600" cy="707886"/>
          </a:xfrm>
          <a:prstGeom prst="rect">
            <a:avLst/>
          </a:prstGeom>
          <a:solidFill>
            <a:srgbClr val="990099"/>
          </a:solidFill>
        </p:spPr>
        <p:txBody>
          <a:bodyPr wrap="square" rtlCol="0">
            <a:spAutoFit/>
          </a:bodyPr>
          <a:lstStyle/>
          <a:p>
            <a:pPr algn="ctr"/>
            <a:r>
              <a:rPr lang="en-US" sz="2000" dirty="0" smtClean="0">
                <a:solidFill>
                  <a:schemeClr val="bg1"/>
                </a:solidFill>
              </a:rPr>
              <a:t>Mixed Economy</a:t>
            </a:r>
            <a:endParaRPr lang="en-US" sz="2000" dirty="0">
              <a:solidFill>
                <a:schemeClr val="bg1"/>
              </a:solidFill>
            </a:endParaRPr>
          </a:p>
        </p:txBody>
      </p:sp>
      <p:sp>
        <p:nvSpPr>
          <p:cNvPr id="6" name="TextBox 5"/>
          <p:cNvSpPr txBox="1"/>
          <p:nvPr/>
        </p:nvSpPr>
        <p:spPr>
          <a:xfrm>
            <a:off x="6629400" y="5066212"/>
            <a:ext cx="1447800" cy="707886"/>
          </a:xfrm>
          <a:prstGeom prst="rect">
            <a:avLst/>
          </a:prstGeom>
          <a:solidFill>
            <a:srgbClr val="0070C0"/>
          </a:solidFill>
        </p:spPr>
        <p:txBody>
          <a:bodyPr wrap="square" rtlCol="0">
            <a:spAutoFit/>
          </a:bodyPr>
          <a:lstStyle/>
          <a:p>
            <a:pPr algn="ctr"/>
            <a:r>
              <a:rPr lang="en-US" sz="2000" dirty="0" smtClean="0">
                <a:solidFill>
                  <a:schemeClr val="bg1"/>
                </a:solidFill>
              </a:rPr>
              <a:t>Market Economy</a:t>
            </a:r>
            <a:endParaRPr lang="en-US" sz="2000" dirty="0">
              <a:solidFill>
                <a:schemeClr val="bg1"/>
              </a:solidFill>
            </a:endParaRPr>
          </a:p>
        </p:txBody>
      </p:sp>
    </p:spTree>
    <p:extLst>
      <p:ext uri="{BB962C8B-B14F-4D97-AF65-F5344CB8AC3E}">
        <p14:creationId xmlns:p14="http://schemas.microsoft.com/office/powerpoint/2010/main" val="4100142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Command Economy</a:t>
            </a:r>
            <a:endParaRPr lang="en-US" dirty="0"/>
          </a:p>
        </p:txBody>
      </p:sp>
      <p:sp>
        <p:nvSpPr>
          <p:cNvPr id="4" name="Content Placeholder 3"/>
          <p:cNvSpPr>
            <a:spLocks noGrp="1"/>
          </p:cNvSpPr>
          <p:nvPr>
            <p:ph idx="1"/>
          </p:nvPr>
        </p:nvSpPr>
        <p:spPr>
          <a:xfrm>
            <a:off x="762000" y="685800"/>
            <a:ext cx="7543800" cy="2590800"/>
          </a:xfrm>
        </p:spPr>
        <p:txBody>
          <a:bodyPr/>
          <a:lstStyle/>
          <a:p>
            <a:r>
              <a:rPr lang="en-US" dirty="0" smtClean="0"/>
              <a:t>Government decides what is produced, who receives goods and services, and how things are produced</a:t>
            </a:r>
          </a:p>
          <a:p>
            <a:r>
              <a:rPr lang="en-US" dirty="0" smtClean="0"/>
              <a:t>Examples: North Korea and Cuba are close to pure command economies</a:t>
            </a:r>
            <a:endParaRPr lang="en-US" dirty="0"/>
          </a:p>
        </p:txBody>
      </p:sp>
      <p:pic>
        <p:nvPicPr>
          <p:cNvPr id="1026" name="Picture 2" descr="http://images.defensetech.org/wp-content/uploads/2010/05/Kim-Jong-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0"/>
            <a:ext cx="3105514" cy="2325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1m02_1cC5As/Td9MTposgbI/AAAAAAAAAPE/uMgfNdz_gcw/s1600/fidel-castro-92190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48000"/>
            <a:ext cx="2844748" cy="232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577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Economy</a:t>
            </a:r>
            <a:endParaRPr lang="en-US" dirty="0"/>
          </a:p>
        </p:txBody>
      </p:sp>
      <p:sp>
        <p:nvSpPr>
          <p:cNvPr id="3" name="Content Placeholder 2"/>
          <p:cNvSpPr>
            <a:spLocks noGrp="1"/>
          </p:cNvSpPr>
          <p:nvPr>
            <p:ph sz="half" idx="1"/>
          </p:nvPr>
        </p:nvSpPr>
        <p:spPr>
          <a:xfrm>
            <a:off x="762000" y="609600"/>
            <a:ext cx="3657600" cy="4669631"/>
          </a:xfrm>
        </p:spPr>
        <p:txBody>
          <a:bodyPr>
            <a:normAutofit fontScale="85000" lnSpcReduction="20000"/>
          </a:bodyPr>
          <a:lstStyle/>
          <a:p>
            <a:r>
              <a:rPr lang="en-US" dirty="0" smtClean="0"/>
              <a:t>Consumers and producers determine what’s produced, who receives goods/services, and how things are produced (supply &amp; demand)</a:t>
            </a:r>
          </a:p>
          <a:p>
            <a:r>
              <a:rPr lang="en-US" dirty="0" smtClean="0"/>
              <a:t>Also called “capitalism” or “free market”</a:t>
            </a:r>
          </a:p>
          <a:p>
            <a:r>
              <a:rPr lang="en-US" dirty="0" smtClean="0"/>
              <a:t>Encourages entrepreneurs (creators of new businesses)</a:t>
            </a:r>
            <a:endParaRPr lang="en-US" dirty="0"/>
          </a:p>
        </p:txBody>
      </p:sp>
      <p:pic>
        <p:nvPicPr>
          <p:cNvPr id="2050" name="Picture 2" descr="http://www.prevention.com/gopowershopping/images/300x263-shopping_c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0" y="533400"/>
            <a:ext cx="28575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tockmarketinvesting.com/wp-includes/images/nasdaq-quo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429000"/>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atherthejews.com/wp-content/uploads/2011/07/american-flag-2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0239" y="3193257"/>
            <a:ext cx="1857162"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ustralian-flag.org/rippled-australian-flag-7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922" y="2181226"/>
            <a:ext cx="1945418" cy="137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82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Traditional Economy</a:t>
            </a:r>
            <a:endParaRPr lang="en-US" dirty="0"/>
          </a:p>
        </p:txBody>
      </p:sp>
      <p:sp>
        <p:nvSpPr>
          <p:cNvPr id="2" name="Content Placeholder 1"/>
          <p:cNvSpPr>
            <a:spLocks noGrp="1"/>
          </p:cNvSpPr>
          <p:nvPr>
            <p:ph sz="half" idx="1"/>
          </p:nvPr>
        </p:nvSpPr>
        <p:spPr>
          <a:xfrm>
            <a:off x="762000" y="609600"/>
            <a:ext cx="3657600" cy="4724399"/>
          </a:xfrm>
        </p:spPr>
        <p:txBody>
          <a:bodyPr/>
          <a:lstStyle/>
          <a:p>
            <a:r>
              <a:rPr lang="en-US" dirty="0" smtClean="0"/>
              <a:t>Economic decisions are based on a country’s or society’s customs and habits</a:t>
            </a:r>
          </a:p>
          <a:p>
            <a:r>
              <a:rPr lang="en-US" dirty="0" smtClean="0"/>
              <a:t>Old ways of doing things—hunting or farming</a:t>
            </a:r>
          </a:p>
          <a:p>
            <a:r>
              <a:rPr lang="en-US" dirty="0" smtClean="0"/>
              <a:t>Not common</a:t>
            </a:r>
            <a:endParaRPr lang="en-US" dirty="0"/>
          </a:p>
        </p:txBody>
      </p:sp>
      <p:pic>
        <p:nvPicPr>
          <p:cNvPr id="3074" name="Picture 2" descr="http://1.bp.blogspot.com/_wyFaQcS2cBM/TRhdR_TFCYI/AAAAAAAAACc/to-r4B0uIUk/s160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82118"/>
            <a:ext cx="3793761" cy="244144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http://2.bp.blogspot.com/_BOvRfrNlrBc/TSRnzI72oDI/AAAAAAAAACw/yJXK9bLNm4I/s1600/hb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14600"/>
            <a:ext cx="2555511" cy="302189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08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Economy</a:t>
            </a:r>
            <a:endParaRPr lang="en-US" dirty="0"/>
          </a:p>
        </p:txBody>
      </p:sp>
      <p:sp>
        <p:nvSpPr>
          <p:cNvPr id="3" name="Content Placeholder 2"/>
          <p:cNvSpPr>
            <a:spLocks noGrp="1"/>
          </p:cNvSpPr>
          <p:nvPr>
            <p:ph idx="1"/>
          </p:nvPr>
        </p:nvSpPr>
        <p:spPr>
          <a:xfrm>
            <a:off x="762000" y="685800"/>
            <a:ext cx="7543800" cy="2362200"/>
          </a:xfrm>
        </p:spPr>
        <p:txBody>
          <a:bodyPr/>
          <a:lstStyle/>
          <a:p>
            <a:r>
              <a:rPr lang="en-US" dirty="0" smtClean="0"/>
              <a:t>When a country combines elements of market and command systems (and sometimes traditional elements as well)</a:t>
            </a:r>
          </a:p>
          <a:p>
            <a:r>
              <a:rPr lang="en-US" dirty="0" smtClean="0"/>
              <a:t>Most societies fall under this category, including ours!</a:t>
            </a:r>
            <a:endParaRPr lang="en-US" dirty="0"/>
          </a:p>
        </p:txBody>
      </p:sp>
      <p:pic>
        <p:nvPicPr>
          <p:cNvPr id="4098" name="Picture 2" descr="http://government.phillipmartin.info/government_capit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030" y="3047999"/>
            <a:ext cx="26125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coned-in.org/images/CC/consumers-producers11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663" y="2971800"/>
            <a:ext cx="2654903" cy="2285999"/>
          </a:xfrm>
          <a:prstGeom prst="rect">
            <a:avLst/>
          </a:prstGeom>
          <a:noFill/>
          <a:extLst>
            <a:ext uri="{909E8E84-426E-40DD-AFC4-6F175D3DCCD1}">
              <a14:hiddenFill xmlns:a14="http://schemas.microsoft.com/office/drawing/2010/main">
                <a:solidFill>
                  <a:srgbClr val="FFFFFF"/>
                </a:solidFill>
              </a14:hiddenFill>
            </a:ext>
          </a:extLst>
        </p:spPr>
      </p:pic>
      <p:sp>
        <p:nvSpPr>
          <p:cNvPr id="4" name="Plus 3"/>
          <p:cNvSpPr/>
          <p:nvPr/>
        </p:nvSpPr>
        <p:spPr>
          <a:xfrm>
            <a:off x="2667000" y="3771900"/>
            <a:ext cx="806437"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4"/>
          <p:cNvSpPr/>
          <p:nvPr/>
        </p:nvSpPr>
        <p:spPr>
          <a:xfrm>
            <a:off x="6191066" y="3962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http://img.ehowcdn.com/article-page-main/ehow/images/a07/ak/b8/analyze-traditional-economic-systems-800x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866" y="3514725"/>
            <a:ext cx="1227426" cy="1200150"/>
          </a:xfrm>
          <a:prstGeom prst="rect">
            <a:avLst/>
          </a:prstGeom>
          <a:noFill/>
          <a:extLst>
            <a:ext uri="{909E8E84-426E-40DD-AFC4-6F175D3DCCD1}">
              <a14:hiddenFill xmlns:a14="http://schemas.microsoft.com/office/drawing/2010/main">
                <a:solidFill>
                  <a:srgbClr val="FFFFFF"/>
                </a:solidFill>
              </a14:hiddenFill>
            </a:ext>
          </a:extLst>
        </p:spPr>
      </p:pic>
      <p:sp>
        <p:nvSpPr>
          <p:cNvPr id="6" name="Equal 5"/>
          <p:cNvSpPr/>
          <p:nvPr/>
        </p:nvSpPr>
        <p:spPr>
          <a:xfrm>
            <a:off x="7747027" y="3771900"/>
            <a:ext cx="990600" cy="685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9915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Shaun Owens\Local Settings\Temporary Internet Files\Content.IE5\GLEV0HUV\MPj043872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0" y="274638"/>
            <a:ext cx="9144000" cy="1143000"/>
          </a:xfrm>
        </p:spPr>
        <p:txBody>
          <a:bodyPr/>
          <a:lstStyle/>
          <a:p>
            <a:pPr eaLnBrk="1" hangingPunct="1"/>
            <a:r>
              <a:rPr lang="en-US" b="1" smtClean="0">
                <a:solidFill>
                  <a:schemeClr val="bg1"/>
                </a:solidFill>
              </a:rPr>
              <a:t>Economic Systems</a:t>
            </a:r>
          </a:p>
        </p:txBody>
      </p:sp>
      <p:sp>
        <p:nvSpPr>
          <p:cNvPr id="5124" name="Content Placeholder 3"/>
          <p:cNvSpPr>
            <a:spLocks noGrp="1"/>
          </p:cNvSpPr>
          <p:nvPr>
            <p:ph sz="half" idx="2"/>
          </p:nvPr>
        </p:nvSpPr>
        <p:spPr>
          <a:xfrm>
            <a:off x="7315200" y="3856038"/>
            <a:ext cx="2057400" cy="792162"/>
          </a:xfrm>
        </p:spPr>
        <p:txBody>
          <a:bodyPr>
            <a:normAutofit fontScale="77500" lnSpcReduction="20000"/>
          </a:bodyPr>
          <a:lstStyle/>
          <a:p>
            <a:pPr algn="ctr" eaLnBrk="1" hangingPunct="1">
              <a:buFont typeface="Arial" pitchFamily="34" charset="0"/>
              <a:buNone/>
            </a:pPr>
            <a:r>
              <a:rPr lang="en-US" sz="3200" b="1" smtClean="0">
                <a:solidFill>
                  <a:srgbClr val="FFFF00"/>
                </a:solidFill>
              </a:rPr>
              <a:t>Pure</a:t>
            </a:r>
          </a:p>
          <a:p>
            <a:pPr algn="ctr" eaLnBrk="1" hangingPunct="1">
              <a:buFont typeface="Arial" pitchFamily="34" charset="0"/>
              <a:buNone/>
            </a:pPr>
            <a:r>
              <a:rPr lang="en-US" sz="3200" b="1" smtClean="0">
                <a:solidFill>
                  <a:srgbClr val="FFFF00"/>
                </a:solidFill>
              </a:rPr>
              <a:t>Market</a:t>
            </a:r>
          </a:p>
        </p:txBody>
      </p:sp>
      <p:cxnSp>
        <p:nvCxnSpPr>
          <p:cNvPr id="6" name="Straight Connector 5"/>
          <p:cNvCxnSpPr/>
          <p:nvPr/>
        </p:nvCxnSpPr>
        <p:spPr>
          <a:xfrm>
            <a:off x="457200" y="3505200"/>
            <a:ext cx="8229600" cy="1588"/>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5126" name="Content Placeholder 3"/>
          <p:cNvSpPr txBox="1">
            <a:spLocks/>
          </p:cNvSpPr>
          <p:nvPr/>
        </p:nvSpPr>
        <p:spPr bwMode="auto">
          <a:xfrm>
            <a:off x="3962400" y="3779838"/>
            <a:ext cx="1676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Arial" pitchFamily="34" charset="0"/>
              <a:buNone/>
            </a:pPr>
            <a:endParaRPr lang="en-US" sz="2400" b="1">
              <a:latin typeface="Calibri" pitchFamily="34" charset="0"/>
            </a:endParaRPr>
          </a:p>
        </p:txBody>
      </p:sp>
      <p:sp>
        <p:nvSpPr>
          <p:cNvPr id="5127" name="Content Placeholder 3"/>
          <p:cNvSpPr txBox="1">
            <a:spLocks/>
          </p:cNvSpPr>
          <p:nvPr/>
        </p:nvSpPr>
        <p:spPr bwMode="auto">
          <a:xfrm>
            <a:off x="-76200" y="3886200"/>
            <a:ext cx="205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pPr>
            <a:r>
              <a:rPr lang="en-US" sz="3200" b="1">
                <a:solidFill>
                  <a:srgbClr val="FFFF00"/>
                </a:solidFill>
                <a:latin typeface="Calibri" pitchFamily="34" charset="0"/>
              </a:rPr>
              <a:t>Pure</a:t>
            </a:r>
          </a:p>
          <a:p>
            <a:pPr algn="ctr">
              <a:spcBef>
                <a:spcPct val="20000"/>
              </a:spcBef>
              <a:buFont typeface="Arial" pitchFamily="34" charset="0"/>
              <a:buNone/>
            </a:pPr>
            <a:r>
              <a:rPr lang="en-US" sz="3200" b="1">
                <a:solidFill>
                  <a:srgbClr val="FFFF00"/>
                </a:solidFill>
                <a:latin typeface="Calibri" pitchFamily="34" charset="0"/>
              </a:rPr>
              <a:t>Command</a:t>
            </a:r>
          </a:p>
        </p:txBody>
      </p:sp>
      <p:sp>
        <p:nvSpPr>
          <p:cNvPr id="11" name="Rectangle 10"/>
          <p:cNvSpPr/>
          <p:nvPr/>
        </p:nvSpPr>
        <p:spPr>
          <a:xfrm>
            <a:off x="2922822" y="4901625"/>
            <a:ext cx="3554178" cy="58477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2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mn-lt"/>
              </a:rPr>
              <a:t>Mixed Economy</a:t>
            </a:r>
          </a:p>
        </p:txBody>
      </p:sp>
      <p:pic>
        <p:nvPicPr>
          <p:cNvPr id="5129" name="Picture 2" descr="C:\Documents and Settings\Shaun Owens\Local Settings\Temporary Internet Files\Content.IE5\CZB7MS51\MCj0441424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590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352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Shaun Owens\Local Settings\Temporary Internet Files\Content.IE5\GLEV0HUV\MPj0438720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0"/>
            <a:ext cx="9215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rot="20331267">
            <a:off x="-37156" y="435804"/>
            <a:ext cx="5105400" cy="1143000"/>
          </a:xfrm>
        </p:spPr>
        <p:txBody>
          <a:bodyPr>
            <a:normAutofit fontScale="90000"/>
          </a:bodyPr>
          <a:lstStyle/>
          <a:p>
            <a:pPr eaLnBrk="1" hangingPunct="1"/>
            <a:r>
              <a:rPr lang="en-US" b="1" dirty="0" smtClean="0">
                <a:solidFill>
                  <a:schemeClr val="bg1"/>
                </a:solidFill>
              </a:rPr>
              <a:t>Economic </a:t>
            </a:r>
            <a:br>
              <a:rPr lang="en-US" b="1" dirty="0" smtClean="0">
                <a:solidFill>
                  <a:schemeClr val="bg1"/>
                </a:solidFill>
              </a:rPr>
            </a:br>
            <a:r>
              <a:rPr lang="en-US" b="1" dirty="0" smtClean="0">
                <a:solidFill>
                  <a:schemeClr val="bg1"/>
                </a:solidFill>
              </a:rPr>
              <a:t>Systems</a:t>
            </a:r>
          </a:p>
        </p:txBody>
      </p:sp>
      <p:sp>
        <p:nvSpPr>
          <p:cNvPr id="7172" name="Content Placeholder 3"/>
          <p:cNvSpPr>
            <a:spLocks noGrp="1"/>
          </p:cNvSpPr>
          <p:nvPr>
            <p:ph sz="half" idx="2"/>
          </p:nvPr>
        </p:nvSpPr>
        <p:spPr>
          <a:xfrm>
            <a:off x="7391400" y="5562600"/>
            <a:ext cx="2057400" cy="792163"/>
          </a:xfrm>
        </p:spPr>
        <p:txBody>
          <a:bodyPr>
            <a:normAutofit fontScale="77500" lnSpcReduction="20000"/>
          </a:bodyPr>
          <a:lstStyle/>
          <a:p>
            <a:pPr algn="ctr" eaLnBrk="1" hangingPunct="1">
              <a:buFont typeface="Arial" pitchFamily="34" charset="0"/>
              <a:buNone/>
            </a:pPr>
            <a:r>
              <a:rPr lang="en-US" sz="3200" b="1" smtClean="0">
                <a:solidFill>
                  <a:srgbClr val="FFFF00"/>
                </a:solidFill>
              </a:rPr>
              <a:t>Pure</a:t>
            </a:r>
          </a:p>
          <a:p>
            <a:pPr algn="ctr" eaLnBrk="1" hangingPunct="1">
              <a:buFont typeface="Arial" pitchFamily="34" charset="0"/>
              <a:buNone/>
            </a:pPr>
            <a:r>
              <a:rPr lang="en-US" sz="3200" b="1" smtClean="0">
                <a:solidFill>
                  <a:srgbClr val="FFFF00"/>
                </a:solidFill>
              </a:rPr>
              <a:t>Market</a:t>
            </a:r>
          </a:p>
        </p:txBody>
      </p:sp>
      <p:sp>
        <p:nvSpPr>
          <p:cNvPr id="7173" name="Content Placeholder 3"/>
          <p:cNvSpPr txBox="1">
            <a:spLocks/>
          </p:cNvSpPr>
          <p:nvPr/>
        </p:nvSpPr>
        <p:spPr bwMode="auto">
          <a:xfrm>
            <a:off x="3962400" y="3779838"/>
            <a:ext cx="1676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Arial" pitchFamily="34" charset="0"/>
              <a:buNone/>
            </a:pPr>
            <a:endParaRPr lang="en-US" sz="2400" b="1">
              <a:latin typeface="Calibri" pitchFamily="34" charset="0"/>
            </a:endParaRPr>
          </a:p>
        </p:txBody>
      </p:sp>
      <p:sp>
        <p:nvSpPr>
          <p:cNvPr id="7174" name="Content Placeholder 3"/>
          <p:cNvSpPr txBox="1">
            <a:spLocks/>
          </p:cNvSpPr>
          <p:nvPr/>
        </p:nvSpPr>
        <p:spPr bwMode="auto">
          <a:xfrm>
            <a:off x="-152400" y="5608638"/>
            <a:ext cx="2057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pPr>
            <a:r>
              <a:rPr lang="en-US" sz="3200" b="1">
                <a:solidFill>
                  <a:srgbClr val="FFFF00"/>
                </a:solidFill>
                <a:latin typeface="Calibri" pitchFamily="34" charset="0"/>
              </a:rPr>
              <a:t>Pure</a:t>
            </a:r>
          </a:p>
          <a:p>
            <a:pPr algn="ctr">
              <a:spcBef>
                <a:spcPct val="20000"/>
              </a:spcBef>
              <a:buFont typeface="Arial" pitchFamily="34" charset="0"/>
              <a:buNone/>
            </a:pPr>
            <a:r>
              <a:rPr lang="en-US" sz="3200" b="1">
                <a:solidFill>
                  <a:srgbClr val="FFFF00"/>
                </a:solidFill>
                <a:latin typeface="Calibri" pitchFamily="34" charset="0"/>
              </a:rPr>
              <a:t>Command</a:t>
            </a:r>
          </a:p>
        </p:txBody>
      </p:sp>
      <p:sp>
        <p:nvSpPr>
          <p:cNvPr id="11" name="Rectangle 10"/>
          <p:cNvSpPr/>
          <p:nvPr/>
        </p:nvSpPr>
        <p:spPr>
          <a:xfrm>
            <a:off x="2819400" y="6120825"/>
            <a:ext cx="3554178" cy="58477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2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mn-lt"/>
              </a:rPr>
              <a:t>Mixed Economy</a:t>
            </a:r>
          </a:p>
        </p:txBody>
      </p:sp>
      <p:sp>
        <p:nvSpPr>
          <p:cNvPr id="12" name="Rectangle 11"/>
          <p:cNvSpPr/>
          <p:nvPr/>
        </p:nvSpPr>
        <p:spPr>
          <a:xfrm>
            <a:off x="7785935" y="4639270"/>
            <a:ext cx="1358065" cy="923330"/>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100</a:t>
            </a:r>
          </a:p>
        </p:txBody>
      </p:sp>
      <p:sp>
        <p:nvSpPr>
          <p:cNvPr id="13" name="Rectangle 12"/>
          <p:cNvSpPr/>
          <p:nvPr/>
        </p:nvSpPr>
        <p:spPr>
          <a:xfrm>
            <a:off x="567201" y="4639270"/>
            <a:ext cx="575799" cy="923330"/>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0</a:t>
            </a:r>
          </a:p>
        </p:txBody>
      </p:sp>
      <p:sp>
        <p:nvSpPr>
          <p:cNvPr id="7178" name="Content Placeholder 3"/>
          <p:cNvSpPr>
            <a:spLocks noGrp="1"/>
          </p:cNvSpPr>
          <p:nvPr>
            <p:ph sz="half" idx="2"/>
          </p:nvPr>
        </p:nvSpPr>
        <p:spPr>
          <a:xfrm>
            <a:off x="3810000" y="1905000"/>
            <a:ext cx="2057400" cy="1295400"/>
          </a:xfrm>
        </p:spPr>
        <p:txBody>
          <a:bodyPr/>
          <a:lstStyle/>
          <a:p>
            <a:pPr algn="ctr" eaLnBrk="1" hangingPunct="1">
              <a:buFont typeface="Arial" pitchFamily="34" charset="0"/>
              <a:buNone/>
            </a:pPr>
            <a:r>
              <a:rPr lang="en-US" sz="3200" b="1" dirty="0" smtClean="0">
                <a:solidFill>
                  <a:srgbClr val="FFFF00"/>
                </a:solidFill>
              </a:rPr>
              <a:t>China</a:t>
            </a:r>
          </a:p>
          <a:p>
            <a:pPr algn="ctr" eaLnBrk="1" hangingPunct="1">
              <a:buFont typeface="Arial" pitchFamily="34" charset="0"/>
              <a:buNone/>
            </a:pPr>
            <a:r>
              <a:rPr lang="en-US" sz="3200" b="1" dirty="0" smtClean="0">
                <a:solidFill>
                  <a:srgbClr val="0000FF"/>
                </a:solidFill>
              </a:rPr>
              <a:t>51%</a:t>
            </a:r>
          </a:p>
        </p:txBody>
      </p:sp>
      <p:cxnSp>
        <p:nvCxnSpPr>
          <p:cNvPr id="16" name="Straight Connector 15"/>
          <p:cNvCxnSpPr/>
          <p:nvPr/>
        </p:nvCxnSpPr>
        <p:spPr>
          <a:xfrm rot="5400000" flipH="1" flipV="1">
            <a:off x="4456113" y="3238500"/>
            <a:ext cx="534988" cy="1587"/>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6323807" y="2437606"/>
            <a:ext cx="1981200" cy="1587"/>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942807" y="3047206"/>
            <a:ext cx="914400" cy="1587"/>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3427413"/>
            <a:ext cx="8610600" cy="1587"/>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pic>
        <p:nvPicPr>
          <p:cNvPr id="7183" name="Picture 2" descr="C:\Documents and Settings\Shaun Owens\Local Settings\Temporary Internet Files\Content.IE5\CZB7MS51\MCj0441424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962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Content Placeholder 3"/>
          <p:cNvSpPr>
            <a:spLocks noGrp="1"/>
          </p:cNvSpPr>
          <p:nvPr>
            <p:ph sz="half" idx="2"/>
          </p:nvPr>
        </p:nvSpPr>
        <p:spPr>
          <a:xfrm>
            <a:off x="5410200" y="1447800"/>
            <a:ext cx="2057400" cy="1295400"/>
          </a:xfrm>
        </p:spPr>
        <p:txBody>
          <a:bodyPr/>
          <a:lstStyle/>
          <a:p>
            <a:pPr algn="ctr" eaLnBrk="1" hangingPunct="1">
              <a:buFont typeface="Arial" pitchFamily="34" charset="0"/>
              <a:buNone/>
            </a:pPr>
            <a:r>
              <a:rPr lang="en-US" sz="3200" b="1" dirty="0" smtClean="0">
                <a:solidFill>
                  <a:srgbClr val="FFFF00"/>
                </a:solidFill>
              </a:rPr>
              <a:t>Japan</a:t>
            </a:r>
          </a:p>
          <a:p>
            <a:pPr algn="ctr" eaLnBrk="1" hangingPunct="1">
              <a:buFont typeface="Arial" pitchFamily="34" charset="0"/>
              <a:buNone/>
            </a:pPr>
            <a:r>
              <a:rPr lang="en-US" sz="3200" b="1" dirty="0" smtClean="0">
                <a:solidFill>
                  <a:srgbClr val="FFFF00"/>
                </a:solidFill>
              </a:rPr>
              <a:t>73%</a:t>
            </a:r>
          </a:p>
        </p:txBody>
      </p:sp>
      <p:sp>
        <p:nvSpPr>
          <p:cNvPr id="7185" name="Content Placeholder 3"/>
          <p:cNvSpPr>
            <a:spLocks noGrp="1"/>
          </p:cNvSpPr>
          <p:nvPr>
            <p:ph sz="half" idx="2"/>
          </p:nvPr>
        </p:nvSpPr>
        <p:spPr>
          <a:xfrm>
            <a:off x="5791200" y="304800"/>
            <a:ext cx="3200400" cy="1295400"/>
          </a:xfrm>
        </p:spPr>
        <p:txBody>
          <a:bodyPr>
            <a:normAutofit/>
          </a:bodyPr>
          <a:lstStyle/>
          <a:p>
            <a:pPr algn="ctr" eaLnBrk="1" hangingPunct="1">
              <a:buFont typeface="Arial" pitchFamily="34" charset="0"/>
              <a:buNone/>
            </a:pPr>
            <a:r>
              <a:rPr lang="en-US" sz="3200" b="1" dirty="0" smtClean="0">
                <a:solidFill>
                  <a:srgbClr val="FFFF00"/>
                </a:solidFill>
              </a:rPr>
              <a:t>United States</a:t>
            </a:r>
          </a:p>
          <a:p>
            <a:pPr algn="ctr" eaLnBrk="1" hangingPunct="1">
              <a:buFont typeface="Arial" pitchFamily="34" charset="0"/>
              <a:buNone/>
            </a:pPr>
            <a:r>
              <a:rPr lang="en-US" sz="3200" b="1" dirty="0" smtClean="0">
                <a:solidFill>
                  <a:srgbClr val="FFFF00"/>
                </a:solidFill>
              </a:rPr>
              <a:t>78%</a:t>
            </a:r>
          </a:p>
        </p:txBody>
      </p:sp>
    </p:spTree>
    <p:extLst>
      <p:ext uri="{BB962C8B-B14F-4D97-AF65-F5344CB8AC3E}">
        <p14:creationId xmlns:p14="http://schemas.microsoft.com/office/powerpoint/2010/main" val="402495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&amp; Services</a:t>
            </a:r>
            <a:endParaRPr lang="en-US" dirty="0"/>
          </a:p>
        </p:txBody>
      </p:sp>
      <p:sp>
        <p:nvSpPr>
          <p:cNvPr id="3" name="Text Placeholder 2"/>
          <p:cNvSpPr>
            <a:spLocks noGrp="1"/>
          </p:cNvSpPr>
          <p:nvPr>
            <p:ph type="body" idx="1"/>
          </p:nvPr>
        </p:nvSpPr>
        <p:spPr/>
        <p:txBody>
          <a:bodyPr/>
          <a:lstStyle/>
          <a:p>
            <a:r>
              <a:rPr lang="en-US" dirty="0"/>
              <a:t>What is a “</a:t>
            </a:r>
            <a:r>
              <a:rPr lang="en-US" dirty="0" smtClean="0"/>
              <a:t>good”?</a:t>
            </a:r>
            <a:endParaRPr lang="en-US" dirty="0"/>
          </a:p>
        </p:txBody>
      </p:sp>
      <p:sp>
        <p:nvSpPr>
          <p:cNvPr id="4" name="Content Placeholder 3"/>
          <p:cNvSpPr>
            <a:spLocks noGrp="1"/>
          </p:cNvSpPr>
          <p:nvPr>
            <p:ph sz="half" idx="2"/>
          </p:nvPr>
        </p:nvSpPr>
        <p:spPr/>
        <p:txBody>
          <a:bodyPr/>
          <a:lstStyle/>
          <a:p>
            <a:r>
              <a:rPr lang="en-US" dirty="0" smtClean="0"/>
              <a:t>Something that you can use or consume, like food or books.  You buy a good with the idea that you will use it, either just once or over and over again.</a:t>
            </a:r>
            <a:endParaRPr lang="en-US" dirty="0"/>
          </a:p>
        </p:txBody>
      </p:sp>
      <p:sp>
        <p:nvSpPr>
          <p:cNvPr id="5" name="Text Placeholder 4"/>
          <p:cNvSpPr>
            <a:spLocks noGrp="1"/>
          </p:cNvSpPr>
          <p:nvPr>
            <p:ph type="body" sz="quarter" idx="3"/>
          </p:nvPr>
        </p:nvSpPr>
        <p:spPr/>
        <p:txBody>
          <a:bodyPr/>
          <a:lstStyle/>
          <a:p>
            <a:r>
              <a:rPr lang="en-US" dirty="0" smtClean="0"/>
              <a:t>What is a “service”?</a:t>
            </a:r>
            <a:endParaRPr lang="en-US" dirty="0"/>
          </a:p>
        </p:txBody>
      </p:sp>
      <p:sp>
        <p:nvSpPr>
          <p:cNvPr id="6" name="Content Placeholder 5"/>
          <p:cNvSpPr>
            <a:spLocks noGrp="1"/>
          </p:cNvSpPr>
          <p:nvPr>
            <p:ph sz="quarter" idx="4"/>
          </p:nvPr>
        </p:nvSpPr>
        <p:spPr/>
        <p:txBody>
          <a:bodyPr/>
          <a:lstStyle/>
          <a:p>
            <a:r>
              <a:rPr lang="en-US" dirty="0" smtClean="0"/>
              <a:t>Something that someone does for you, like give you a haircut, fix you dinner, or teach you!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000500"/>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3260205"/>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284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a:t>
            </a:r>
            <a:endParaRPr lang="en-US" dirty="0"/>
          </a:p>
        </p:txBody>
      </p:sp>
      <p:sp>
        <p:nvSpPr>
          <p:cNvPr id="3" name="Content Placeholder 2"/>
          <p:cNvSpPr>
            <a:spLocks noGrp="1"/>
          </p:cNvSpPr>
          <p:nvPr>
            <p:ph sz="half" idx="1"/>
          </p:nvPr>
        </p:nvSpPr>
        <p:spPr>
          <a:xfrm>
            <a:off x="381000" y="762000"/>
            <a:ext cx="3657600" cy="4419599"/>
          </a:xfrm>
        </p:spPr>
        <p:txBody>
          <a:bodyPr>
            <a:normAutofit fontScale="92500" lnSpcReduction="10000"/>
          </a:bodyPr>
          <a:lstStyle/>
          <a:p>
            <a:r>
              <a:rPr lang="en-US" dirty="0" smtClean="0"/>
              <a:t>Gross Domestic Product</a:t>
            </a:r>
          </a:p>
          <a:p>
            <a:r>
              <a:rPr lang="en-US" dirty="0" smtClean="0"/>
              <a:t>Total value of all goods and services produced in a country in a year</a:t>
            </a:r>
          </a:p>
          <a:p>
            <a:r>
              <a:rPr lang="en-US" dirty="0" smtClean="0"/>
              <a:t>Investment in human capital and capital goods usually leads to increased GDP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5029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480" y="3962400"/>
            <a:ext cx="5486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74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Entrepreneur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 person who combines resources to create new businesses</a:t>
            </a:r>
          </a:p>
          <a:p>
            <a:r>
              <a:rPr lang="en-US" dirty="0" smtClean="0"/>
              <a:t>Entrepreneurs + land, labor, and capital = goods and services</a:t>
            </a:r>
            <a:endParaRPr lang="en-US" dirty="0"/>
          </a:p>
        </p:txBody>
      </p:sp>
      <p:pic>
        <p:nvPicPr>
          <p:cNvPr id="2050" name="Picture 2" descr="http://cocaine.org/coca-cola/john-pemb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7912" y="1346470"/>
            <a:ext cx="1657637"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09931" y="3429000"/>
            <a:ext cx="2133600" cy="369332"/>
          </a:xfrm>
          <a:prstGeom prst="rect">
            <a:avLst/>
          </a:prstGeom>
          <a:noFill/>
        </p:spPr>
        <p:txBody>
          <a:bodyPr wrap="square" rtlCol="0">
            <a:spAutoFit/>
          </a:bodyPr>
          <a:lstStyle/>
          <a:p>
            <a:pPr algn="ctr"/>
            <a:r>
              <a:rPr lang="en-US" dirty="0" smtClean="0"/>
              <a:t>John Pemberton</a:t>
            </a:r>
            <a:endParaRPr lang="en-US" dirty="0"/>
          </a:p>
        </p:txBody>
      </p:sp>
      <p:pic>
        <p:nvPicPr>
          <p:cNvPr id="2052" name="Picture 4" descr="http://2.bp.blogspot.com/-t7VK69RX_m0/Tb8hNxaHxUI/AAAAAAAABjM/3B50QPIAcXM/s1600/old_coke_ads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762000"/>
            <a:ext cx="2286000" cy="32263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inspirationroom.com/daily/print/2009/1/coca_cola_bubb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5888" y="4114800"/>
            <a:ext cx="47244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75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Trade</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accent1">
                    <a:lumMod val="75000"/>
                  </a:schemeClr>
                </a:solidFill>
              </a:rPr>
              <a:t>Trade</a:t>
            </a:r>
            <a:r>
              <a:rPr lang="en-US" dirty="0" smtClean="0">
                <a:solidFill>
                  <a:schemeClr val="accent1">
                    <a:lumMod val="75000"/>
                  </a:schemeClr>
                </a:solidFill>
              </a:rPr>
              <a:t> </a:t>
            </a:r>
            <a:r>
              <a:rPr lang="en-US" dirty="0" smtClean="0"/>
              <a:t>= the exchange of goods and services in a market (Domestic—traders inside same country; international—exports and imports)</a:t>
            </a:r>
          </a:p>
          <a:p>
            <a:r>
              <a:rPr lang="en-US" b="1" dirty="0" smtClean="0">
                <a:solidFill>
                  <a:schemeClr val="accent1">
                    <a:lumMod val="75000"/>
                  </a:schemeClr>
                </a:solidFill>
              </a:rPr>
              <a:t>Exports</a:t>
            </a:r>
            <a:r>
              <a:rPr lang="en-US" dirty="0" smtClean="0"/>
              <a:t>: Goods produced within one country and sold outside of the country</a:t>
            </a:r>
          </a:p>
          <a:p>
            <a:r>
              <a:rPr lang="en-US" b="1" dirty="0" smtClean="0">
                <a:solidFill>
                  <a:schemeClr val="accent1">
                    <a:lumMod val="75000"/>
                  </a:schemeClr>
                </a:solidFill>
              </a:rPr>
              <a:t>Imports</a:t>
            </a:r>
            <a:r>
              <a:rPr lang="en-US" dirty="0" smtClean="0"/>
              <a:t>: Goods/services sold in a country but produced in other countries</a:t>
            </a:r>
          </a:p>
          <a:p>
            <a:r>
              <a:rPr lang="en-US" b="1" dirty="0" smtClean="0">
                <a:solidFill>
                  <a:schemeClr val="accent1">
                    <a:lumMod val="75000"/>
                  </a:schemeClr>
                </a:solidFill>
              </a:rPr>
              <a:t>Currency</a:t>
            </a:r>
            <a:r>
              <a:rPr lang="en-US" dirty="0" smtClean="0"/>
              <a:t> = money</a:t>
            </a:r>
          </a:p>
          <a:p>
            <a:r>
              <a:rPr lang="en-US" dirty="0" smtClean="0"/>
              <a:t>Why do we need a system for exchanging currency for international trade?</a:t>
            </a:r>
            <a:endParaRPr lang="en-US" dirty="0"/>
          </a:p>
        </p:txBody>
      </p:sp>
    </p:spTree>
    <p:extLst>
      <p:ext uri="{BB962C8B-B14F-4D97-AF65-F5344CB8AC3E}">
        <p14:creationId xmlns:p14="http://schemas.microsoft.com/office/powerpoint/2010/main" val="2086366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Barriers</a:t>
            </a:r>
            <a:endParaRPr lang="en-US" dirty="0"/>
          </a:p>
        </p:txBody>
      </p:sp>
      <p:sp>
        <p:nvSpPr>
          <p:cNvPr id="3" name="Content Placeholder 2"/>
          <p:cNvSpPr>
            <a:spLocks noGrp="1"/>
          </p:cNvSpPr>
          <p:nvPr>
            <p:ph idx="1"/>
          </p:nvPr>
        </p:nvSpPr>
        <p:spPr/>
        <p:txBody>
          <a:bodyPr>
            <a:normAutofit/>
          </a:bodyPr>
          <a:lstStyle/>
          <a:p>
            <a:r>
              <a:rPr lang="en-US" sz="3200" b="1" dirty="0" smtClean="0">
                <a:solidFill>
                  <a:schemeClr val="accent1">
                    <a:lumMod val="75000"/>
                  </a:schemeClr>
                </a:solidFill>
              </a:rPr>
              <a:t>Tariff</a:t>
            </a:r>
            <a:r>
              <a:rPr lang="en-US" sz="3200" dirty="0" smtClean="0"/>
              <a:t> = a tax on imports or exports</a:t>
            </a:r>
          </a:p>
          <a:p>
            <a:r>
              <a:rPr lang="en-US" sz="3200" b="1" dirty="0" smtClean="0">
                <a:solidFill>
                  <a:schemeClr val="accent1">
                    <a:lumMod val="75000"/>
                  </a:schemeClr>
                </a:solidFill>
              </a:rPr>
              <a:t>Quota </a:t>
            </a:r>
            <a:r>
              <a:rPr lang="en-US" sz="3200" dirty="0" smtClean="0"/>
              <a:t>= a restriction or limit on the amount of a good that can be imported (government imposed)</a:t>
            </a:r>
          </a:p>
          <a:p>
            <a:r>
              <a:rPr lang="en-US" sz="3200" b="1" dirty="0" smtClean="0">
                <a:solidFill>
                  <a:schemeClr val="accent1">
                    <a:lumMod val="75000"/>
                  </a:schemeClr>
                </a:solidFill>
              </a:rPr>
              <a:t>Embargo</a:t>
            </a:r>
            <a:r>
              <a:rPr lang="en-US" sz="3200" dirty="0" smtClean="0"/>
              <a:t> = a government ban on certain imports for political or economic reasons</a:t>
            </a:r>
            <a:endParaRPr lang="en-US" sz="3200" dirty="0"/>
          </a:p>
        </p:txBody>
      </p:sp>
    </p:spTree>
    <p:extLst>
      <p:ext uri="{BB962C8B-B14F-4D97-AF65-F5344CB8AC3E}">
        <p14:creationId xmlns:p14="http://schemas.microsoft.com/office/powerpoint/2010/main" val="1364553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59567"/>
            <a:ext cx="782924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624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6781800" cy="1066800"/>
          </a:xfrm>
        </p:spPr>
        <p:txBody>
          <a:bodyPr/>
          <a:lstStyle/>
          <a:p>
            <a:r>
              <a:rPr lang="en-US" dirty="0" smtClean="0"/>
              <a:t>Quota</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3000" y="533400"/>
            <a:ext cx="423163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326802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191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Embargo</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14400"/>
            <a:ext cx="635000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58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Consumers vs. Producers</a:t>
            </a:r>
            <a:endParaRPr lang="en-US" sz="4000" dirty="0"/>
          </a:p>
        </p:txBody>
      </p:sp>
      <p:sp>
        <p:nvSpPr>
          <p:cNvPr id="4" name="Text Placeholder 3"/>
          <p:cNvSpPr>
            <a:spLocks noGrp="1"/>
          </p:cNvSpPr>
          <p:nvPr>
            <p:ph type="body" idx="1"/>
          </p:nvPr>
        </p:nvSpPr>
        <p:spPr/>
        <p:txBody>
          <a:bodyPr/>
          <a:lstStyle/>
          <a:p>
            <a:r>
              <a:rPr lang="en-US" dirty="0" smtClean="0"/>
              <a:t>Consumer:	</a:t>
            </a:r>
            <a:endParaRPr lang="en-US" dirty="0"/>
          </a:p>
        </p:txBody>
      </p:sp>
      <p:sp>
        <p:nvSpPr>
          <p:cNvPr id="5" name="Content Placeholder 4"/>
          <p:cNvSpPr>
            <a:spLocks noGrp="1"/>
          </p:cNvSpPr>
          <p:nvPr>
            <p:ph sz="half" idx="2"/>
          </p:nvPr>
        </p:nvSpPr>
        <p:spPr/>
        <p:txBody>
          <a:bodyPr/>
          <a:lstStyle/>
          <a:p>
            <a:r>
              <a:rPr lang="en-US" dirty="0" smtClean="0"/>
              <a:t>A person who buys a good or service</a:t>
            </a:r>
            <a:endParaRPr lang="en-US" dirty="0"/>
          </a:p>
        </p:txBody>
      </p:sp>
      <p:sp>
        <p:nvSpPr>
          <p:cNvPr id="6" name="Text Placeholder 5"/>
          <p:cNvSpPr>
            <a:spLocks noGrp="1"/>
          </p:cNvSpPr>
          <p:nvPr>
            <p:ph type="body" sz="quarter" idx="3"/>
          </p:nvPr>
        </p:nvSpPr>
        <p:spPr/>
        <p:txBody>
          <a:bodyPr/>
          <a:lstStyle/>
          <a:p>
            <a:r>
              <a:rPr lang="en-US" dirty="0" smtClean="0"/>
              <a:t>Producer:</a:t>
            </a:r>
            <a:endParaRPr lang="en-US" dirty="0"/>
          </a:p>
        </p:txBody>
      </p:sp>
      <p:sp>
        <p:nvSpPr>
          <p:cNvPr id="7" name="Content Placeholder 6"/>
          <p:cNvSpPr>
            <a:spLocks noGrp="1"/>
          </p:cNvSpPr>
          <p:nvPr>
            <p:ph sz="quarter" idx="4"/>
          </p:nvPr>
        </p:nvSpPr>
        <p:spPr/>
        <p:txBody>
          <a:bodyPr/>
          <a:lstStyle/>
          <a:p>
            <a:r>
              <a:rPr lang="en-US" dirty="0" smtClean="0"/>
              <a:t>A person who creates goods or services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461" y="2819400"/>
            <a:ext cx="3867426" cy="25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718" y="2514601"/>
            <a:ext cx="3503807" cy="287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77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&amp; Demand</a:t>
            </a:r>
            <a:endParaRPr lang="en-US" dirty="0"/>
          </a:p>
        </p:txBody>
      </p:sp>
      <p:sp>
        <p:nvSpPr>
          <p:cNvPr id="5" name="Text Placeholder 4"/>
          <p:cNvSpPr>
            <a:spLocks noGrp="1"/>
          </p:cNvSpPr>
          <p:nvPr>
            <p:ph type="body" idx="1"/>
          </p:nvPr>
        </p:nvSpPr>
        <p:spPr/>
        <p:txBody>
          <a:bodyPr/>
          <a:lstStyle/>
          <a:p>
            <a:r>
              <a:rPr lang="en-US" dirty="0" smtClean="0"/>
              <a:t>Supply	</a:t>
            </a:r>
            <a:endParaRPr lang="en-US" dirty="0"/>
          </a:p>
        </p:txBody>
      </p:sp>
      <p:sp>
        <p:nvSpPr>
          <p:cNvPr id="6" name="Content Placeholder 5"/>
          <p:cNvSpPr>
            <a:spLocks noGrp="1"/>
          </p:cNvSpPr>
          <p:nvPr>
            <p:ph sz="half" idx="2"/>
          </p:nvPr>
        </p:nvSpPr>
        <p:spPr/>
        <p:txBody>
          <a:bodyPr/>
          <a:lstStyle/>
          <a:p>
            <a:r>
              <a:rPr lang="en-US" dirty="0" smtClean="0"/>
              <a:t>The amount of a good or service that is available for use</a:t>
            </a:r>
            <a:endParaRPr lang="en-US" dirty="0"/>
          </a:p>
        </p:txBody>
      </p:sp>
      <p:sp>
        <p:nvSpPr>
          <p:cNvPr id="7" name="Text Placeholder 6"/>
          <p:cNvSpPr>
            <a:spLocks noGrp="1"/>
          </p:cNvSpPr>
          <p:nvPr>
            <p:ph type="body" sz="quarter" idx="3"/>
          </p:nvPr>
        </p:nvSpPr>
        <p:spPr>
          <a:xfrm>
            <a:off x="762000" y="2667000"/>
            <a:ext cx="3657600" cy="639762"/>
          </a:xfrm>
        </p:spPr>
        <p:txBody>
          <a:bodyPr/>
          <a:lstStyle/>
          <a:p>
            <a:r>
              <a:rPr lang="en-US" dirty="0" smtClean="0"/>
              <a:t>Demand</a:t>
            </a:r>
            <a:endParaRPr lang="en-US" dirty="0"/>
          </a:p>
        </p:txBody>
      </p:sp>
      <p:sp>
        <p:nvSpPr>
          <p:cNvPr id="8" name="Content Placeholder 7"/>
          <p:cNvSpPr>
            <a:spLocks noGrp="1"/>
          </p:cNvSpPr>
          <p:nvPr>
            <p:ph sz="quarter" idx="4"/>
          </p:nvPr>
        </p:nvSpPr>
        <p:spPr>
          <a:xfrm>
            <a:off x="685800" y="3429000"/>
            <a:ext cx="3657600" cy="1676400"/>
          </a:xfrm>
        </p:spPr>
        <p:txBody>
          <a:bodyPr/>
          <a:lstStyle/>
          <a:p>
            <a:r>
              <a:rPr lang="en-US" dirty="0" smtClean="0"/>
              <a:t>The desire for a certain good or service</a:t>
            </a:r>
            <a:endParaRPr lang="en-US" dirty="0"/>
          </a:p>
        </p:txBody>
      </p:sp>
      <p:cxnSp>
        <p:nvCxnSpPr>
          <p:cNvPr id="10" name="Straight Connector 9"/>
          <p:cNvCxnSpPr/>
          <p:nvPr/>
        </p:nvCxnSpPr>
        <p:spPr>
          <a:xfrm>
            <a:off x="762000" y="3276600"/>
            <a:ext cx="358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036320"/>
            <a:ext cx="4297680"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102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Resources</a:t>
            </a:r>
            <a:endParaRPr lang="en-US" dirty="0"/>
          </a:p>
        </p:txBody>
      </p:sp>
      <p:sp>
        <p:nvSpPr>
          <p:cNvPr id="7" name="Content Placeholder 6"/>
          <p:cNvSpPr>
            <a:spLocks noGrp="1"/>
          </p:cNvSpPr>
          <p:nvPr>
            <p:ph sz="half" idx="1"/>
          </p:nvPr>
        </p:nvSpPr>
        <p:spPr/>
        <p:txBody>
          <a:bodyPr/>
          <a:lstStyle/>
          <a:p>
            <a:r>
              <a:rPr lang="en-US" dirty="0" smtClean="0"/>
              <a:t>Naturally occurring materials such as coal, fertile land, and water that can be used by man</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609600"/>
            <a:ext cx="3251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3239" y="3657600"/>
            <a:ext cx="3154680" cy="183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63"/>
          <a:stretch/>
        </p:blipFill>
        <p:spPr bwMode="auto">
          <a:xfrm>
            <a:off x="5441950" y="2042160"/>
            <a:ext cx="2457450" cy="29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50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58952" y="1329264"/>
            <a:ext cx="3657600" cy="4004736"/>
          </a:xfrm>
        </p:spPr>
        <p:txBody>
          <a:bodyPr>
            <a:normAutofit/>
          </a:bodyPr>
          <a:lstStyle/>
          <a:p>
            <a:r>
              <a:rPr lang="en-US" dirty="0" smtClean="0"/>
              <a:t>Resources that can be replaced as they are used up:</a:t>
            </a:r>
          </a:p>
          <a:p>
            <a:pPr marL="0" indent="0">
              <a:buNone/>
            </a:pPr>
            <a:endParaRPr lang="en-US" dirty="0" smtClean="0"/>
          </a:p>
          <a:p>
            <a:r>
              <a:rPr lang="en-US" dirty="0" smtClean="0"/>
              <a:t>Soil</a:t>
            </a:r>
          </a:p>
          <a:p>
            <a:r>
              <a:rPr lang="en-US" dirty="0" smtClean="0"/>
              <a:t>Air</a:t>
            </a:r>
          </a:p>
          <a:p>
            <a:r>
              <a:rPr lang="en-US" dirty="0" smtClean="0"/>
              <a:t>Water</a:t>
            </a:r>
          </a:p>
          <a:p>
            <a:r>
              <a:rPr lang="en-US" dirty="0" smtClean="0"/>
              <a:t>Wood</a:t>
            </a:r>
          </a:p>
          <a:p>
            <a:r>
              <a:rPr lang="en-US" dirty="0" smtClean="0"/>
              <a:t>Sunlight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918" y="2480872"/>
            <a:ext cx="176645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990"/>
          <a:stretch/>
        </p:blipFill>
        <p:spPr bwMode="auto">
          <a:xfrm>
            <a:off x="2288566" y="3886200"/>
            <a:ext cx="1564977" cy="139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1407" y="2819400"/>
            <a:ext cx="1719696" cy="136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399" y="5795018"/>
            <a:ext cx="8458200" cy="1116204"/>
          </a:xfrm>
        </p:spPr>
        <p:txBody>
          <a:bodyPr>
            <a:noAutofit/>
          </a:bodyPr>
          <a:lstStyle/>
          <a:p>
            <a:r>
              <a:rPr lang="en-US" sz="4400" dirty="0" smtClean="0"/>
              <a:t>Renewable vs. Nonrenewable</a:t>
            </a:r>
            <a:br>
              <a:rPr lang="en-US" sz="4400" dirty="0" smtClean="0"/>
            </a:br>
            <a:r>
              <a:rPr lang="en-US" sz="4400" dirty="0" smtClean="0"/>
              <a:t>                 Resources</a:t>
            </a:r>
            <a:endParaRPr lang="en-US" sz="4400" dirty="0"/>
          </a:p>
        </p:txBody>
      </p:sp>
      <p:sp>
        <p:nvSpPr>
          <p:cNvPr id="5" name="Text Placeholder 4"/>
          <p:cNvSpPr>
            <a:spLocks noGrp="1"/>
          </p:cNvSpPr>
          <p:nvPr>
            <p:ph type="body" idx="1"/>
          </p:nvPr>
        </p:nvSpPr>
        <p:spPr>
          <a:xfrm>
            <a:off x="533399" y="609600"/>
            <a:ext cx="4111751" cy="639762"/>
          </a:xfrm>
        </p:spPr>
        <p:txBody>
          <a:bodyPr/>
          <a:lstStyle/>
          <a:p>
            <a:r>
              <a:rPr lang="en-US" dirty="0" smtClean="0"/>
              <a:t>Unlimited/Renewable</a:t>
            </a:r>
            <a:endParaRPr lang="en-US" dirty="0"/>
          </a:p>
        </p:txBody>
      </p:sp>
      <p:sp>
        <p:nvSpPr>
          <p:cNvPr id="7" name="Text Placeholder 6"/>
          <p:cNvSpPr>
            <a:spLocks noGrp="1"/>
          </p:cNvSpPr>
          <p:nvPr>
            <p:ph type="body" sz="quarter" idx="3"/>
          </p:nvPr>
        </p:nvSpPr>
        <p:spPr>
          <a:xfrm>
            <a:off x="4645151" y="609600"/>
            <a:ext cx="4194049" cy="639762"/>
          </a:xfrm>
        </p:spPr>
        <p:txBody>
          <a:bodyPr/>
          <a:lstStyle/>
          <a:p>
            <a:r>
              <a:rPr lang="en-US" dirty="0" smtClean="0"/>
              <a:t>Limited/Nonrenewable</a:t>
            </a:r>
            <a:endParaRPr lang="en-US" dirty="0"/>
          </a:p>
        </p:txBody>
      </p:sp>
      <p:sp>
        <p:nvSpPr>
          <p:cNvPr id="8" name="Content Placeholder 7"/>
          <p:cNvSpPr>
            <a:spLocks noGrp="1"/>
          </p:cNvSpPr>
          <p:nvPr>
            <p:ph sz="quarter" idx="4"/>
          </p:nvPr>
        </p:nvSpPr>
        <p:spPr>
          <a:xfrm>
            <a:off x="4645152" y="1329264"/>
            <a:ext cx="3657600" cy="3776136"/>
          </a:xfrm>
        </p:spPr>
        <p:txBody>
          <a:bodyPr>
            <a:normAutofit/>
          </a:bodyPr>
          <a:lstStyle/>
          <a:p>
            <a:r>
              <a:rPr lang="en-US" dirty="0" smtClean="0"/>
              <a:t>Natural resources that cannot be replaced once they are used up:</a:t>
            </a:r>
          </a:p>
          <a:p>
            <a:endParaRPr lang="en-US" dirty="0"/>
          </a:p>
          <a:p>
            <a:r>
              <a:rPr lang="en-US" dirty="0" smtClean="0"/>
              <a:t>Oil</a:t>
            </a:r>
          </a:p>
          <a:p>
            <a:r>
              <a:rPr lang="en-US" dirty="0" smtClean="0"/>
              <a:t>Coal</a:t>
            </a:r>
          </a:p>
          <a:p>
            <a:r>
              <a:rPr lang="en-US" dirty="0" smtClean="0"/>
              <a:t>Gas</a:t>
            </a:r>
          </a:p>
          <a:p>
            <a:r>
              <a:rPr lang="en-US" dirty="0" smtClean="0"/>
              <a:t>Uranium</a:t>
            </a:r>
            <a:endParaRPr lang="en-US" dirty="0"/>
          </a:p>
        </p:txBody>
      </p:sp>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5412"/>
          <a:stretch/>
        </p:blipFill>
        <p:spPr bwMode="auto">
          <a:xfrm>
            <a:off x="6019800" y="2906486"/>
            <a:ext cx="1882716"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9272" y="3698396"/>
            <a:ext cx="1991245" cy="162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50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67600" cy="1600200"/>
          </a:xfrm>
        </p:spPr>
        <p:txBody>
          <a:bodyPr>
            <a:normAutofit/>
          </a:bodyPr>
          <a:lstStyle/>
          <a:p>
            <a:r>
              <a:rPr lang="en-US" sz="4400" dirty="0" smtClean="0"/>
              <a:t>Capital Goods/Resources</a:t>
            </a:r>
            <a:endParaRPr lang="en-US" sz="4400" dirty="0"/>
          </a:p>
        </p:txBody>
      </p:sp>
      <p:sp>
        <p:nvSpPr>
          <p:cNvPr id="8" name="Content Placeholder 7"/>
          <p:cNvSpPr>
            <a:spLocks noGrp="1"/>
          </p:cNvSpPr>
          <p:nvPr>
            <p:ph sz="half" idx="1"/>
          </p:nvPr>
        </p:nvSpPr>
        <p:spPr>
          <a:xfrm>
            <a:off x="762000" y="609600"/>
            <a:ext cx="3657600" cy="4571999"/>
          </a:xfrm>
        </p:spPr>
        <p:txBody>
          <a:bodyPr>
            <a:normAutofit fontScale="92500"/>
          </a:bodyPr>
          <a:lstStyle/>
          <a:p>
            <a:r>
              <a:rPr lang="en-US" dirty="0" smtClean="0"/>
              <a:t>Goods made by people and used to produce other goods and services (machines and factories)</a:t>
            </a:r>
          </a:p>
          <a:p>
            <a:r>
              <a:rPr lang="en-US" u="sng" dirty="0"/>
              <a:t>Investment in Capital Resources:</a:t>
            </a:r>
            <a:r>
              <a:rPr lang="en-US" dirty="0"/>
              <a:t> Business purchases of new plants and </a:t>
            </a:r>
            <a:r>
              <a:rPr lang="en-US" dirty="0" smtClean="0"/>
              <a:t>equipment</a:t>
            </a:r>
            <a:endParaRPr lang="en-US" u="sng" dirty="0"/>
          </a:p>
        </p:txBody>
      </p:sp>
      <p:sp>
        <p:nvSpPr>
          <p:cNvPr id="9" name="Content Placeholder 8"/>
          <p:cNvSpPr>
            <a:spLocks noGrp="1"/>
          </p:cNvSpPr>
          <p:nvPr>
            <p:ph sz="half" idx="2"/>
          </p:nvPr>
        </p:nvSpPr>
        <p:spPr>
          <a:xfrm>
            <a:off x="4648200" y="609600"/>
            <a:ext cx="3657600" cy="4724399"/>
          </a:xfrm>
        </p:spPr>
        <p:txBody>
          <a:bodyPr>
            <a:normAutofit fontScale="92500"/>
          </a:bodyPr>
          <a:lstStyle/>
          <a:p>
            <a:endParaRPr lang="en-US" dirty="0" smtClean="0"/>
          </a:p>
          <a:p>
            <a:endParaRPr lang="en-US" dirty="0" smtClean="0"/>
          </a:p>
          <a:p>
            <a:pPr marL="0" indent="0">
              <a:buNone/>
            </a:pPr>
            <a:endParaRPr lang="en-US" dirty="0"/>
          </a:p>
          <a:p>
            <a:endParaRPr lang="en-US" dirty="0" smtClean="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838200"/>
            <a:ext cx="314682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93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543800" cy="990600"/>
          </a:xfrm>
        </p:spPr>
        <p:txBody>
          <a:bodyPr>
            <a:noAutofit/>
          </a:bodyPr>
          <a:lstStyle/>
          <a:p>
            <a:r>
              <a:rPr lang="en-US" sz="4400" dirty="0" smtClean="0"/>
              <a:t>Human Capital/Resources</a:t>
            </a:r>
            <a:endParaRPr lang="en-US" sz="4400" dirty="0"/>
          </a:p>
        </p:txBody>
      </p:sp>
      <p:sp>
        <p:nvSpPr>
          <p:cNvPr id="3" name="Content Placeholder 2"/>
          <p:cNvSpPr>
            <a:spLocks noGrp="1"/>
          </p:cNvSpPr>
          <p:nvPr>
            <p:ph sz="half" idx="1"/>
          </p:nvPr>
        </p:nvSpPr>
        <p:spPr>
          <a:xfrm>
            <a:off x="304800" y="609601"/>
            <a:ext cx="4114800" cy="2667000"/>
          </a:xfrm>
        </p:spPr>
        <p:txBody>
          <a:bodyPr/>
          <a:lstStyle/>
          <a:p>
            <a:r>
              <a:rPr lang="en-US" dirty="0" smtClean="0"/>
              <a:t>The quantity and quality of human effort directed toward producing goods and services (labor)</a:t>
            </a:r>
          </a:p>
          <a:p>
            <a:pPr marL="0" indent="0">
              <a:buNone/>
            </a:pPr>
            <a:endParaRPr lang="en-US" dirty="0" smtClean="0"/>
          </a:p>
        </p:txBody>
      </p:sp>
      <p:sp>
        <p:nvSpPr>
          <p:cNvPr id="4" name="Content Placeholder 3"/>
          <p:cNvSpPr>
            <a:spLocks noGrp="1"/>
          </p:cNvSpPr>
          <p:nvPr>
            <p:ph sz="half" idx="2"/>
          </p:nvPr>
        </p:nvSpPr>
        <p:spPr>
          <a:xfrm>
            <a:off x="4343400" y="609600"/>
            <a:ext cx="4267200" cy="4571999"/>
          </a:xfrm>
        </p:spPr>
        <p:txBody>
          <a:bodyPr/>
          <a:lstStyle/>
          <a:p>
            <a:r>
              <a:rPr lang="en-US" u="sng" dirty="0"/>
              <a:t>Investment in Human Resources:</a:t>
            </a:r>
            <a:r>
              <a:rPr lang="en-US" dirty="0"/>
              <a:t> Activities that increase the skills and knowledge of </a:t>
            </a:r>
            <a:r>
              <a:rPr lang="en-US" dirty="0" smtClean="0"/>
              <a:t>workers</a:t>
            </a:r>
          </a:p>
          <a:p>
            <a:pPr marL="0" indent="0">
              <a:buNone/>
            </a:pPr>
            <a:endParaRPr lang="en-US" dirty="0"/>
          </a:p>
          <a:p>
            <a:pPr marL="0" indent="0">
              <a:buNone/>
            </a:pPr>
            <a:endParaRPr lang="en-US" dirty="0" smtClean="0"/>
          </a:p>
          <a:p>
            <a:endParaRPr lang="en-US" dirty="0"/>
          </a:p>
          <a:p>
            <a:endParaRPr lang="en-US" dirty="0" smtClean="0"/>
          </a:p>
          <a:p>
            <a:pPr marL="0" indent="0">
              <a:buNone/>
            </a:pP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667000"/>
            <a:ext cx="4381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024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a:t>
            </a:r>
            <a:endParaRPr lang="en-US" dirty="0"/>
          </a:p>
        </p:txBody>
      </p:sp>
      <p:sp>
        <p:nvSpPr>
          <p:cNvPr id="5" name="Content Placeholder 4"/>
          <p:cNvSpPr>
            <a:spLocks noGrp="1"/>
          </p:cNvSpPr>
          <p:nvPr>
            <p:ph idx="1"/>
          </p:nvPr>
        </p:nvSpPr>
        <p:spPr>
          <a:xfrm>
            <a:off x="762000" y="685800"/>
            <a:ext cx="7543800" cy="1447800"/>
          </a:xfrm>
        </p:spPr>
        <p:txBody>
          <a:bodyPr>
            <a:normAutofit/>
          </a:bodyPr>
          <a:lstStyle/>
          <a:p>
            <a:r>
              <a:rPr lang="en-US" sz="2800" dirty="0" smtClean="0"/>
              <a:t>Resources are limited, so people cannot have all the goods and services they want</a:t>
            </a:r>
            <a:endParaRPr lang="en-US" sz="2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062163"/>
            <a:ext cx="45720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2263515"/>
            <a:ext cx="3124200" cy="2246769"/>
          </a:xfrm>
          <a:prstGeom prst="rect">
            <a:avLst/>
          </a:prstGeom>
          <a:solidFill>
            <a:srgbClr val="0070C0"/>
          </a:solidFill>
        </p:spPr>
        <p:txBody>
          <a:bodyPr wrap="square" rtlCol="0">
            <a:spAutoFit/>
          </a:bodyPr>
          <a:lstStyle/>
          <a:p>
            <a:r>
              <a:rPr lang="en-US" sz="2800" dirty="0" smtClean="0"/>
              <a:t>   Limited Resources </a:t>
            </a:r>
          </a:p>
          <a:p>
            <a:r>
              <a:rPr lang="en-US" sz="2800" dirty="0" smtClean="0"/>
              <a:t>+ </a:t>
            </a:r>
          </a:p>
          <a:p>
            <a:r>
              <a:rPr lang="en-US" sz="2800" dirty="0"/>
              <a:t> </a:t>
            </a:r>
            <a:r>
              <a:rPr lang="en-US" sz="2800" dirty="0" smtClean="0"/>
              <a:t>    Unlimited Wants</a:t>
            </a:r>
          </a:p>
          <a:p>
            <a:r>
              <a:rPr lang="en-US" sz="2800" dirty="0" smtClean="0"/>
              <a:t>________________</a:t>
            </a:r>
          </a:p>
          <a:p>
            <a:r>
              <a:rPr lang="en-US" sz="2800" dirty="0" smtClean="0"/>
              <a:t>         SCARCITY!!!</a:t>
            </a:r>
            <a:endParaRPr lang="en-US" sz="2800" dirty="0"/>
          </a:p>
        </p:txBody>
      </p:sp>
    </p:spTree>
    <p:extLst>
      <p:ext uri="{BB962C8B-B14F-4D97-AF65-F5344CB8AC3E}">
        <p14:creationId xmlns:p14="http://schemas.microsoft.com/office/powerpoint/2010/main" val="43910879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8676</TotalTime>
  <Words>782</Words>
  <Application>Microsoft Office PowerPoint</Application>
  <PresentationFormat>On-screen Show (4:3)</PresentationFormat>
  <Paragraphs>126</Paragraphs>
  <Slides>26</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Century Gothic</vt:lpstr>
      <vt:lpstr>iRespondGraphMaster</vt:lpstr>
      <vt:lpstr>NewsPrint</vt:lpstr>
      <vt:lpstr>iRespondQuestionMaster</vt:lpstr>
      <vt:lpstr>Economics—The Basics</vt:lpstr>
      <vt:lpstr>Goods &amp; Services</vt:lpstr>
      <vt:lpstr>Consumers vs. Producers</vt:lpstr>
      <vt:lpstr>Supply &amp; Demand</vt:lpstr>
      <vt:lpstr>Natural Resources</vt:lpstr>
      <vt:lpstr>Renewable vs. Nonrenewable                  Resources</vt:lpstr>
      <vt:lpstr>Capital Goods/Resources</vt:lpstr>
      <vt:lpstr>Human Capital/Resources</vt:lpstr>
      <vt:lpstr>Scarcity</vt:lpstr>
      <vt:lpstr>Specialization</vt:lpstr>
      <vt:lpstr>PowerPoint Presentation</vt:lpstr>
      <vt:lpstr>Economic System</vt:lpstr>
      <vt:lpstr>PowerPoint Presentation</vt:lpstr>
      <vt:lpstr>Command Economy</vt:lpstr>
      <vt:lpstr>Market Economy</vt:lpstr>
      <vt:lpstr>Traditional Economy</vt:lpstr>
      <vt:lpstr>Mixed Economy</vt:lpstr>
      <vt:lpstr>Economic Systems</vt:lpstr>
      <vt:lpstr>Economic  Systems</vt:lpstr>
      <vt:lpstr>GDP</vt:lpstr>
      <vt:lpstr>Entrepreneur</vt:lpstr>
      <vt:lpstr>Trade</vt:lpstr>
      <vt:lpstr>Trade Barriers</vt:lpstr>
      <vt:lpstr>PowerPoint Presentation</vt:lpstr>
      <vt:lpstr>Quota</vt:lpstr>
      <vt:lpstr>Embargo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Economics—The Basics</dc:title>
  <dc:creator>Andrea Mccullers</dc:creator>
  <cp:lastModifiedBy>Patrice Mcbean</cp:lastModifiedBy>
  <cp:revision>49</cp:revision>
  <dcterms:created xsi:type="dcterms:W3CDTF">2011-12-05T15:46:48Z</dcterms:created>
  <dcterms:modified xsi:type="dcterms:W3CDTF">2017-11-14T23:07:59Z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