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Masters/slideMaster1.xml" ContentType="application/vnd.openxmlformats-officedocument.presentationml.slideMaster+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7.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77.xml" ContentType="application/vnd.openxmlformats-officedocument.presentationml.slideLayout+xml"/>
  <Override PartName="/ppt/notesSlides/notesSlide6.xml" ContentType="application/vnd.openxmlformats-officedocument.presentationml.notesSlide+xml"/>
  <Override PartName="/ppt/slideLayouts/slideLayout73.xml" ContentType="application/vnd.openxmlformats-officedocument.presentationml.slideLayout+xml"/>
  <Override PartName="/ppt/notesSlides/notesSlide4.xml" ContentType="application/vnd.openxmlformats-officedocument.presentationml.notesSlide+xml"/>
  <Override PartName="/ppt/slideLayouts/slideLayout7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5.xml" ContentType="application/vnd.openxmlformats-officedocument.presentationml.notesSlid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7.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7" r:id="rId2"/>
    <p:sldMasterId id="2147483817" r:id="rId3"/>
    <p:sldMasterId id="2147483829" r:id="rId4"/>
    <p:sldMasterId id="2147483853" r:id="rId5"/>
    <p:sldMasterId id="2147483865" r:id="rId6"/>
    <p:sldMasterId id="2147483877" r:id="rId7"/>
  </p:sldMasterIdLst>
  <p:notesMasterIdLst>
    <p:notesMasterId r:id="rId41"/>
  </p:notesMasterIdLst>
  <p:handoutMasterIdLst>
    <p:handoutMasterId r:id="rId42"/>
  </p:handoutMasterIdLst>
  <p:sldIdLst>
    <p:sldId id="296" r:id="rId8"/>
    <p:sldId id="298" r:id="rId9"/>
    <p:sldId id="297" r:id="rId10"/>
    <p:sldId id="294" r:id="rId11"/>
    <p:sldId id="295" r:id="rId12"/>
    <p:sldId id="330" r:id="rId13"/>
    <p:sldId id="300" r:id="rId14"/>
    <p:sldId id="301" r:id="rId15"/>
    <p:sldId id="302" r:id="rId16"/>
    <p:sldId id="291" r:id="rId17"/>
    <p:sldId id="274" r:id="rId18"/>
    <p:sldId id="277" r:id="rId19"/>
    <p:sldId id="278" r:id="rId20"/>
    <p:sldId id="276" r:id="rId21"/>
    <p:sldId id="257" r:id="rId22"/>
    <p:sldId id="258" r:id="rId23"/>
    <p:sldId id="282" r:id="rId24"/>
    <p:sldId id="259" r:id="rId25"/>
    <p:sldId id="267" r:id="rId26"/>
    <p:sldId id="268" r:id="rId27"/>
    <p:sldId id="284" r:id="rId28"/>
    <p:sldId id="265" r:id="rId29"/>
    <p:sldId id="269" r:id="rId30"/>
    <p:sldId id="279" r:id="rId31"/>
    <p:sldId id="285" r:id="rId32"/>
    <p:sldId id="261" r:id="rId33"/>
    <p:sldId id="281" r:id="rId34"/>
    <p:sldId id="286" r:id="rId35"/>
    <p:sldId id="280" r:id="rId36"/>
    <p:sldId id="264" r:id="rId37"/>
    <p:sldId id="271" r:id="rId38"/>
    <p:sldId id="287" r:id="rId39"/>
    <p:sldId id="288" r:id="rId4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B669AFF4-69C4-43B8-A601-36AE14D96C0C}" type="datetimeFigureOut">
              <a:rPr lang="en-US"/>
              <a:pPr>
                <a:defRPr/>
              </a:pPr>
              <a:t>8/18/2016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2B82B52-F80C-449E-B98D-A7BD30DF331F}" type="slidenum">
              <a:rPr lang="en-US"/>
              <a:pPr>
                <a:defRPr/>
              </a:pPr>
              <a:t>‹#›</a:t>
            </a:fld>
            <a:endParaRPr lang="en-US"/>
          </a:p>
        </p:txBody>
      </p:sp>
    </p:spTree>
    <p:extLst>
      <p:ext uri="{BB962C8B-B14F-4D97-AF65-F5344CB8AC3E}">
        <p14:creationId xmlns:p14="http://schemas.microsoft.com/office/powerpoint/2010/main" val="204139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70BB218-25B4-4B12-8108-8631663BF670}" type="datetimeFigureOut">
              <a:rPr lang="en-US" smtClean="0"/>
              <a:t>8/18/2016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737DEB4-611D-47A9-A91F-B8B6C6010D91}" type="slidenum">
              <a:rPr lang="en-US" smtClean="0"/>
              <a:t>‹#›</a:t>
            </a:fld>
            <a:endParaRPr lang="en-US"/>
          </a:p>
        </p:txBody>
      </p:sp>
    </p:spTree>
    <p:extLst>
      <p:ext uri="{BB962C8B-B14F-4D97-AF65-F5344CB8AC3E}">
        <p14:creationId xmlns:p14="http://schemas.microsoft.com/office/powerpoint/2010/main" val="19562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lesson essential question.</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a:t>
            </a:fld>
            <a:endParaRPr lang="en-US"/>
          </a:p>
        </p:txBody>
      </p:sp>
    </p:spTree>
    <p:extLst>
      <p:ext uri="{BB962C8B-B14F-4D97-AF65-F5344CB8AC3E}">
        <p14:creationId xmlns:p14="http://schemas.microsoft.com/office/powerpoint/2010/main" val="355604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11</a:t>
            </a:fld>
            <a:endParaRPr lang="en-US"/>
          </a:p>
        </p:txBody>
      </p:sp>
    </p:spTree>
    <p:extLst>
      <p:ext uri="{BB962C8B-B14F-4D97-AF65-F5344CB8AC3E}">
        <p14:creationId xmlns:p14="http://schemas.microsoft.com/office/powerpoint/2010/main" val="152228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12</a:t>
            </a:fld>
            <a:endParaRPr lang="en-US"/>
          </a:p>
        </p:txBody>
      </p:sp>
    </p:spTree>
    <p:extLst>
      <p:ext uri="{BB962C8B-B14F-4D97-AF65-F5344CB8AC3E}">
        <p14:creationId xmlns:p14="http://schemas.microsoft.com/office/powerpoint/2010/main" val="248056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Individually or with a partner, the students should sort the pictures on the “Economic Systems Vocabulary Break: Production, Consumption, Distribution” handout linked on the resource page. Give students no more than 5 minutes to complete the activity. Go over the answers with the class when finished.</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13</a:t>
            </a:fld>
            <a:endParaRPr lang="en-US"/>
          </a:p>
        </p:txBody>
      </p:sp>
    </p:spTree>
    <p:extLst>
      <p:ext uri="{BB962C8B-B14F-4D97-AF65-F5344CB8AC3E}">
        <p14:creationId xmlns:p14="http://schemas.microsoft.com/office/powerpoint/2010/main" val="305095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14</a:t>
            </a:fld>
            <a:endParaRPr lang="en-US"/>
          </a:p>
        </p:txBody>
      </p:sp>
    </p:spTree>
    <p:extLst>
      <p:ext uri="{BB962C8B-B14F-4D97-AF65-F5344CB8AC3E}">
        <p14:creationId xmlns:p14="http://schemas.microsoft.com/office/powerpoint/2010/main" val="124215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15</a:t>
            </a:fld>
            <a:endParaRPr lang="en-US"/>
          </a:p>
        </p:txBody>
      </p:sp>
    </p:spTree>
    <p:extLst>
      <p:ext uri="{BB962C8B-B14F-4D97-AF65-F5344CB8AC3E}">
        <p14:creationId xmlns:p14="http://schemas.microsoft.com/office/powerpoint/2010/main" val="284719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16</a:t>
            </a:fld>
            <a:endParaRPr lang="en-US"/>
          </a:p>
        </p:txBody>
      </p:sp>
    </p:spTree>
    <p:extLst>
      <p:ext uri="{BB962C8B-B14F-4D97-AF65-F5344CB8AC3E}">
        <p14:creationId xmlns:p14="http://schemas.microsoft.com/office/powerpoint/2010/main" val="18640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a:t>
            </a:r>
            <a:r>
              <a:rPr lang="en-US" baseline="0" dirty="0" smtClean="0"/>
              <a:t> Systems Foldable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18</a:t>
            </a:fld>
            <a:endParaRPr lang="en-US"/>
          </a:p>
        </p:txBody>
      </p:sp>
    </p:spTree>
    <p:extLst>
      <p:ext uri="{BB962C8B-B14F-4D97-AF65-F5344CB8AC3E}">
        <p14:creationId xmlns:p14="http://schemas.microsoft.com/office/powerpoint/2010/main" val="270490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19</a:t>
            </a:fld>
            <a:endParaRPr lang="en-US"/>
          </a:p>
        </p:txBody>
      </p:sp>
    </p:spTree>
    <p:extLst>
      <p:ext uri="{BB962C8B-B14F-4D97-AF65-F5344CB8AC3E}">
        <p14:creationId xmlns:p14="http://schemas.microsoft.com/office/powerpoint/2010/main" val="288769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20</a:t>
            </a:fld>
            <a:endParaRPr lang="en-US"/>
          </a:p>
        </p:txBody>
      </p:sp>
    </p:spTree>
    <p:extLst>
      <p:ext uri="{BB962C8B-B14F-4D97-AF65-F5344CB8AC3E}">
        <p14:creationId xmlns:p14="http://schemas.microsoft.com/office/powerpoint/2010/main" val="316828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22</a:t>
            </a:fld>
            <a:endParaRPr lang="en-US"/>
          </a:p>
        </p:txBody>
      </p:sp>
    </p:spTree>
    <p:extLst>
      <p:ext uri="{BB962C8B-B14F-4D97-AF65-F5344CB8AC3E}">
        <p14:creationId xmlns:p14="http://schemas.microsoft.com/office/powerpoint/2010/main" val="11860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introduce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2</a:t>
            </a:fld>
            <a:endParaRPr lang="en-US"/>
          </a:p>
        </p:txBody>
      </p:sp>
    </p:spTree>
    <p:extLst>
      <p:ext uri="{BB962C8B-B14F-4D97-AF65-F5344CB8AC3E}">
        <p14:creationId xmlns:p14="http://schemas.microsoft.com/office/powerpoint/2010/main" val="13316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23</a:t>
            </a:fld>
            <a:endParaRPr lang="en-US"/>
          </a:p>
        </p:txBody>
      </p:sp>
    </p:spTree>
    <p:extLst>
      <p:ext uri="{BB962C8B-B14F-4D97-AF65-F5344CB8AC3E}">
        <p14:creationId xmlns:p14="http://schemas.microsoft.com/office/powerpoint/2010/main" val="420270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24</a:t>
            </a:fld>
            <a:endParaRPr lang="en-US"/>
          </a:p>
        </p:txBody>
      </p:sp>
    </p:spTree>
    <p:extLst>
      <p:ext uri="{BB962C8B-B14F-4D97-AF65-F5344CB8AC3E}">
        <p14:creationId xmlns:p14="http://schemas.microsoft.com/office/powerpoint/2010/main" val="295781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26</a:t>
            </a:fld>
            <a:endParaRPr lang="en-US"/>
          </a:p>
        </p:txBody>
      </p:sp>
    </p:spTree>
    <p:extLst>
      <p:ext uri="{BB962C8B-B14F-4D97-AF65-F5344CB8AC3E}">
        <p14:creationId xmlns:p14="http://schemas.microsoft.com/office/powerpoint/2010/main" val="2507742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27</a:t>
            </a:fld>
            <a:endParaRPr lang="en-US"/>
          </a:p>
        </p:txBody>
      </p:sp>
    </p:spTree>
    <p:extLst>
      <p:ext uri="{BB962C8B-B14F-4D97-AF65-F5344CB8AC3E}">
        <p14:creationId xmlns:p14="http://schemas.microsoft.com/office/powerpoint/2010/main" val="259294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Individually,</a:t>
            </a:r>
            <a:r>
              <a:rPr lang="en-US" baseline="0" dirty="0" smtClean="0"/>
              <a:t> with a partner, or as a class students should read the quotes and identify which economic system to which they would apply</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29</a:t>
            </a:fld>
            <a:endParaRPr lang="en-US"/>
          </a:p>
        </p:txBody>
      </p:sp>
    </p:spTree>
    <p:extLst>
      <p:ext uri="{BB962C8B-B14F-4D97-AF65-F5344CB8AC3E}">
        <p14:creationId xmlns:p14="http://schemas.microsoft.com/office/powerpoint/2010/main" val="187200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30</a:t>
            </a:fld>
            <a:endParaRPr lang="en-US"/>
          </a:p>
        </p:txBody>
      </p:sp>
    </p:spTree>
    <p:extLst>
      <p:ext uri="{BB962C8B-B14F-4D97-AF65-F5344CB8AC3E}">
        <p14:creationId xmlns:p14="http://schemas.microsoft.com/office/powerpoint/2010/main" val="4233724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31</a:t>
            </a:fld>
            <a:endParaRPr lang="en-US"/>
          </a:p>
        </p:txBody>
      </p:sp>
    </p:spTree>
    <p:extLst>
      <p:ext uri="{BB962C8B-B14F-4D97-AF65-F5344CB8AC3E}">
        <p14:creationId xmlns:p14="http://schemas.microsoft.com/office/powerpoint/2010/main" val="405630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Economic Systems Foldable</a:t>
            </a:r>
          </a:p>
        </p:txBody>
      </p:sp>
      <p:sp>
        <p:nvSpPr>
          <p:cNvPr id="4" name="Slide Number Placeholder 3"/>
          <p:cNvSpPr>
            <a:spLocks noGrp="1"/>
          </p:cNvSpPr>
          <p:nvPr>
            <p:ph type="sldNum" sz="quarter" idx="10"/>
          </p:nvPr>
        </p:nvSpPr>
        <p:spPr/>
        <p:txBody>
          <a:bodyPr/>
          <a:lstStyle/>
          <a:p>
            <a:fld id="{3737DEB4-611D-47A9-A91F-B8B6C6010D91}" type="slidenum">
              <a:rPr lang="en-US" smtClean="0"/>
              <a:t>32</a:t>
            </a:fld>
            <a:endParaRPr lang="en-US"/>
          </a:p>
        </p:txBody>
      </p:sp>
    </p:spTree>
    <p:extLst>
      <p:ext uri="{BB962C8B-B14F-4D97-AF65-F5344CB8AC3E}">
        <p14:creationId xmlns:p14="http://schemas.microsoft.com/office/powerpoint/2010/main" val="1897886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conduct the Economic</a:t>
            </a:r>
            <a:r>
              <a:rPr lang="en-US" baseline="0" dirty="0" smtClean="0"/>
              <a:t> Systems Continuum Activity. The teacher should use the activity to determine student mastery of the concepts and if differentiation </a:t>
            </a:r>
            <a:r>
              <a:rPr lang="en-US" baseline="0" smtClean="0"/>
              <a:t>is needed.</a:t>
            </a:r>
            <a:endParaRPr lang="en-US"/>
          </a:p>
        </p:txBody>
      </p:sp>
      <p:sp>
        <p:nvSpPr>
          <p:cNvPr id="4" name="Slide Number Placeholder 3"/>
          <p:cNvSpPr>
            <a:spLocks noGrp="1"/>
          </p:cNvSpPr>
          <p:nvPr>
            <p:ph type="sldNum" sz="quarter" idx="10"/>
          </p:nvPr>
        </p:nvSpPr>
        <p:spPr/>
        <p:txBody>
          <a:bodyPr/>
          <a:lstStyle/>
          <a:p>
            <a:fld id="{3737DEB4-611D-47A9-A91F-B8B6C6010D91}" type="slidenum">
              <a:rPr lang="en-US" smtClean="0"/>
              <a:t>33</a:t>
            </a:fld>
            <a:endParaRPr lang="en-US"/>
          </a:p>
        </p:txBody>
      </p:sp>
    </p:spTree>
    <p:extLst>
      <p:ext uri="{BB962C8B-B14F-4D97-AF65-F5344CB8AC3E}">
        <p14:creationId xmlns:p14="http://schemas.microsoft.com/office/powerpoint/2010/main" val="18508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Ask the question, what is economics, but do not answer it or ask for student answers. Click to the next slide where students are instructed to come up with their own definition of economics.</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3</a:t>
            </a:fld>
            <a:endParaRPr lang="en-US"/>
          </a:p>
        </p:txBody>
      </p:sp>
    </p:spTree>
    <p:extLst>
      <p:ext uri="{BB962C8B-B14F-4D97-AF65-F5344CB8AC3E}">
        <p14:creationId xmlns:p14="http://schemas.microsoft.com/office/powerpoint/2010/main" val="109230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students should write their own definition of economics on their notes. After 1-2 minutes, the teacher should allow a few students to share their definition.</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4</a:t>
            </a:fld>
            <a:endParaRPr lang="en-US"/>
          </a:p>
        </p:txBody>
      </p:sp>
    </p:spTree>
    <p:extLst>
      <p:ext uri="{BB962C8B-B14F-4D97-AF65-F5344CB8AC3E}">
        <p14:creationId xmlns:p14="http://schemas.microsoft.com/office/powerpoint/2010/main" val="226462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5</a:t>
            </a:fld>
            <a:endParaRPr lang="en-US"/>
          </a:p>
        </p:txBody>
      </p:sp>
    </p:spTree>
    <p:extLst>
      <p:ext uri="{BB962C8B-B14F-4D97-AF65-F5344CB8AC3E}">
        <p14:creationId xmlns:p14="http://schemas.microsoft.com/office/powerpoint/2010/main" val="126292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This is an optional student activity that can be used to review the economic terms covered during the review slides. Students can work alone or with a partner to match the correct definition to the correct term.</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6</a:t>
            </a:fld>
            <a:endParaRPr lang="en-US"/>
          </a:p>
        </p:txBody>
      </p:sp>
    </p:spTree>
    <p:extLst>
      <p:ext uri="{BB962C8B-B14F-4D97-AF65-F5344CB8AC3E}">
        <p14:creationId xmlns:p14="http://schemas.microsoft.com/office/powerpoint/2010/main" val="253454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7</a:t>
            </a:fld>
            <a:endParaRPr lang="en-US"/>
          </a:p>
        </p:txBody>
      </p:sp>
    </p:spTree>
    <p:extLst>
      <p:ext uri="{BB962C8B-B14F-4D97-AF65-F5344CB8AC3E}">
        <p14:creationId xmlns:p14="http://schemas.microsoft.com/office/powerpoint/2010/main" val="187488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8</a:t>
            </a:fld>
            <a:endParaRPr lang="en-US"/>
          </a:p>
        </p:txBody>
      </p:sp>
    </p:spTree>
    <p:extLst>
      <p:ext uri="{BB962C8B-B14F-4D97-AF65-F5344CB8AC3E}">
        <p14:creationId xmlns:p14="http://schemas.microsoft.com/office/powerpoint/2010/main" val="95030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This may be a good point in the lesson to do the Scarce Candy Activating activity.</a:t>
            </a:r>
            <a:endParaRPr lang="en-US" dirty="0"/>
          </a:p>
        </p:txBody>
      </p:sp>
      <p:sp>
        <p:nvSpPr>
          <p:cNvPr id="4" name="Slide Number Placeholder 3"/>
          <p:cNvSpPr>
            <a:spLocks noGrp="1"/>
          </p:cNvSpPr>
          <p:nvPr>
            <p:ph type="sldNum" sz="quarter" idx="10"/>
          </p:nvPr>
        </p:nvSpPr>
        <p:spPr/>
        <p:txBody>
          <a:bodyPr/>
          <a:lstStyle/>
          <a:p>
            <a:fld id="{3737DEB4-611D-47A9-A91F-B8B6C6010D91}" type="slidenum">
              <a:rPr lang="en-US" smtClean="0"/>
              <a:t>9</a:t>
            </a:fld>
            <a:endParaRPr lang="en-US"/>
          </a:p>
        </p:txBody>
      </p:sp>
    </p:spTree>
    <p:extLst>
      <p:ext uri="{BB962C8B-B14F-4D97-AF65-F5344CB8AC3E}">
        <p14:creationId xmlns:p14="http://schemas.microsoft.com/office/powerpoint/2010/main" val="191580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024CF1CE-E71E-4727-B939-0B9421DCFDE8}" type="slidenum">
              <a:rPr lang="en-US"/>
              <a:pPr>
                <a:defRPr/>
              </a:pPr>
              <a:t>‹#›</a:t>
            </a:fld>
            <a:endParaRPr lang="en-US"/>
          </a:p>
        </p:txBody>
      </p:sp>
    </p:spTree>
    <p:extLst>
      <p:ext uri="{BB962C8B-B14F-4D97-AF65-F5344CB8AC3E}">
        <p14:creationId xmlns:p14="http://schemas.microsoft.com/office/powerpoint/2010/main" val="33752120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540A288-F6BB-4F52-A625-E5E762E76E5B}" type="slidenum">
              <a:rPr lang="en-US"/>
              <a:pPr>
                <a:defRPr/>
              </a:pPr>
              <a:t>‹#›</a:t>
            </a:fld>
            <a:endParaRPr lang="en-US"/>
          </a:p>
        </p:txBody>
      </p:sp>
    </p:spTree>
    <p:extLst>
      <p:ext uri="{BB962C8B-B14F-4D97-AF65-F5344CB8AC3E}">
        <p14:creationId xmlns:p14="http://schemas.microsoft.com/office/powerpoint/2010/main" val="41681820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82497B-ADFE-46B3-9589-184EB17446A8}" type="slidenum">
              <a:rPr lang="en-US"/>
              <a:pPr>
                <a:defRPr/>
              </a:pPr>
              <a:t>‹#›</a:t>
            </a:fld>
            <a:endParaRPr lang="en-US"/>
          </a:p>
        </p:txBody>
      </p:sp>
    </p:spTree>
    <p:extLst>
      <p:ext uri="{BB962C8B-B14F-4D97-AF65-F5344CB8AC3E}">
        <p14:creationId xmlns:p14="http://schemas.microsoft.com/office/powerpoint/2010/main" val="20762981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p:txBody>
          <a:bodyPr/>
          <a:lstStyle>
            <a:lvl1pPr>
              <a:defRPr smtClean="0"/>
            </a:lvl1pPr>
          </a:lstStyle>
          <a:p>
            <a:pPr>
              <a:defRPr/>
            </a:pPr>
            <a:fld id="{3F7F085C-962B-4D28-996D-7D0204B3CDD9}" type="slidenum">
              <a:rPr lang="en-US"/>
              <a:pPr>
                <a:defRPr/>
              </a:pPr>
              <a:t>‹#›</a:t>
            </a:fld>
            <a:endParaRPr lang="en-US"/>
          </a:p>
        </p:txBody>
      </p:sp>
    </p:spTree>
    <p:extLst>
      <p:ext uri="{BB962C8B-B14F-4D97-AF65-F5344CB8AC3E}">
        <p14:creationId xmlns:p14="http://schemas.microsoft.com/office/powerpoint/2010/main" val="161391302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22B14AF-36DC-4764-B248-95BA9E8EDEC2}" type="slidenum">
              <a:rPr lang="en-US"/>
              <a:pPr>
                <a:defRPr/>
              </a:pPr>
              <a:t>‹#›</a:t>
            </a:fld>
            <a:endParaRPr lang="en-US"/>
          </a:p>
        </p:txBody>
      </p:sp>
    </p:spTree>
    <p:extLst>
      <p:ext uri="{BB962C8B-B14F-4D97-AF65-F5344CB8AC3E}">
        <p14:creationId xmlns:p14="http://schemas.microsoft.com/office/powerpoint/2010/main" val="36886211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FDD240B-AFF8-4085-8DFA-A5F729FECB3E}" type="slidenum">
              <a:rPr lang="en-US"/>
              <a:pPr>
                <a:defRPr/>
              </a:pPr>
              <a:t>‹#›</a:t>
            </a:fld>
            <a:endParaRPr lang="en-US"/>
          </a:p>
        </p:txBody>
      </p:sp>
    </p:spTree>
    <p:extLst>
      <p:ext uri="{BB962C8B-B14F-4D97-AF65-F5344CB8AC3E}">
        <p14:creationId xmlns:p14="http://schemas.microsoft.com/office/powerpoint/2010/main" val="400049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AA82F5-D50C-4987-A40E-29DE663C898D}" type="slidenum">
              <a:rPr lang="en-US"/>
              <a:pPr>
                <a:defRPr/>
              </a:pPr>
              <a:t>‹#›</a:t>
            </a:fld>
            <a:endParaRPr lang="en-US"/>
          </a:p>
        </p:txBody>
      </p:sp>
    </p:spTree>
    <p:extLst>
      <p:ext uri="{BB962C8B-B14F-4D97-AF65-F5344CB8AC3E}">
        <p14:creationId xmlns:p14="http://schemas.microsoft.com/office/powerpoint/2010/main" val="40636937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B3C6554-65C9-4A7B-931C-4F592784CB33}" type="slidenum">
              <a:rPr lang="en-US"/>
              <a:pPr>
                <a:defRPr/>
              </a:pPr>
              <a:t>‹#›</a:t>
            </a:fld>
            <a:endParaRPr lang="en-US"/>
          </a:p>
        </p:txBody>
      </p:sp>
    </p:spTree>
    <p:extLst>
      <p:ext uri="{BB962C8B-B14F-4D97-AF65-F5344CB8AC3E}">
        <p14:creationId xmlns:p14="http://schemas.microsoft.com/office/powerpoint/2010/main" val="1723287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10D7589-3AB5-40AB-9573-1AB61DA64F2F}" type="slidenum">
              <a:rPr lang="en-US"/>
              <a:pPr>
                <a:defRPr/>
              </a:pPr>
              <a:t>‹#›</a:t>
            </a:fld>
            <a:endParaRPr lang="en-US"/>
          </a:p>
        </p:txBody>
      </p:sp>
    </p:spTree>
    <p:extLst>
      <p:ext uri="{BB962C8B-B14F-4D97-AF65-F5344CB8AC3E}">
        <p14:creationId xmlns:p14="http://schemas.microsoft.com/office/powerpoint/2010/main" val="4738755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D98F219-1C07-4D7C-8871-5DD1048B47BC}" type="slidenum">
              <a:rPr lang="en-US"/>
              <a:pPr>
                <a:defRPr/>
              </a:pPr>
              <a:t>‹#›</a:t>
            </a:fld>
            <a:endParaRPr lang="en-US"/>
          </a:p>
        </p:txBody>
      </p:sp>
    </p:spTree>
    <p:extLst>
      <p:ext uri="{BB962C8B-B14F-4D97-AF65-F5344CB8AC3E}">
        <p14:creationId xmlns:p14="http://schemas.microsoft.com/office/powerpoint/2010/main" val="10205964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A53AEB9-4E9A-4A3F-B29E-3EA1B62D5401}" type="slidenum">
              <a:rPr lang="en-US"/>
              <a:pPr>
                <a:defRPr/>
              </a:pPr>
              <a:t>‹#›</a:t>
            </a:fld>
            <a:endParaRPr lang="en-US"/>
          </a:p>
        </p:txBody>
      </p:sp>
    </p:spTree>
    <p:extLst>
      <p:ext uri="{BB962C8B-B14F-4D97-AF65-F5344CB8AC3E}">
        <p14:creationId xmlns:p14="http://schemas.microsoft.com/office/powerpoint/2010/main" val="37616277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78AF06D-95C2-4DB2-8003-47BD26F727CC}" type="slidenum">
              <a:rPr lang="en-US"/>
              <a:pPr>
                <a:defRPr/>
              </a:pPr>
              <a:t>‹#›</a:t>
            </a:fld>
            <a:endParaRPr lang="en-US"/>
          </a:p>
        </p:txBody>
      </p:sp>
    </p:spTree>
    <p:extLst>
      <p:ext uri="{BB962C8B-B14F-4D97-AF65-F5344CB8AC3E}">
        <p14:creationId xmlns:p14="http://schemas.microsoft.com/office/powerpoint/2010/main" val="6258151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9EA680-6A4F-4A52-A3BD-C64F44831267}" type="slidenum">
              <a:rPr lang="en-US"/>
              <a:pPr>
                <a:defRPr/>
              </a:pPr>
              <a:t>‹#›</a:t>
            </a:fld>
            <a:endParaRPr lang="en-US"/>
          </a:p>
        </p:txBody>
      </p:sp>
    </p:spTree>
    <p:extLst>
      <p:ext uri="{BB962C8B-B14F-4D97-AF65-F5344CB8AC3E}">
        <p14:creationId xmlns:p14="http://schemas.microsoft.com/office/powerpoint/2010/main" val="18346165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FCEF423-780E-4914-A01E-E8D35AB67C20}" type="slidenum">
              <a:rPr lang="en-US"/>
              <a:pPr>
                <a:defRPr/>
              </a:pPr>
              <a:t>‹#›</a:t>
            </a:fld>
            <a:endParaRPr lang="en-US"/>
          </a:p>
        </p:txBody>
      </p:sp>
    </p:spTree>
    <p:extLst>
      <p:ext uri="{BB962C8B-B14F-4D97-AF65-F5344CB8AC3E}">
        <p14:creationId xmlns:p14="http://schemas.microsoft.com/office/powerpoint/2010/main" val="40679809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658A04-208F-4469-9411-4D8FF4ECBA04}" type="slidenum">
              <a:rPr lang="en-US"/>
              <a:pPr>
                <a:defRPr/>
              </a:pPr>
              <a:t>‹#›</a:t>
            </a:fld>
            <a:endParaRPr lang="en-US"/>
          </a:p>
        </p:txBody>
      </p:sp>
    </p:spTree>
    <p:extLst>
      <p:ext uri="{BB962C8B-B14F-4D97-AF65-F5344CB8AC3E}">
        <p14:creationId xmlns:p14="http://schemas.microsoft.com/office/powerpoint/2010/main" val="30055226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689 h 2182"/>
                <a:gd name="T4" fmla="*/ 5590 w 4897"/>
                <a:gd name="T5" fmla="*/ 1689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fld id="{DF010692-1E37-42FD-BA38-F019124D25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570682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21A2019F-72BE-46E4-87C4-40D7966D66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895486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58857EAA-910D-40D6-858F-00A1B1F9F9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295014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9F17919D-641A-4B89-9873-7AE2C9FB62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80479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fld id="{39523BB5-E131-46DC-9F29-08A1F9265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260948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fld id="{61C256F8-AC5F-4131-B3A5-62D369B937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507851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fld id="{2B29D8AE-68C4-4A5C-BC62-CA19967747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86035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B475938-3A50-4945-B1DD-238E707A6ADF}" type="slidenum">
              <a:rPr lang="en-US"/>
              <a:pPr>
                <a:defRPr/>
              </a:pPr>
              <a:t>‹#›</a:t>
            </a:fld>
            <a:endParaRPr lang="en-US"/>
          </a:p>
        </p:txBody>
      </p:sp>
    </p:spTree>
    <p:extLst>
      <p:ext uri="{BB962C8B-B14F-4D97-AF65-F5344CB8AC3E}">
        <p14:creationId xmlns:p14="http://schemas.microsoft.com/office/powerpoint/2010/main" val="3513532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D0ACBD97-3207-4187-B452-863A180ABD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2575144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3EF4DFCF-4559-414E-A3D7-9008A69B85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2265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E421EC65-2DCE-4187-9109-60E1BD363A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935042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B4676947-0078-4060-8D2D-703C505EA5A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925966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689 h 2182"/>
                <a:gd name="T4" fmla="*/ 5590 w 4897"/>
                <a:gd name="T5" fmla="*/ 1689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fld id="{DF010692-1E37-42FD-BA38-F019124D25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7585107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21A2019F-72BE-46E4-87C4-40D7966D66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70118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58857EAA-910D-40D6-858F-00A1B1F9F9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8693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9F17919D-641A-4B89-9873-7AE2C9FB62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105560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fld id="{39523BB5-E131-46DC-9F29-08A1F9265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705537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fld id="{61C256F8-AC5F-4131-B3A5-62D369B937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302427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90AAEE7-F4CA-4CFB-8A30-4C92FD32B6CA}" type="slidenum">
              <a:rPr lang="en-US"/>
              <a:pPr>
                <a:defRPr/>
              </a:pPr>
              <a:t>‹#›</a:t>
            </a:fld>
            <a:endParaRPr lang="en-US"/>
          </a:p>
        </p:txBody>
      </p:sp>
    </p:spTree>
    <p:extLst>
      <p:ext uri="{BB962C8B-B14F-4D97-AF65-F5344CB8AC3E}">
        <p14:creationId xmlns:p14="http://schemas.microsoft.com/office/powerpoint/2010/main" val="35307558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fld id="{2B29D8AE-68C4-4A5C-BC62-CA19967747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764351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D0ACBD97-3207-4187-B452-863A180ABD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107434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3EF4DFCF-4559-414E-A3D7-9008A69B85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196225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E421EC65-2DCE-4187-9109-60E1BD363A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223492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B4676947-0078-4060-8D2D-703C505EA5A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3654544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689 h 2182"/>
                <a:gd name="T4" fmla="*/ 5590 w 4897"/>
                <a:gd name="T5" fmla="*/ 1689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fld id="{DF010692-1E37-42FD-BA38-F019124D25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628580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21A2019F-72BE-46E4-87C4-40D7966D66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88543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58857EAA-910D-40D6-858F-00A1B1F9F9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074299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9F17919D-641A-4B89-9873-7AE2C9FB62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389229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fld id="{39523BB5-E131-46DC-9F29-08A1F9265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645645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E7768E8D-4951-4473-A016-14EDA840E977}" type="slidenum">
              <a:rPr lang="en-US"/>
              <a:pPr>
                <a:defRPr/>
              </a:pPr>
              <a:t>‹#›</a:t>
            </a:fld>
            <a:endParaRPr lang="en-US"/>
          </a:p>
        </p:txBody>
      </p:sp>
    </p:spTree>
    <p:extLst>
      <p:ext uri="{BB962C8B-B14F-4D97-AF65-F5344CB8AC3E}">
        <p14:creationId xmlns:p14="http://schemas.microsoft.com/office/powerpoint/2010/main" val="38121449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fld id="{61C256F8-AC5F-4131-B3A5-62D369B937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731200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fld id="{2B29D8AE-68C4-4A5C-BC62-CA19967747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49857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D0ACBD97-3207-4187-B452-863A180ABD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673328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3EF4DFCF-4559-414E-A3D7-9008A69B85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963118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E421EC65-2DCE-4187-9109-60E1BD363A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201922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B4676947-0078-4060-8D2D-703C505EA5A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927655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689 h 2182"/>
                <a:gd name="T4" fmla="*/ 5590 w 4897"/>
                <a:gd name="T5" fmla="*/ 1689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fld id="{DF010692-1E37-42FD-BA38-F019124D25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999706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21A2019F-72BE-46E4-87C4-40D7966D66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9097145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58857EAA-910D-40D6-858F-00A1B1F9F9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076268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9F17919D-641A-4B89-9873-7AE2C9FB62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92312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0C895C0-8BCA-45F9-9AC5-10C34DEDCC43}" type="slidenum">
              <a:rPr lang="en-US"/>
              <a:pPr>
                <a:defRPr/>
              </a:pPr>
              <a:t>‹#›</a:t>
            </a:fld>
            <a:endParaRPr lang="en-US"/>
          </a:p>
        </p:txBody>
      </p:sp>
    </p:spTree>
    <p:extLst>
      <p:ext uri="{BB962C8B-B14F-4D97-AF65-F5344CB8AC3E}">
        <p14:creationId xmlns:p14="http://schemas.microsoft.com/office/powerpoint/2010/main" val="11929660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fld id="{39523BB5-E131-46DC-9F29-08A1F9265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4336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fld id="{61C256F8-AC5F-4131-B3A5-62D369B937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35336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fld id="{2B29D8AE-68C4-4A5C-BC62-CA19967747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620191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D0ACBD97-3207-4187-B452-863A180ABD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89158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3EF4DFCF-4559-414E-A3D7-9008A69B85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58004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E421EC65-2DCE-4187-9109-60E1BD363A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3878858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B4676947-0078-4060-8D2D-703C505EA5A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87147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ltGray">
            <a:xfrm>
              <a:off x="528" y="2400"/>
              <a:ext cx="5232" cy="1920"/>
            </a:xfrm>
            <a:custGeom>
              <a:avLst/>
              <a:gdLst>
                <a:gd name="T0" fmla="*/ 0 w 4897"/>
                <a:gd name="T1" fmla="*/ 0 h 2182"/>
                <a:gd name="T2" fmla="*/ 0 w 4897"/>
                <a:gd name="T3" fmla="*/ 1689 h 2182"/>
                <a:gd name="T4" fmla="*/ 5590 w 4897"/>
                <a:gd name="T5" fmla="*/ 1689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sldNum" sz="quarter" idx="12"/>
          </p:nvPr>
        </p:nvSpPr>
        <p:spPr/>
        <p:txBody>
          <a:bodyPr/>
          <a:lstStyle>
            <a:lvl1pPr>
              <a:defRPr/>
            </a:lvl1pPr>
          </a:lstStyle>
          <a:p>
            <a:fld id="{DF010692-1E37-42FD-BA38-F019124D25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09876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21A2019F-72BE-46E4-87C4-40D7966D665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066354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58857EAA-910D-40D6-858F-00A1B1F9F9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101066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349EE91C-5009-45E6-82C2-34DCD6FC4372}" type="slidenum">
              <a:rPr lang="en-US"/>
              <a:pPr>
                <a:defRPr/>
              </a:pPr>
              <a:t>‹#›</a:t>
            </a:fld>
            <a:endParaRPr lang="en-US"/>
          </a:p>
        </p:txBody>
      </p:sp>
    </p:spTree>
    <p:extLst>
      <p:ext uri="{BB962C8B-B14F-4D97-AF65-F5344CB8AC3E}">
        <p14:creationId xmlns:p14="http://schemas.microsoft.com/office/powerpoint/2010/main" val="27704139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9F17919D-641A-4B89-9873-7AE2C9FB62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175162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fld id="{39523BB5-E131-46DC-9F29-08A1F9265AA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5777165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fld id="{61C256F8-AC5F-4131-B3A5-62D369B937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255292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fld id="{2B29D8AE-68C4-4A5C-BC62-CA19967747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473088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D0ACBD97-3207-4187-B452-863A180ABD9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49438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fld id="{3EF4DFCF-4559-414E-A3D7-9008A69B85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7698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E421EC65-2DCE-4187-9109-60E1BD363A3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723709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fld id="{B4676947-0078-4060-8D2D-703C505EA5A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539780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F1B7560-9D53-4DD2-A71D-88B7A6780477}" type="slidenum">
              <a:rPr lang="en-US"/>
              <a:pPr>
                <a:defRPr/>
              </a:pPr>
              <a:t>‹#›</a:t>
            </a:fld>
            <a:endParaRPr lang="en-US"/>
          </a:p>
        </p:txBody>
      </p:sp>
    </p:spTree>
    <p:extLst>
      <p:ext uri="{BB962C8B-B14F-4D97-AF65-F5344CB8AC3E}">
        <p14:creationId xmlns:p14="http://schemas.microsoft.com/office/powerpoint/2010/main" val="27428495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4EE094D-E72F-46EF-A1F7-A483B4151731}" type="slidenum">
              <a:rPr lang="en-US"/>
              <a:pPr>
                <a:defRPr/>
              </a:pPr>
              <a:t>‹#›</a:t>
            </a:fld>
            <a:endParaRPr lang="en-US"/>
          </a:p>
        </p:txBody>
      </p:sp>
    </p:spTree>
    <p:extLst>
      <p:ext uri="{BB962C8B-B14F-4D97-AF65-F5344CB8AC3E}">
        <p14:creationId xmlns:p14="http://schemas.microsoft.com/office/powerpoint/2010/main" val="39013395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0A245E1F-6093-4B5C-BE35-92873B2AB6DB}" type="slidenum">
              <a:rPr lang="en-US"/>
              <a:pPr>
                <a:defRPr/>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1"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9088" y="1828800"/>
            <a:ext cx="8824912" cy="5029200"/>
            <a:chOff x="201" y="1152"/>
            <a:chExt cx="5559" cy="3168"/>
          </a:xfrm>
        </p:grpSpPr>
        <p:sp>
          <p:nvSpPr>
            <p:cNvPr id="2056"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rgbClr val="FFFFFF"/>
                </a:solidFill>
                <a:effectLst>
                  <a:outerShdw blurRad="38100" dist="38100" dir="2700000" algn="tl">
                    <a:srgbClr val="000000"/>
                  </a:outerShdw>
                </a:effectLst>
              </a:defRPr>
            </a:lvl1pPr>
          </a:lstStyle>
          <a:p>
            <a:pPr>
              <a:defRPr/>
            </a:pPr>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FFFFFF"/>
                </a:solidFill>
                <a:effectLst>
                  <a:outerShdw blurRad="38100" dist="38100" dir="2700000" algn="tl">
                    <a:srgbClr val="000000"/>
                  </a:outerShdw>
                </a:effectLst>
              </a:defRPr>
            </a:lvl1pPr>
          </a:lstStyle>
          <a:p>
            <a:pPr>
              <a:defRPr/>
            </a:pPr>
            <a:endParaRPr lang="en-US"/>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effectLst>
                  <a:outerShdw blurRad="38100" dist="38100" dir="2700000" algn="tl">
                    <a:srgbClr val="000000"/>
                  </a:outerShdw>
                </a:effectLst>
              </a:defRPr>
            </a:lvl1pPr>
          </a:lstStyle>
          <a:p>
            <a:pPr>
              <a:defRPr/>
            </a:pPr>
            <a:fld id="{FCF8A33C-504B-4B34-829B-FE109A949F6D}" type="slidenum">
              <a:rPr lang="en-US"/>
              <a:pPr>
                <a:defRPr/>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2"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912 h 2182"/>
                <a:gd name="T4" fmla="*/ 5590 w 4897"/>
                <a:gd name="T5" fmla="*/ 912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883 h 2182"/>
                <a:gd name="T4" fmla="*/ 5590 w 4897"/>
                <a:gd name="T5" fmla="*/ 883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189D7D0-839A-40D3-9E2B-6087CC8451AC}" type="slidenum">
              <a:rPr lang="en-US" altLang="en-US">
                <a:solidFill>
                  <a:srgbClr val="FFFFFF"/>
                </a:solidFill>
              </a:rPr>
              <a:pPr/>
              <a:t>‹#›</a:t>
            </a:fld>
            <a:endParaRPr lang="en-US" altLang="en-US">
              <a:solidFill>
                <a:srgbClr val="FFFFFF"/>
              </a:solidFill>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21220017"/>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912 h 2182"/>
                <a:gd name="T4" fmla="*/ 5590 w 4897"/>
                <a:gd name="T5" fmla="*/ 912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883 h 2182"/>
                <a:gd name="T4" fmla="*/ 5590 w 4897"/>
                <a:gd name="T5" fmla="*/ 883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189D7D0-839A-40D3-9E2B-6087CC8451AC}" type="slidenum">
              <a:rPr lang="en-US" altLang="en-US">
                <a:solidFill>
                  <a:srgbClr val="FFFFFF"/>
                </a:solidFill>
              </a:rPr>
              <a:pPr/>
              <a:t>‹#›</a:t>
            </a:fld>
            <a:endParaRPr lang="en-US" altLang="en-US">
              <a:solidFill>
                <a:srgbClr val="FFFFFF"/>
              </a:solidFill>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92497944"/>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912 h 2182"/>
                <a:gd name="T4" fmla="*/ 5590 w 4897"/>
                <a:gd name="T5" fmla="*/ 912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883 h 2182"/>
                <a:gd name="T4" fmla="*/ 5590 w 4897"/>
                <a:gd name="T5" fmla="*/ 883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189D7D0-839A-40D3-9E2B-6087CC8451AC}" type="slidenum">
              <a:rPr lang="en-US" altLang="en-US">
                <a:solidFill>
                  <a:srgbClr val="FFFFFF"/>
                </a:solidFill>
              </a:rPr>
              <a:pPr/>
              <a:t>‹#›</a:t>
            </a:fld>
            <a:endParaRPr lang="en-US" altLang="en-US">
              <a:solidFill>
                <a:srgbClr val="FFFFFF"/>
              </a:solidFill>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92493228"/>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912 h 2182"/>
                <a:gd name="T4" fmla="*/ 5590 w 4897"/>
                <a:gd name="T5" fmla="*/ 912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883 h 2182"/>
                <a:gd name="T4" fmla="*/ 5590 w 4897"/>
                <a:gd name="T5" fmla="*/ 883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189D7D0-839A-40D3-9E2B-6087CC8451AC}" type="slidenum">
              <a:rPr lang="en-US" altLang="en-US">
                <a:solidFill>
                  <a:srgbClr val="FFFFFF"/>
                </a:solidFill>
              </a:rPr>
              <a:pPr/>
              <a:t>‹#›</a:t>
            </a:fld>
            <a:endParaRPr lang="en-US" altLang="en-US">
              <a:solidFill>
                <a:srgbClr val="FFFFFF"/>
              </a:solidFill>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35804888"/>
      </p:ext>
    </p:extLst>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912 h 2182"/>
                <a:gd name="T4" fmla="*/ 5590 w 4897"/>
                <a:gd name="T5" fmla="*/ 912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4" name="Freeform 5"/>
            <p:cNvSpPr>
              <a:spLocks/>
            </p:cNvSpPr>
            <p:nvPr/>
          </p:nvSpPr>
          <p:spPr bwMode="ltGray">
            <a:xfrm>
              <a:off x="528" y="2932"/>
              <a:ext cx="5232" cy="1388"/>
            </a:xfrm>
            <a:custGeom>
              <a:avLst/>
              <a:gdLst>
                <a:gd name="T0" fmla="*/ 0 w 4897"/>
                <a:gd name="T1" fmla="*/ 0 h 2182"/>
                <a:gd name="T2" fmla="*/ 0 w 4897"/>
                <a:gd name="T3" fmla="*/ 883 h 2182"/>
                <a:gd name="T4" fmla="*/ 5590 w 4897"/>
                <a:gd name="T5" fmla="*/ 883 h 2182"/>
                <a:gd name="T6" fmla="*/ 5590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189D7D0-839A-40D3-9E2B-6087CC8451AC}" type="slidenum">
              <a:rPr lang="en-US" altLang="en-US">
                <a:solidFill>
                  <a:srgbClr val="FFFFFF"/>
                </a:solidFill>
              </a:rPr>
              <a:pPr/>
              <a:t>‹#›</a:t>
            </a:fld>
            <a:endParaRPr lang="en-US" altLang="en-US">
              <a:solidFill>
                <a:srgbClr val="FFFFFF"/>
              </a:solidFill>
            </a:endParaRP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49604204"/>
      </p:ext>
    </p:extLst>
  </p:cSld>
  <p:clrMap bg1="dk2" tx1="lt1" bg2="dk1"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533400"/>
            <a:ext cx="8458200" cy="3657600"/>
          </a:xfrm>
        </p:spPr>
        <p:txBody>
          <a:bodyPr/>
          <a:lstStyle/>
          <a:p>
            <a:pPr algn="ctr"/>
            <a:r>
              <a:rPr lang="en-US" dirty="0"/>
              <a:t>Essential Question:</a:t>
            </a:r>
            <a:br>
              <a:rPr lang="en-US" dirty="0"/>
            </a:br>
            <a:r>
              <a:rPr lang="en-US" sz="2400" dirty="0" smtClean="0"/>
              <a:t/>
            </a:r>
            <a:br>
              <a:rPr lang="en-US" sz="2400" dirty="0" smtClean="0"/>
            </a:br>
            <a:r>
              <a:rPr lang="en-US" dirty="0" smtClean="0"/>
              <a:t>How </a:t>
            </a:r>
            <a:r>
              <a:rPr lang="en-US" dirty="0"/>
              <a:t>do economic systems answer the questions of what, how, and for whom to produce?</a:t>
            </a:r>
          </a:p>
        </p:txBody>
      </p:sp>
    </p:spTree>
    <p:extLst>
      <p:ext uri="{BB962C8B-B14F-4D97-AF65-F5344CB8AC3E}">
        <p14:creationId xmlns:p14="http://schemas.microsoft.com/office/powerpoint/2010/main" val="32131593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74713" y="533400"/>
            <a:ext cx="7772400" cy="2362200"/>
          </a:xfrm>
        </p:spPr>
        <p:txBody>
          <a:bodyPr/>
          <a:lstStyle/>
          <a:p>
            <a:pPr algn="ctr" eaLnBrk="1" hangingPunct="1">
              <a:defRPr/>
            </a:pPr>
            <a:r>
              <a:rPr lang="en-US" sz="8000" dirty="0" smtClean="0"/>
              <a:t>Economic Systems</a:t>
            </a:r>
            <a:r>
              <a:rPr lang="en-US" dirty="0" smtClean="0"/>
              <a:t/>
            </a:r>
            <a:br>
              <a:rPr lang="en-US" dirty="0" smtClean="0"/>
            </a:br>
            <a:endParaRPr lang="en-US" dirty="0" smtClean="0"/>
          </a:p>
        </p:txBody>
      </p:sp>
      <p:pic>
        <p:nvPicPr>
          <p:cNvPr id="5123" name="Picture 4" descr="C:\Documents and Settings\e200602727\Local Settings\Temporary Internet Files\Content.IE5\8JWNLQZ2\MCj0423485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352800"/>
            <a:ext cx="42164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0044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smtClean="0"/>
              <a:t>Economic Systems</a:t>
            </a:r>
            <a:endParaRPr lang="en-US" sz="6000" dirty="0"/>
          </a:p>
        </p:txBody>
      </p:sp>
      <p:sp>
        <p:nvSpPr>
          <p:cNvPr id="3" name="Content Placeholder 2"/>
          <p:cNvSpPr>
            <a:spLocks noGrp="1"/>
          </p:cNvSpPr>
          <p:nvPr>
            <p:ph idx="1"/>
          </p:nvPr>
        </p:nvSpPr>
        <p:spPr>
          <a:xfrm>
            <a:off x="609600" y="1828800"/>
            <a:ext cx="8007350" cy="4038600"/>
          </a:xfrm>
        </p:spPr>
        <p:txBody>
          <a:bodyPr/>
          <a:lstStyle/>
          <a:p>
            <a:pPr marL="0" indent="0" algn="ctr">
              <a:buFont typeface="Wingdings" pitchFamily="2" charset="2"/>
              <a:buNone/>
              <a:defRPr/>
            </a:pPr>
            <a:r>
              <a:rPr lang="en-US" sz="4000" b="1" dirty="0" smtClean="0"/>
              <a:t>A Country must decide how to distribute its resources to meet the needs of its people.</a:t>
            </a:r>
          </a:p>
          <a:p>
            <a:pPr marL="0" indent="0" algn="ctr">
              <a:buFont typeface="Wingdings" pitchFamily="2" charset="2"/>
              <a:buNone/>
              <a:defRPr/>
            </a:pPr>
            <a:endParaRPr lang="en-US" sz="4000" dirty="0"/>
          </a:p>
          <a:p>
            <a:pPr marL="0" indent="0" algn="ctr">
              <a:buFont typeface="Wingdings" pitchFamily="2" charset="2"/>
              <a:buNone/>
              <a:defRPr/>
            </a:pPr>
            <a:r>
              <a:rPr lang="en-US" sz="4000" b="1" dirty="0" smtClean="0"/>
              <a:t>How a country makes these decisions determines its type of economic system.</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458200" cy="5029200"/>
          </a:xfrm>
        </p:spPr>
        <p:txBody>
          <a:bodyPr/>
          <a:lstStyle/>
          <a:p>
            <a:pPr marL="0" indent="0" algn="ctr">
              <a:buFont typeface="Wingdings" pitchFamily="2" charset="2"/>
              <a:buNone/>
              <a:defRPr/>
            </a:pPr>
            <a:r>
              <a:rPr lang="en-US" sz="5200" b="1" dirty="0" smtClean="0"/>
              <a:t>An Economic System is the way a society organizes the </a:t>
            </a:r>
            <a:r>
              <a:rPr lang="en-US" sz="5200" b="1" u="sng" dirty="0" smtClean="0"/>
              <a:t>production</a:t>
            </a:r>
            <a:r>
              <a:rPr lang="en-US" sz="5200" b="1" dirty="0" smtClean="0"/>
              <a:t>, </a:t>
            </a:r>
            <a:r>
              <a:rPr lang="en-US" sz="5200" b="1" u="sng" dirty="0" smtClean="0"/>
              <a:t>distribution</a:t>
            </a:r>
            <a:r>
              <a:rPr lang="en-US" sz="5200" b="1" dirty="0" smtClean="0"/>
              <a:t>, and </a:t>
            </a:r>
            <a:r>
              <a:rPr lang="en-US" sz="5200" b="1" u="sng" dirty="0" smtClean="0"/>
              <a:t>consumption</a:t>
            </a:r>
            <a:r>
              <a:rPr lang="en-US" sz="5200" b="1" dirty="0" smtClean="0"/>
              <a:t> of goods and services.</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2819400"/>
          </a:xfrm>
        </p:spPr>
        <p:txBody>
          <a:bodyPr/>
          <a:lstStyle/>
          <a:p>
            <a:pPr algn="ctr">
              <a:defRPr/>
            </a:pPr>
            <a:r>
              <a:rPr lang="en-US" sz="9600" dirty="0" smtClean="0"/>
              <a:t>Vocabulary</a:t>
            </a:r>
            <a:br>
              <a:rPr lang="en-US" sz="9600" dirty="0" smtClean="0"/>
            </a:br>
            <a:r>
              <a:rPr lang="en-US" sz="9600" dirty="0" smtClean="0"/>
              <a:t>Break</a:t>
            </a:r>
            <a:endParaRPr lang="en-US" sz="9600" dirty="0"/>
          </a:p>
        </p:txBody>
      </p:sp>
      <p:sp>
        <p:nvSpPr>
          <p:cNvPr id="8195" name="TextBox 2"/>
          <p:cNvSpPr txBox="1">
            <a:spLocks noChangeArrowheads="1"/>
          </p:cNvSpPr>
          <p:nvPr/>
        </p:nvSpPr>
        <p:spPr bwMode="auto">
          <a:xfrm>
            <a:off x="231808" y="4605688"/>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dirty="0"/>
              <a:t>In small groups, sort the pictures provided as examples of production, distribution, or consumption</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smtClean="0"/>
              <a:t>Economic Systems</a:t>
            </a:r>
            <a:endParaRPr lang="en-US" sz="6000" dirty="0"/>
          </a:p>
        </p:txBody>
      </p:sp>
      <p:sp>
        <p:nvSpPr>
          <p:cNvPr id="3" name="Content Placeholder 2"/>
          <p:cNvSpPr>
            <a:spLocks noGrp="1"/>
          </p:cNvSpPr>
          <p:nvPr>
            <p:ph idx="1"/>
          </p:nvPr>
        </p:nvSpPr>
        <p:spPr>
          <a:xfrm>
            <a:off x="609600" y="1752600"/>
            <a:ext cx="8007350" cy="4495800"/>
          </a:xfrm>
        </p:spPr>
        <p:txBody>
          <a:bodyPr/>
          <a:lstStyle/>
          <a:p>
            <a:pPr marL="0" indent="0" algn="ctr">
              <a:buFont typeface="Wingdings" pitchFamily="2" charset="2"/>
              <a:buNone/>
              <a:defRPr/>
            </a:pPr>
            <a:r>
              <a:rPr lang="en-US" sz="4000" b="1" dirty="0" smtClean="0"/>
              <a:t>There are 3 basic types of economic systems that have to answer three basic questions:</a:t>
            </a:r>
          </a:p>
          <a:p>
            <a:pPr marL="0" indent="0" algn="ctr">
              <a:buFont typeface="Wingdings" pitchFamily="2" charset="2"/>
              <a:buNone/>
              <a:defRPr/>
            </a:pPr>
            <a:endParaRPr lang="en-US" sz="1600" dirty="0" smtClean="0"/>
          </a:p>
          <a:p>
            <a:pPr marL="742950" indent="-742950" algn="ctr">
              <a:buFont typeface="Wingdings" pitchFamily="2" charset="2"/>
              <a:buAutoNum type="arabicParenBoth"/>
              <a:defRPr/>
            </a:pPr>
            <a:r>
              <a:rPr lang="en-US" sz="4000" b="1" dirty="0" smtClean="0"/>
              <a:t>What to produce?</a:t>
            </a:r>
          </a:p>
          <a:p>
            <a:pPr marL="742950" indent="-742950" algn="ctr">
              <a:buFont typeface="Wingdings" pitchFamily="2" charset="2"/>
              <a:buAutoNum type="arabicParenBoth"/>
              <a:defRPr/>
            </a:pPr>
            <a:r>
              <a:rPr lang="en-US" sz="4000" b="1" dirty="0" smtClean="0"/>
              <a:t>How to produce?</a:t>
            </a:r>
          </a:p>
          <a:p>
            <a:pPr marL="742950" indent="-742950" algn="ctr">
              <a:buFont typeface="Wingdings" pitchFamily="2" charset="2"/>
              <a:buAutoNum type="arabicParenBoth"/>
              <a:defRPr/>
            </a:pPr>
            <a:r>
              <a:rPr lang="en-US" sz="4000" b="1" dirty="0" smtClean="0"/>
              <a:t>For Whom to produce?</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533400" y="33338"/>
            <a:ext cx="8385175" cy="1431925"/>
          </a:xfrm>
        </p:spPr>
        <p:txBody>
          <a:bodyPr/>
          <a:lstStyle/>
          <a:p>
            <a:pPr algn="ctr" eaLnBrk="1" hangingPunct="1">
              <a:defRPr/>
            </a:pPr>
            <a:r>
              <a:rPr lang="en-US" sz="6000" dirty="0" smtClean="0"/>
              <a:t>Economic Systems</a:t>
            </a:r>
          </a:p>
        </p:txBody>
      </p:sp>
      <p:sp>
        <p:nvSpPr>
          <p:cNvPr id="6147" name="Rectangle 3"/>
          <p:cNvSpPr>
            <a:spLocks noGrp="1" noRot="1" noChangeArrowheads="1"/>
          </p:cNvSpPr>
          <p:nvPr>
            <p:ph type="body" idx="1"/>
          </p:nvPr>
        </p:nvSpPr>
        <p:spPr>
          <a:xfrm>
            <a:off x="152400" y="1447800"/>
            <a:ext cx="8845550" cy="5257800"/>
          </a:xfrm>
        </p:spPr>
        <p:txBody>
          <a:bodyPr/>
          <a:lstStyle/>
          <a:p>
            <a:pPr eaLnBrk="1" hangingPunct="1">
              <a:defRPr/>
            </a:pPr>
            <a:r>
              <a:rPr lang="en-US" sz="2800" b="1" dirty="0" smtClean="0"/>
              <a:t>WHAT TO PRODUCE? </a:t>
            </a:r>
            <a:r>
              <a:rPr lang="en-US" sz="2800" dirty="0" smtClean="0"/>
              <a:t>(What kinds of goods and services should be produced?)</a:t>
            </a:r>
          </a:p>
          <a:p>
            <a:pPr marL="0" indent="0" eaLnBrk="1" hangingPunct="1">
              <a:buFont typeface="Wingdings" pitchFamily="2" charset="2"/>
              <a:buNone/>
              <a:defRPr/>
            </a:pPr>
            <a:endParaRPr lang="en-US" sz="2000" dirty="0" smtClean="0"/>
          </a:p>
          <a:p>
            <a:pPr eaLnBrk="1" hangingPunct="1">
              <a:defRPr/>
            </a:pPr>
            <a:r>
              <a:rPr lang="en-US" sz="2800" b="1" dirty="0" smtClean="0"/>
              <a:t>HOW TO PRODUCE? </a:t>
            </a:r>
            <a:r>
              <a:rPr lang="en-US" sz="2800" dirty="0" smtClean="0"/>
              <a:t>(What productive resources are used to produce goods and services?)</a:t>
            </a:r>
          </a:p>
          <a:p>
            <a:pPr marL="0" indent="0" eaLnBrk="1" hangingPunct="1">
              <a:buFont typeface="Wingdings" pitchFamily="2" charset="2"/>
              <a:buNone/>
              <a:defRPr/>
            </a:pPr>
            <a:endParaRPr lang="en-US" sz="2000" dirty="0" smtClean="0"/>
          </a:p>
          <a:p>
            <a:pPr eaLnBrk="1" hangingPunct="1">
              <a:defRPr/>
            </a:pPr>
            <a:r>
              <a:rPr lang="en-US" sz="2800" b="1" dirty="0" smtClean="0"/>
              <a:t>FOR WHOM TO PRODUCE? </a:t>
            </a:r>
            <a:r>
              <a:rPr lang="en-US" sz="2800" dirty="0" smtClean="0"/>
              <a:t>(Who gets to have the goods and services?</a:t>
            </a:r>
          </a:p>
          <a:p>
            <a:pPr marL="0" indent="0" eaLnBrk="1" hangingPunct="1">
              <a:buFont typeface="Wingdings" pitchFamily="2" charset="2"/>
              <a:buNone/>
              <a:defRPr/>
            </a:pPr>
            <a:endParaRPr lang="en-US" sz="2000" dirty="0" smtClean="0"/>
          </a:p>
          <a:p>
            <a:pPr eaLnBrk="1" hangingPunct="1">
              <a:defRPr/>
            </a:pPr>
            <a:r>
              <a:rPr lang="en-US" sz="2800" dirty="0" smtClean="0"/>
              <a:t>The way a society answers these questions determines its economic system.</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algn="ctr" eaLnBrk="1" hangingPunct="1">
              <a:defRPr/>
            </a:pPr>
            <a:r>
              <a:rPr lang="en-US" sz="4800" dirty="0" smtClean="0"/>
              <a:t>Types of Economic Systems:</a:t>
            </a:r>
          </a:p>
        </p:txBody>
      </p:sp>
      <p:sp>
        <p:nvSpPr>
          <p:cNvPr id="7171" name="Rectangle 3"/>
          <p:cNvSpPr>
            <a:spLocks noGrp="1" noRot="1" noChangeArrowheads="1"/>
          </p:cNvSpPr>
          <p:nvPr>
            <p:ph type="body" idx="1"/>
          </p:nvPr>
        </p:nvSpPr>
        <p:spPr>
          <a:xfrm>
            <a:off x="304800" y="2133600"/>
            <a:ext cx="8007350" cy="3657600"/>
          </a:xfrm>
        </p:spPr>
        <p:txBody>
          <a:bodyPr/>
          <a:lstStyle/>
          <a:p>
            <a:pPr marL="0" indent="0" eaLnBrk="1" hangingPunct="1">
              <a:buFont typeface="Wingdings" pitchFamily="2" charset="2"/>
              <a:buNone/>
              <a:defRPr/>
            </a:pPr>
            <a:r>
              <a:rPr lang="en-US" sz="4000" dirty="0" smtClean="0"/>
              <a:t>1. </a:t>
            </a:r>
            <a:r>
              <a:rPr lang="en-US" sz="4000" b="1" dirty="0" smtClean="0"/>
              <a:t>Traditional Economy</a:t>
            </a:r>
          </a:p>
          <a:p>
            <a:pPr eaLnBrk="1" hangingPunct="1">
              <a:defRPr/>
            </a:pPr>
            <a:endParaRPr lang="en-US" sz="4000" dirty="0" smtClean="0"/>
          </a:p>
          <a:p>
            <a:pPr marL="0" indent="0" eaLnBrk="1" hangingPunct="1">
              <a:buFont typeface="Wingdings" pitchFamily="2" charset="2"/>
              <a:buNone/>
              <a:defRPr/>
            </a:pPr>
            <a:r>
              <a:rPr lang="en-US" sz="4000" dirty="0" smtClean="0"/>
              <a:t>2. </a:t>
            </a:r>
            <a:r>
              <a:rPr lang="en-US" sz="4000" b="1" dirty="0" smtClean="0"/>
              <a:t>Command Economy</a:t>
            </a:r>
          </a:p>
          <a:p>
            <a:pPr eaLnBrk="1" hangingPunct="1">
              <a:defRPr/>
            </a:pPr>
            <a:endParaRPr lang="en-US" sz="4000" dirty="0" smtClean="0"/>
          </a:p>
          <a:p>
            <a:pPr marL="0" indent="0" eaLnBrk="1" hangingPunct="1">
              <a:buFont typeface="Wingdings" pitchFamily="2" charset="2"/>
              <a:buNone/>
              <a:defRPr/>
            </a:pPr>
            <a:r>
              <a:rPr lang="en-US" sz="4000" dirty="0" smtClean="0"/>
              <a:t>3. </a:t>
            </a:r>
            <a:r>
              <a:rPr lang="en-US" sz="4000" b="1" dirty="0" smtClean="0"/>
              <a:t>Market Economy</a:t>
            </a:r>
          </a:p>
          <a:p>
            <a:pPr eaLnBrk="1" hangingPunct="1">
              <a:defRPr/>
            </a:pPr>
            <a:endParaRPr lang="en-US" dirty="0" smtClean="0"/>
          </a:p>
        </p:txBody>
      </p:sp>
      <p:pic>
        <p:nvPicPr>
          <p:cNvPr id="11268" name="Picture 4" descr="C:\Documents and Settings\e200602727\Local Settings\Temporary Internet Files\Content.IE5\MQB77Q72\MCj042503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43200"/>
            <a:ext cx="25146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066800" y="152400"/>
            <a:ext cx="7315200" cy="1752600"/>
          </a:xfrm>
        </p:spPr>
        <p:txBody>
          <a:bodyPr/>
          <a:lstStyle/>
          <a:p>
            <a:pPr algn="ctr">
              <a:defRPr/>
            </a:pPr>
            <a:r>
              <a:rPr lang="en-US" sz="4000" dirty="0" smtClean="0"/>
              <a:t>Follow teacher instructions to create your Economic Systems Foldable to use for note-taking</a:t>
            </a:r>
            <a:endParaRPr lang="en-US" sz="4000" dirty="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0"/>
            <a:ext cx="5369005" cy="433705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11150" y="152400"/>
            <a:ext cx="8385175" cy="838200"/>
          </a:xfrm>
        </p:spPr>
        <p:txBody>
          <a:bodyPr/>
          <a:lstStyle/>
          <a:p>
            <a:pPr algn="ctr" eaLnBrk="1" hangingPunct="1">
              <a:defRPr/>
            </a:pPr>
            <a:r>
              <a:rPr lang="en-US" sz="5200" dirty="0" smtClean="0"/>
              <a:t>Traditional Economy</a:t>
            </a:r>
          </a:p>
        </p:txBody>
      </p:sp>
      <p:sp>
        <p:nvSpPr>
          <p:cNvPr id="8195" name="Rectangle 3"/>
          <p:cNvSpPr>
            <a:spLocks noGrp="1" noRot="1" noChangeArrowheads="1"/>
          </p:cNvSpPr>
          <p:nvPr>
            <p:ph type="body" idx="1"/>
          </p:nvPr>
        </p:nvSpPr>
        <p:spPr>
          <a:xfrm>
            <a:off x="35293" y="990600"/>
            <a:ext cx="8915400" cy="4191000"/>
          </a:xfrm>
        </p:spPr>
        <p:txBody>
          <a:bodyPr/>
          <a:lstStyle/>
          <a:p>
            <a:pPr eaLnBrk="1" hangingPunct="1">
              <a:lnSpc>
                <a:spcPct val="90000"/>
              </a:lnSpc>
              <a:defRPr/>
            </a:pPr>
            <a:r>
              <a:rPr lang="en-US" sz="3400" b="1" dirty="0" smtClean="0"/>
              <a:t>An economic system in which economic decisions are based on customs and beliefs</a:t>
            </a:r>
          </a:p>
          <a:p>
            <a:pPr eaLnBrk="1" hangingPunct="1">
              <a:lnSpc>
                <a:spcPct val="90000"/>
              </a:lnSpc>
              <a:defRPr/>
            </a:pPr>
            <a:r>
              <a:rPr lang="en-US" sz="3400" b="1" dirty="0" smtClean="0"/>
              <a:t>People will make what they always made &amp; will do the same work their parents did</a:t>
            </a:r>
          </a:p>
          <a:p>
            <a:pPr eaLnBrk="1" hangingPunct="1">
              <a:lnSpc>
                <a:spcPct val="90000"/>
              </a:lnSpc>
              <a:defRPr/>
            </a:pPr>
            <a:r>
              <a:rPr lang="en-US" sz="3400" b="1" dirty="0" smtClean="0"/>
              <a:t>Exchange of goods is done through Bartering: trading without using money</a:t>
            </a:r>
          </a:p>
        </p:txBody>
      </p:sp>
      <p:pic>
        <p:nvPicPr>
          <p:cNvPr id="13316" name="Picture 10" descr="C:\Documents and Settings\e200602727\Local Settings\Temporary Internet Files\Content.IE5\8JWNLQZ2\MCj019849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105400"/>
            <a:ext cx="22098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43000"/>
          </a:xfrm>
        </p:spPr>
        <p:txBody>
          <a:bodyPr/>
          <a:lstStyle/>
          <a:p>
            <a:pPr algn="ctr">
              <a:defRPr/>
            </a:pPr>
            <a:r>
              <a:rPr lang="en-US" sz="5400" dirty="0" smtClean="0"/>
              <a:t>Traditional Economy</a:t>
            </a:r>
            <a:endParaRPr lang="en-US" sz="5400" dirty="0"/>
          </a:p>
        </p:txBody>
      </p:sp>
      <p:sp>
        <p:nvSpPr>
          <p:cNvPr id="3" name="Content Placeholder 2"/>
          <p:cNvSpPr>
            <a:spLocks noGrp="1"/>
          </p:cNvSpPr>
          <p:nvPr>
            <p:ph idx="1"/>
          </p:nvPr>
        </p:nvSpPr>
        <p:spPr>
          <a:xfrm>
            <a:off x="304800" y="1066800"/>
            <a:ext cx="8610600" cy="5638800"/>
          </a:xfrm>
        </p:spPr>
        <p:txBody>
          <a:bodyPr/>
          <a:lstStyle/>
          <a:p>
            <a:pPr>
              <a:defRPr/>
            </a:pPr>
            <a:r>
              <a:rPr lang="en-US" b="1" dirty="0" smtClean="0"/>
              <a:t>Who decides </a:t>
            </a:r>
            <a:r>
              <a:rPr lang="en-US" b="1" u="sng" dirty="0" smtClean="0"/>
              <a:t>what to produce</a:t>
            </a:r>
            <a:r>
              <a:rPr lang="en-US" b="1" dirty="0" smtClean="0"/>
              <a:t>?</a:t>
            </a:r>
          </a:p>
          <a:p>
            <a:pPr lvl="1">
              <a:defRPr/>
            </a:pPr>
            <a:r>
              <a:rPr lang="en-US" b="1" dirty="0" smtClean="0"/>
              <a:t>People follow their customs and make only what is needed to take care of oneself</a:t>
            </a:r>
          </a:p>
          <a:p>
            <a:pPr>
              <a:defRPr/>
            </a:pPr>
            <a:r>
              <a:rPr lang="en-US" b="1" dirty="0" smtClean="0"/>
              <a:t>Who decides </a:t>
            </a:r>
            <a:r>
              <a:rPr lang="en-US" b="1" u="sng" dirty="0" smtClean="0"/>
              <a:t>how to produce</a:t>
            </a:r>
            <a:r>
              <a:rPr lang="en-US" b="1" dirty="0" smtClean="0"/>
              <a:t> goods &amp; services?</a:t>
            </a:r>
          </a:p>
          <a:p>
            <a:pPr lvl="1">
              <a:defRPr/>
            </a:pPr>
            <a:r>
              <a:rPr lang="en-US" b="1" dirty="0" smtClean="0"/>
              <a:t>People grow &amp; make things the same way that their ancestors did</a:t>
            </a:r>
          </a:p>
          <a:p>
            <a:pPr>
              <a:defRPr/>
            </a:pPr>
            <a:r>
              <a:rPr lang="en-US" b="1" u="sng" dirty="0" smtClean="0"/>
              <a:t>For Whom</a:t>
            </a:r>
            <a:r>
              <a:rPr lang="en-US" b="1" dirty="0" smtClean="0"/>
              <a:t> are the goods &amp; services produced for?</a:t>
            </a:r>
          </a:p>
          <a:p>
            <a:pPr lvl="1">
              <a:defRPr/>
            </a:pPr>
            <a:r>
              <a:rPr lang="en-US" b="1" dirty="0" smtClean="0"/>
              <a:t>Self and trading purposes (people </a:t>
            </a:r>
            <a:br>
              <a:rPr lang="en-US" b="1" dirty="0" smtClean="0"/>
            </a:br>
            <a:r>
              <a:rPr lang="en-US" b="1" dirty="0" smtClean="0"/>
              <a:t>in the village who need them)</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5175" cy="1431925"/>
          </a:xfrm>
        </p:spPr>
        <p:txBody>
          <a:bodyPr/>
          <a:lstStyle/>
          <a:p>
            <a:r>
              <a:rPr lang="en-US" sz="6000" dirty="0" smtClean="0"/>
              <a:t>Standards:</a:t>
            </a:r>
            <a:endParaRPr lang="en-US" sz="6000" dirty="0"/>
          </a:p>
        </p:txBody>
      </p:sp>
      <p:sp>
        <p:nvSpPr>
          <p:cNvPr id="3" name="Content Placeholder 2"/>
          <p:cNvSpPr>
            <a:spLocks noGrp="1"/>
          </p:cNvSpPr>
          <p:nvPr>
            <p:ph idx="1"/>
          </p:nvPr>
        </p:nvSpPr>
        <p:spPr>
          <a:xfrm>
            <a:off x="381000" y="1447800"/>
            <a:ext cx="8458200" cy="5257800"/>
          </a:xfrm>
        </p:spPr>
        <p:txBody>
          <a:bodyPr/>
          <a:lstStyle/>
          <a:p>
            <a:r>
              <a:rPr lang="en-US" b="1" dirty="0" smtClean="0"/>
              <a:t>SS7E1a, SS7E5a, SS7E8a</a:t>
            </a:r>
            <a:br>
              <a:rPr lang="en-US" b="1" dirty="0" smtClean="0"/>
            </a:br>
            <a:r>
              <a:rPr lang="en-US" b="1" dirty="0" smtClean="0"/>
              <a:t>Compare how traditional, command, and market economies answer the economic questions of (1) what to produce, (2) how to produce, and (3) for whom to produce</a:t>
            </a:r>
          </a:p>
          <a:p>
            <a:r>
              <a:rPr lang="en-US" b="1" dirty="0" smtClean="0"/>
              <a:t>SS7E1b, SS7E5b, SS7E8b</a:t>
            </a:r>
            <a:br>
              <a:rPr lang="en-US" b="1" dirty="0" smtClean="0"/>
            </a:br>
            <a:r>
              <a:rPr lang="en-US" b="1" dirty="0" smtClean="0"/>
              <a:t>Explain how most countries have a mixed economy located on a continuum between pure market and pure command.</a:t>
            </a:r>
            <a:endParaRPr lang="en-US" b="1" dirty="0"/>
          </a:p>
        </p:txBody>
      </p:sp>
    </p:spTree>
    <p:extLst>
      <p:ext uri="{BB962C8B-B14F-4D97-AF65-F5344CB8AC3E}">
        <p14:creationId xmlns:p14="http://schemas.microsoft.com/office/powerpoint/2010/main" val="31403191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5175" cy="974725"/>
          </a:xfrm>
        </p:spPr>
        <p:txBody>
          <a:bodyPr/>
          <a:lstStyle/>
          <a:p>
            <a:pPr algn="ctr">
              <a:defRPr/>
            </a:pPr>
            <a:r>
              <a:rPr lang="en-US" sz="5400" dirty="0" smtClean="0"/>
              <a:t>Traditional Economy </a:t>
            </a:r>
            <a:endParaRPr lang="en-US" sz="5400" dirty="0"/>
          </a:p>
        </p:txBody>
      </p:sp>
      <p:sp>
        <p:nvSpPr>
          <p:cNvPr id="3" name="Content Placeholder 2"/>
          <p:cNvSpPr>
            <a:spLocks noGrp="1"/>
          </p:cNvSpPr>
          <p:nvPr>
            <p:ph idx="1"/>
          </p:nvPr>
        </p:nvSpPr>
        <p:spPr>
          <a:xfrm>
            <a:off x="762000" y="1143000"/>
            <a:ext cx="8229600" cy="4191000"/>
          </a:xfrm>
        </p:spPr>
        <p:txBody>
          <a:bodyPr/>
          <a:lstStyle/>
          <a:p>
            <a:pPr>
              <a:defRPr/>
            </a:pPr>
            <a:r>
              <a:rPr lang="en-US" b="1" dirty="0" smtClean="0"/>
              <a:t>Examples:</a:t>
            </a:r>
          </a:p>
          <a:p>
            <a:pPr lvl="1">
              <a:defRPr/>
            </a:pPr>
            <a:r>
              <a:rPr lang="en-US" b="1" dirty="0" smtClean="0"/>
              <a:t>Villages in Africa and South America; the Inuit tribes in Canada; the caste system in parts of rural India</a:t>
            </a:r>
          </a:p>
          <a:p>
            <a:pPr>
              <a:defRPr/>
            </a:pPr>
            <a:r>
              <a:rPr lang="en-US" b="1" dirty="0" smtClean="0"/>
              <a:t>Strengths: Predictable job and lifestyle</a:t>
            </a:r>
          </a:p>
          <a:p>
            <a:pPr>
              <a:defRPr/>
            </a:pPr>
            <a:r>
              <a:rPr lang="en-US" b="1" dirty="0" smtClean="0"/>
              <a:t>Weaknesses: Lack resources and limited production</a:t>
            </a:r>
            <a:endParaRPr lang="en-US" b="1" dirty="0"/>
          </a:p>
        </p:txBody>
      </p:sp>
      <p:pic>
        <p:nvPicPr>
          <p:cNvPr id="15364" name="Picture 2" descr="C:\Documents and Settings\e200602727\Local Settings\Temporary Internet Files\Content.IE5\91X5HIGJ\MCPE07473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488" y="4622800"/>
            <a:ext cx="238918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837113"/>
            <a:ext cx="19018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52400"/>
            <a:ext cx="6781800" cy="1736725"/>
          </a:xfrm>
        </p:spPr>
        <p:txBody>
          <a:bodyPr/>
          <a:lstStyle/>
          <a:p>
            <a:pPr algn="ctr">
              <a:defRPr/>
            </a:pPr>
            <a:r>
              <a:rPr lang="en-US" dirty="0" smtClean="0"/>
              <a:t>Distributed Summarizing</a:t>
            </a:r>
            <a:endParaRPr lang="en-US" dirty="0"/>
          </a:p>
        </p:txBody>
      </p:sp>
      <p:sp>
        <p:nvSpPr>
          <p:cNvPr id="3" name="Subtitle 2"/>
          <p:cNvSpPr>
            <a:spLocks noGrp="1"/>
          </p:cNvSpPr>
          <p:nvPr>
            <p:ph type="subTitle" sz="quarter" idx="1"/>
          </p:nvPr>
        </p:nvSpPr>
        <p:spPr>
          <a:xfrm>
            <a:off x="762000" y="2362200"/>
            <a:ext cx="7620000" cy="3429000"/>
          </a:xfrm>
        </p:spPr>
        <p:txBody>
          <a:bodyPr/>
          <a:lstStyle/>
          <a:p>
            <a:pPr algn="ctr">
              <a:defRPr/>
            </a:pPr>
            <a:r>
              <a:rPr lang="en-US" sz="5400" b="1" dirty="0" smtClean="0"/>
              <a:t>Draw an illustration in your foldable that represents a Traditional Economy.</a:t>
            </a:r>
            <a:endParaRPr lang="en-US" sz="54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175" cy="1066800"/>
          </a:xfrm>
        </p:spPr>
        <p:txBody>
          <a:bodyPr/>
          <a:lstStyle/>
          <a:p>
            <a:pPr algn="ctr" eaLnBrk="1" hangingPunct="1">
              <a:defRPr/>
            </a:pPr>
            <a:r>
              <a:rPr lang="en-US" sz="5400" dirty="0" smtClean="0"/>
              <a:t>Command Economy</a:t>
            </a:r>
          </a:p>
        </p:txBody>
      </p:sp>
      <p:sp>
        <p:nvSpPr>
          <p:cNvPr id="3" name="Content Placeholder 2"/>
          <p:cNvSpPr>
            <a:spLocks noGrp="1"/>
          </p:cNvSpPr>
          <p:nvPr>
            <p:ph idx="1"/>
          </p:nvPr>
        </p:nvSpPr>
        <p:spPr>
          <a:xfrm>
            <a:off x="228600" y="1295400"/>
            <a:ext cx="8915400" cy="5334000"/>
          </a:xfrm>
        </p:spPr>
        <p:txBody>
          <a:bodyPr/>
          <a:lstStyle/>
          <a:p>
            <a:pPr eaLnBrk="1" hangingPunct="1">
              <a:defRPr/>
            </a:pPr>
            <a:r>
              <a:rPr lang="en-US" sz="3600" b="1" dirty="0" smtClean="0"/>
              <a:t>Government makes all economic decisions &amp; owns most of the property</a:t>
            </a:r>
          </a:p>
          <a:p>
            <a:pPr eaLnBrk="1" hangingPunct="1">
              <a:defRPr/>
            </a:pPr>
            <a:r>
              <a:rPr lang="en-US" sz="3600" b="1" dirty="0" smtClean="0"/>
              <a:t>Sometimes called communism</a:t>
            </a:r>
          </a:p>
          <a:p>
            <a:pPr eaLnBrk="1" hangingPunct="1">
              <a:defRPr/>
            </a:pPr>
            <a:r>
              <a:rPr lang="en-US" sz="3600" b="1" dirty="0" smtClean="0"/>
              <a:t>Examples</a:t>
            </a:r>
            <a:r>
              <a:rPr lang="en-US" sz="3600" b="1" dirty="0"/>
              <a:t>: Cuba, former Soviet Union, North Korea</a:t>
            </a:r>
          </a:p>
          <a:p>
            <a:pPr eaLnBrk="1" hangingPunct="1">
              <a:defRPr/>
            </a:pPr>
            <a:r>
              <a:rPr lang="en-US" sz="3600" b="1" dirty="0"/>
              <a:t>This system has not been very successful &amp; more and more countries are abandoning </a:t>
            </a:r>
            <a:r>
              <a:rPr lang="en-US" sz="3600" b="1" dirty="0" smtClean="0"/>
              <a:t>it</a:t>
            </a:r>
          </a:p>
          <a:p>
            <a:pPr eaLnBrk="1" hangingPunct="1">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90600"/>
          </a:xfrm>
        </p:spPr>
        <p:txBody>
          <a:bodyPr/>
          <a:lstStyle/>
          <a:p>
            <a:pPr algn="ctr">
              <a:defRPr/>
            </a:pPr>
            <a:r>
              <a:rPr lang="en-US" sz="5400" dirty="0" smtClean="0"/>
              <a:t>Command Economy</a:t>
            </a:r>
            <a:endParaRPr lang="en-US" sz="5400" dirty="0"/>
          </a:p>
        </p:txBody>
      </p:sp>
      <p:sp>
        <p:nvSpPr>
          <p:cNvPr id="3" name="Content Placeholder 2"/>
          <p:cNvSpPr>
            <a:spLocks noGrp="1"/>
          </p:cNvSpPr>
          <p:nvPr>
            <p:ph idx="1"/>
          </p:nvPr>
        </p:nvSpPr>
        <p:spPr>
          <a:xfrm>
            <a:off x="533400" y="1257300"/>
            <a:ext cx="8375650" cy="5219700"/>
          </a:xfrm>
        </p:spPr>
        <p:txBody>
          <a:bodyPr/>
          <a:lstStyle/>
          <a:p>
            <a:pPr>
              <a:defRPr/>
            </a:pPr>
            <a:r>
              <a:rPr lang="en-US" b="1" i="1" dirty="0" smtClean="0"/>
              <a:t>Who decides </a:t>
            </a:r>
            <a:r>
              <a:rPr lang="en-US" b="1" i="1" u="sng" dirty="0" smtClean="0"/>
              <a:t>what to produce</a:t>
            </a:r>
            <a:r>
              <a:rPr lang="en-US" b="1" i="1" dirty="0" smtClean="0"/>
              <a:t>?</a:t>
            </a:r>
          </a:p>
          <a:p>
            <a:pPr lvl="1">
              <a:defRPr/>
            </a:pPr>
            <a:r>
              <a:rPr lang="en-US" b="1" dirty="0" smtClean="0"/>
              <a:t>Government makes all economic decisions</a:t>
            </a:r>
          </a:p>
          <a:p>
            <a:pPr>
              <a:defRPr/>
            </a:pPr>
            <a:r>
              <a:rPr lang="en-US" b="1" i="1" dirty="0" smtClean="0"/>
              <a:t>Who decides </a:t>
            </a:r>
            <a:r>
              <a:rPr lang="en-US" b="1" i="1" u="sng" dirty="0" smtClean="0"/>
              <a:t>how to produce</a:t>
            </a:r>
            <a:r>
              <a:rPr lang="en-US" b="1" i="1" dirty="0" smtClean="0"/>
              <a:t> goods and services?</a:t>
            </a:r>
          </a:p>
          <a:p>
            <a:pPr lvl="1">
              <a:defRPr/>
            </a:pPr>
            <a:r>
              <a:rPr lang="en-US" b="1" dirty="0" smtClean="0"/>
              <a:t>Government decides how to make goods/services</a:t>
            </a:r>
          </a:p>
          <a:p>
            <a:pPr>
              <a:defRPr/>
            </a:pPr>
            <a:r>
              <a:rPr lang="en-US" b="1" i="1" u="sng" dirty="0" smtClean="0"/>
              <a:t>For Whom</a:t>
            </a:r>
            <a:r>
              <a:rPr lang="en-US" b="1" i="1" dirty="0" smtClean="0"/>
              <a:t> are the goods and </a:t>
            </a:r>
            <a:br>
              <a:rPr lang="en-US" b="1" i="1" dirty="0" smtClean="0"/>
            </a:br>
            <a:r>
              <a:rPr lang="en-US" b="1" i="1" dirty="0" smtClean="0"/>
              <a:t>services produced for?</a:t>
            </a:r>
          </a:p>
          <a:p>
            <a:pPr lvl="1">
              <a:defRPr/>
            </a:pPr>
            <a:r>
              <a:rPr lang="en-US" b="1" dirty="0" smtClean="0"/>
              <a:t>Whoever the government decides to give them to</a:t>
            </a:r>
            <a:endParaRPr lang="en-US" b="1" dirty="0"/>
          </a:p>
        </p:txBody>
      </p:sp>
      <p:pic>
        <p:nvPicPr>
          <p:cNvPr id="18436" name="Picture 2" descr="C:\Program Files\Microsoft Office\MEDIA\CAGCAT10\j019954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352800"/>
            <a:ext cx="16700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050925"/>
          </a:xfrm>
        </p:spPr>
        <p:txBody>
          <a:bodyPr/>
          <a:lstStyle/>
          <a:p>
            <a:pPr algn="ctr">
              <a:defRPr/>
            </a:pPr>
            <a:r>
              <a:rPr lang="en-US" sz="5400" dirty="0" smtClean="0"/>
              <a:t>Command Economy</a:t>
            </a:r>
            <a:endParaRPr lang="en-US" sz="5400" dirty="0"/>
          </a:p>
        </p:txBody>
      </p:sp>
      <p:sp>
        <p:nvSpPr>
          <p:cNvPr id="3" name="Content Placeholder 2"/>
          <p:cNvSpPr>
            <a:spLocks noGrp="1"/>
          </p:cNvSpPr>
          <p:nvPr>
            <p:ph idx="1"/>
          </p:nvPr>
        </p:nvSpPr>
        <p:spPr>
          <a:xfrm>
            <a:off x="457200" y="1676400"/>
            <a:ext cx="8007350" cy="4724400"/>
          </a:xfrm>
        </p:spPr>
        <p:txBody>
          <a:bodyPr/>
          <a:lstStyle/>
          <a:p>
            <a:pPr>
              <a:defRPr/>
            </a:pPr>
            <a:r>
              <a:rPr lang="en-US" sz="3600" b="1" dirty="0" smtClean="0"/>
              <a:t>Strengths: people do not have to worry about employment, housing, education, and healthcare</a:t>
            </a:r>
          </a:p>
          <a:p>
            <a:pPr marL="0" indent="0">
              <a:buFont typeface="Wingdings" pitchFamily="2" charset="2"/>
              <a:buNone/>
              <a:defRPr/>
            </a:pPr>
            <a:endParaRPr lang="en-US" sz="3600" dirty="0" smtClean="0"/>
          </a:p>
          <a:p>
            <a:pPr>
              <a:defRPr/>
            </a:pPr>
            <a:r>
              <a:rPr lang="en-US" sz="3600" b="1" dirty="0" smtClean="0"/>
              <a:t>Weaknesses: consumers own nothing, no choices/freedom, limited innovation by individuals</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52400"/>
            <a:ext cx="6781800" cy="1736725"/>
          </a:xfrm>
        </p:spPr>
        <p:txBody>
          <a:bodyPr/>
          <a:lstStyle/>
          <a:p>
            <a:pPr algn="ctr">
              <a:defRPr/>
            </a:pPr>
            <a:r>
              <a:rPr lang="en-US" dirty="0" smtClean="0"/>
              <a:t>Distributed Summarizing</a:t>
            </a:r>
            <a:endParaRPr lang="en-US" dirty="0"/>
          </a:p>
        </p:txBody>
      </p:sp>
      <p:sp>
        <p:nvSpPr>
          <p:cNvPr id="3" name="Subtitle 2"/>
          <p:cNvSpPr>
            <a:spLocks noGrp="1"/>
          </p:cNvSpPr>
          <p:nvPr>
            <p:ph type="subTitle" sz="quarter" idx="1"/>
          </p:nvPr>
        </p:nvSpPr>
        <p:spPr>
          <a:xfrm>
            <a:off x="1143000" y="2514600"/>
            <a:ext cx="7086600" cy="3657600"/>
          </a:xfrm>
        </p:spPr>
        <p:txBody>
          <a:bodyPr/>
          <a:lstStyle/>
          <a:p>
            <a:pPr algn="ctr">
              <a:defRPr/>
            </a:pPr>
            <a:r>
              <a:rPr lang="en-US" sz="5400" b="1" dirty="0" smtClean="0"/>
              <a:t>Draw an illustration in your foldable that represents a Command Economy.</a:t>
            </a:r>
            <a:endParaRPr lang="en-US" sz="54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0"/>
            <a:ext cx="8385175" cy="914400"/>
          </a:xfrm>
        </p:spPr>
        <p:txBody>
          <a:bodyPr/>
          <a:lstStyle/>
          <a:p>
            <a:pPr algn="ctr" eaLnBrk="1" hangingPunct="1">
              <a:defRPr/>
            </a:pPr>
            <a:r>
              <a:rPr lang="en-US" sz="4800" dirty="0" smtClean="0"/>
              <a:t>Market Economy</a:t>
            </a:r>
          </a:p>
        </p:txBody>
      </p:sp>
      <p:sp>
        <p:nvSpPr>
          <p:cNvPr id="10243" name="Rectangle 3"/>
          <p:cNvSpPr>
            <a:spLocks noGrp="1" noRot="1" noChangeArrowheads="1"/>
          </p:cNvSpPr>
          <p:nvPr>
            <p:ph type="body" idx="1"/>
          </p:nvPr>
        </p:nvSpPr>
        <p:spPr>
          <a:xfrm>
            <a:off x="533400" y="838200"/>
            <a:ext cx="8382000" cy="5715000"/>
          </a:xfrm>
        </p:spPr>
        <p:txBody>
          <a:bodyPr/>
          <a:lstStyle/>
          <a:p>
            <a:pPr eaLnBrk="1" hangingPunct="1">
              <a:lnSpc>
                <a:spcPct val="90000"/>
              </a:lnSpc>
              <a:defRPr/>
            </a:pPr>
            <a:r>
              <a:rPr lang="en-US" sz="2700" b="1" dirty="0" smtClean="0"/>
              <a:t>In a market economy, buyers and sellers answer the three economic questions</a:t>
            </a:r>
          </a:p>
          <a:p>
            <a:pPr eaLnBrk="1" hangingPunct="1">
              <a:lnSpc>
                <a:spcPct val="90000"/>
              </a:lnSpc>
              <a:defRPr/>
            </a:pPr>
            <a:r>
              <a:rPr lang="en-US" sz="2700" b="1" dirty="0" smtClean="0"/>
              <a:t>All resources are privately owned</a:t>
            </a:r>
          </a:p>
          <a:p>
            <a:pPr>
              <a:buClr>
                <a:srgbClr val="99FF66"/>
              </a:buClr>
              <a:defRPr/>
            </a:pPr>
            <a:r>
              <a:rPr lang="en-US" sz="2700" b="1" i="1" dirty="0">
                <a:solidFill>
                  <a:srgbClr val="FFFFFF"/>
                </a:solidFill>
              </a:rPr>
              <a:t>Who decides </a:t>
            </a:r>
            <a:r>
              <a:rPr lang="en-US" sz="2700" b="1" i="1" u="sng" dirty="0">
                <a:solidFill>
                  <a:srgbClr val="FFFFFF"/>
                </a:solidFill>
              </a:rPr>
              <a:t>what to produce</a:t>
            </a:r>
            <a:r>
              <a:rPr lang="en-US" sz="2700" b="1" i="1" dirty="0" smtClean="0">
                <a:solidFill>
                  <a:srgbClr val="FFFFFF"/>
                </a:solidFill>
              </a:rPr>
              <a:t>?</a:t>
            </a:r>
          </a:p>
          <a:p>
            <a:pPr lvl="1">
              <a:buClr>
                <a:srgbClr val="99FF66"/>
              </a:buClr>
              <a:defRPr/>
            </a:pPr>
            <a:r>
              <a:rPr lang="en-US" sz="2700" b="1" dirty="0" smtClean="0">
                <a:solidFill>
                  <a:srgbClr val="FFFFFF"/>
                </a:solidFill>
              </a:rPr>
              <a:t>Whatever the market demands that will produce a profit</a:t>
            </a:r>
          </a:p>
          <a:p>
            <a:pPr>
              <a:buClr>
                <a:srgbClr val="99FF66"/>
              </a:buClr>
              <a:defRPr/>
            </a:pPr>
            <a:r>
              <a:rPr lang="en-US" sz="2700" b="1" i="1" dirty="0">
                <a:solidFill>
                  <a:srgbClr val="FFFFFF"/>
                </a:solidFill>
              </a:rPr>
              <a:t>Who decides </a:t>
            </a:r>
            <a:r>
              <a:rPr lang="en-US" sz="2700" b="1" i="1" u="sng" dirty="0">
                <a:solidFill>
                  <a:srgbClr val="FFFFFF"/>
                </a:solidFill>
              </a:rPr>
              <a:t>how to produce</a:t>
            </a:r>
            <a:r>
              <a:rPr lang="en-US" sz="2700" b="1" i="1" dirty="0">
                <a:solidFill>
                  <a:srgbClr val="FFFFFF"/>
                </a:solidFill>
              </a:rPr>
              <a:t> goods and services</a:t>
            </a:r>
            <a:r>
              <a:rPr lang="en-US" sz="2700" b="1" i="1" dirty="0" smtClean="0">
                <a:solidFill>
                  <a:srgbClr val="FFFFFF"/>
                </a:solidFill>
              </a:rPr>
              <a:t>?</a:t>
            </a:r>
          </a:p>
          <a:p>
            <a:pPr lvl="1">
              <a:buClr>
                <a:srgbClr val="99FF66"/>
              </a:buClr>
              <a:defRPr/>
            </a:pPr>
            <a:r>
              <a:rPr lang="en-US" sz="2700" b="1" dirty="0" smtClean="0">
                <a:solidFill>
                  <a:srgbClr val="FFFFFF"/>
                </a:solidFill>
              </a:rPr>
              <a:t>Private producers (businesses)</a:t>
            </a:r>
          </a:p>
          <a:p>
            <a:pPr>
              <a:buClr>
                <a:srgbClr val="99FF66"/>
              </a:buClr>
              <a:defRPr/>
            </a:pPr>
            <a:r>
              <a:rPr lang="en-US" sz="2700" b="1" i="1" u="sng" dirty="0" smtClean="0">
                <a:solidFill>
                  <a:srgbClr val="FFFFFF"/>
                </a:solidFill>
              </a:rPr>
              <a:t>For Whom</a:t>
            </a:r>
            <a:r>
              <a:rPr lang="en-US" sz="2700" b="1" i="1" dirty="0" smtClean="0">
                <a:solidFill>
                  <a:srgbClr val="FFFFFF"/>
                </a:solidFill>
              </a:rPr>
              <a:t> </a:t>
            </a:r>
            <a:r>
              <a:rPr lang="en-US" sz="2700" b="1" i="1" dirty="0">
                <a:solidFill>
                  <a:srgbClr val="FFFFFF"/>
                </a:solidFill>
              </a:rPr>
              <a:t>are the goods and services produced for</a:t>
            </a:r>
            <a:r>
              <a:rPr lang="en-US" sz="2700" b="1" i="1" dirty="0" smtClean="0">
                <a:solidFill>
                  <a:srgbClr val="FFFFFF"/>
                </a:solidFill>
              </a:rPr>
              <a:t>?</a:t>
            </a:r>
          </a:p>
          <a:p>
            <a:pPr lvl="1">
              <a:buClr>
                <a:srgbClr val="99FF66"/>
              </a:buClr>
              <a:defRPr/>
            </a:pPr>
            <a:r>
              <a:rPr lang="en-US" sz="2700" b="1" dirty="0" smtClean="0">
                <a:solidFill>
                  <a:srgbClr val="FFFFFF"/>
                </a:solidFill>
              </a:rPr>
              <a:t>Consumers who demand the product and are willing to pay</a:t>
            </a:r>
            <a:endParaRPr lang="en-US" sz="2700" b="1" dirty="0">
              <a:solidFill>
                <a:srgbClr val="FFFFFF"/>
              </a:solidFill>
            </a:endParaRPr>
          </a:p>
          <a:p>
            <a:pPr marL="457200" lvl="1" indent="0">
              <a:buClr>
                <a:srgbClr val="99FF66"/>
              </a:buClr>
              <a:buFont typeface="Wingdings" pitchFamily="2" charset="2"/>
              <a:buNone/>
              <a:defRPr/>
            </a:pPr>
            <a:endParaRPr lang="en-US" i="1" dirty="0">
              <a:solidFill>
                <a:srgbClr val="FFFFFF"/>
              </a:solidFill>
            </a:endParaRPr>
          </a:p>
          <a:p>
            <a:pPr>
              <a:buClr>
                <a:srgbClr val="99FF66"/>
              </a:buClr>
              <a:defRPr/>
            </a:pPr>
            <a:endParaRPr lang="en-US" i="1" dirty="0">
              <a:solidFill>
                <a:srgbClr val="FFFFFF"/>
              </a:solidFill>
            </a:endParaRPr>
          </a:p>
          <a:p>
            <a:pPr eaLnBrk="1" hangingPunct="1">
              <a:lnSpc>
                <a:spcPct val="90000"/>
              </a:lnSpc>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243">
                                            <p:txEl>
                                              <p:pRg st="3" end="3"/>
                                            </p:txEl>
                                          </p:spTgt>
                                        </p:tgtEl>
                                        <p:attrNameLst>
                                          <p:attrName>style.visibility</p:attrName>
                                        </p:attrNameLst>
                                      </p:cBhvr>
                                      <p:to>
                                        <p:strVal val="visible"/>
                                      </p:to>
                                    </p:set>
                                    <p:animEffect transition="in" filter="fade">
                                      <p:cBhvr>
                                        <p:cTn id="26" dur="1000"/>
                                        <p:tgtEl>
                                          <p:spTgt spid="10243">
                                            <p:txEl>
                                              <p:pRg st="3" end="3"/>
                                            </p:txEl>
                                          </p:spTgt>
                                        </p:tgtEl>
                                      </p:cBhvr>
                                    </p:animEffect>
                                    <p:anim calcmode="lin" valueType="num">
                                      <p:cBhvr>
                                        <p:cTn id="27"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243">
                                            <p:txEl>
                                              <p:pRg st="4" end="4"/>
                                            </p:txEl>
                                          </p:spTgt>
                                        </p:tgtEl>
                                        <p:attrNameLst>
                                          <p:attrName>style.visibility</p:attrName>
                                        </p:attrNameLst>
                                      </p:cBhvr>
                                      <p:to>
                                        <p:strVal val="visible"/>
                                      </p:to>
                                    </p:set>
                                    <p:animEffect transition="in" filter="fade">
                                      <p:cBhvr>
                                        <p:cTn id="33" dur="1000"/>
                                        <p:tgtEl>
                                          <p:spTgt spid="10243">
                                            <p:txEl>
                                              <p:pRg st="4" end="4"/>
                                            </p:txEl>
                                          </p:spTgt>
                                        </p:tgtEl>
                                      </p:cBhvr>
                                    </p:animEffect>
                                    <p:anim calcmode="lin" valueType="num">
                                      <p:cBhvr>
                                        <p:cTn id="34"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243">
                                            <p:txEl>
                                              <p:pRg st="5" end="5"/>
                                            </p:txEl>
                                          </p:spTgt>
                                        </p:tgtEl>
                                        <p:attrNameLst>
                                          <p:attrName>style.visibility</p:attrName>
                                        </p:attrNameLst>
                                      </p:cBhvr>
                                      <p:to>
                                        <p:strVal val="visible"/>
                                      </p:to>
                                    </p:set>
                                    <p:animEffect transition="in" filter="fade">
                                      <p:cBhvr>
                                        <p:cTn id="38" dur="1000"/>
                                        <p:tgtEl>
                                          <p:spTgt spid="10243">
                                            <p:txEl>
                                              <p:pRg st="5" end="5"/>
                                            </p:txEl>
                                          </p:spTgt>
                                        </p:tgtEl>
                                      </p:cBhvr>
                                    </p:animEffect>
                                    <p:anim calcmode="lin" valueType="num">
                                      <p:cBhvr>
                                        <p:cTn id="39"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0243">
                                            <p:txEl>
                                              <p:pRg st="6" end="6"/>
                                            </p:txEl>
                                          </p:spTgt>
                                        </p:tgtEl>
                                        <p:attrNameLst>
                                          <p:attrName>style.visibility</p:attrName>
                                        </p:attrNameLst>
                                      </p:cBhvr>
                                      <p:to>
                                        <p:strVal val="visible"/>
                                      </p:to>
                                    </p:set>
                                    <p:animEffect transition="in" filter="fade">
                                      <p:cBhvr>
                                        <p:cTn id="45" dur="1000"/>
                                        <p:tgtEl>
                                          <p:spTgt spid="10243">
                                            <p:txEl>
                                              <p:pRg st="6" end="6"/>
                                            </p:txEl>
                                          </p:spTgt>
                                        </p:tgtEl>
                                      </p:cBhvr>
                                    </p:animEffect>
                                    <p:anim calcmode="lin" valueType="num">
                                      <p:cBhvr>
                                        <p:cTn id="46"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0243">
                                            <p:txEl>
                                              <p:pRg st="7" end="7"/>
                                            </p:txEl>
                                          </p:spTgt>
                                        </p:tgtEl>
                                        <p:attrNameLst>
                                          <p:attrName>style.visibility</p:attrName>
                                        </p:attrNameLst>
                                      </p:cBhvr>
                                      <p:to>
                                        <p:strVal val="visible"/>
                                      </p:to>
                                    </p:set>
                                    <p:animEffect transition="in" filter="fade">
                                      <p:cBhvr>
                                        <p:cTn id="50" dur="1000"/>
                                        <p:tgtEl>
                                          <p:spTgt spid="10243">
                                            <p:txEl>
                                              <p:pRg st="7" end="7"/>
                                            </p:txEl>
                                          </p:spTgt>
                                        </p:tgtEl>
                                      </p:cBhvr>
                                    </p:animEffect>
                                    <p:anim calcmode="lin" valueType="num">
                                      <p:cBhvr>
                                        <p:cTn id="51"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5175" cy="974725"/>
          </a:xfrm>
        </p:spPr>
        <p:txBody>
          <a:bodyPr/>
          <a:lstStyle/>
          <a:p>
            <a:pPr algn="ctr">
              <a:defRPr/>
            </a:pPr>
            <a:r>
              <a:rPr lang="en-US" sz="5400" dirty="0" smtClean="0"/>
              <a:t>Market Economy</a:t>
            </a:r>
            <a:endParaRPr lang="en-US" sz="5400" dirty="0"/>
          </a:p>
        </p:txBody>
      </p:sp>
      <p:sp>
        <p:nvSpPr>
          <p:cNvPr id="3" name="Content Placeholder 2"/>
          <p:cNvSpPr>
            <a:spLocks noGrp="1"/>
          </p:cNvSpPr>
          <p:nvPr>
            <p:ph idx="1"/>
          </p:nvPr>
        </p:nvSpPr>
        <p:spPr>
          <a:xfrm>
            <a:off x="457200" y="1633538"/>
            <a:ext cx="8007350" cy="4191000"/>
          </a:xfrm>
        </p:spPr>
        <p:txBody>
          <a:bodyPr/>
          <a:lstStyle/>
          <a:p>
            <a:pPr>
              <a:defRPr/>
            </a:pPr>
            <a:r>
              <a:rPr lang="en-US" sz="3600" b="1" dirty="0" smtClean="0"/>
              <a:t>Strengths: People can start their own businesses, more choice</a:t>
            </a:r>
          </a:p>
          <a:p>
            <a:pPr marL="0" indent="0">
              <a:buFont typeface="Wingdings" pitchFamily="2" charset="2"/>
              <a:buNone/>
              <a:defRPr/>
            </a:pPr>
            <a:endParaRPr lang="en-US" sz="3600" dirty="0" smtClean="0"/>
          </a:p>
          <a:p>
            <a:pPr>
              <a:defRPr/>
            </a:pPr>
            <a:r>
              <a:rPr lang="en-US" sz="3600" b="1" dirty="0" smtClean="0"/>
              <a:t>Weaknesses: The desire for money may lead to poor quality of goods and services, business owners have to risk losing money</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52400"/>
            <a:ext cx="6781800" cy="1736725"/>
          </a:xfrm>
        </p:spPr>
        <p:txBody>
          <a:bodyPr/>
          <a:lstStyle/>
          <a:p>
            <a:pPr algn="ctr">
              <a:defRPr/>
            </a:pPr>
            <a:r>
              <a:rPr lang="en-US" dirty="0" smtClean="0"/>
              <a:t>Distributed Summarizing:</a:t>
            </a:r>
            <a:endParaRPr lang="en-US" dirty="0"/>
          </a:p>
        </p:txBody>
      </p:sp>
      <p:sp>
        <p:nvSpPr>
          <p:cNvPr id="3" name="Subtitle 2"/>
          <p:cNvSpPr>
            <a:spLocks noGrp="1"/>
          </p:cNvSpPr>
          <p:nvPr>
            <p:ph type="subTitle" sz="quarter" idx="1"/>
          </p:nvPr>
        </p:nvSpPr>
        <p:spPr>
          <a:xfrm>
            <a:off x="1143000" y="2438400"/>
            <a:ext cx="7086600" cy="3429000"/>
          </a:xfrm>
        </p:spPr>
        <p:txBody>
          <a:bodyPr/>
          <a:lstStyle/>
          <a:p>
            <a:pPr algn="ctr">
              <a:defRPr/>
            </a:pPr>
            <a:r>
              <a:rPr lang="en-US" sz="5400" b="1" dirty="0" smtClean="0"/>
              <a:t>Draw an illustration in your foldable that represents a Market Economy.</a:t>
            </a:r>
            <a:endParaRPr lang="en-US" sz="54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228600" y="381000"/>
            <a:ext cx="8763000" cy="990600"/>
          </a:xfrm>
        </p:spPr>
        <p:txBody>
          <a:bodyPr/>
          <a:lstStyle/>
          <a:p>
            <a:pPr algn="ctr">
              <a:defRPr/>
            </a:pPr>
            <a:r>
              <a:rPr lang="en-US" dirty="0" smtClean="0"/>
              <a:t>Distributed </a:t>
            </a:r>
            <a:br>
              <a:rPr lang="en-US" dirty="0" smtClean="0"/>
            </a:br>
            <a:r>
              <a:rPr lang="en-US" dirty="0" smtClean="0"/>
              <a:t>Summarizing:</a:t>
            </a:r>
            <a:endParaRPr lang="en-US" dirty="0"/>
          </a:p>
        </p:txBody>
      </p:sp>
      <p:sp>
        <p:nvSpPr>
          <p:cNvPr id="4" name="Subtitle 3"/>
          <p:cNvSpPr>
            <a:spLocks noGrp="1"/>
          </p:cNvSpPr>
          <p:nvPr>
            <p:ph type="subTitle" sz="quarter" idx="1"/>
          </p:nvPr>
        </p:nvSpPr>
        <p:spPr>
          <a:xfrm>
            <a:off x="1143000" y="2743200"/>
            <a:ext cx="7239000" cy="2057400"/>
          </a:xfrm>
        </p:spPr>
        <p:txBody>
          <a:bodyPr/>
          <a:lstStyle/>
          <a:p>
            <a:pPr algn="ctr">
              <a:defRPr/>
            </a:pPr>
            <a:r>
              <a:rPr lang="en-US" sz="7200" b="1" dirty="0" smtClean="0"/>
              <a:t>Economic System Quotes</a:t>
            </a:r>
            <a:endParaRPr lang="en-US" sz="7200" b="1" dirty="0"/>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MCj044131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257" y="3733800"/>
            <a:ext cx="3333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8600" y="4114800"/>
            <a:ext cx="6467475" cy="1905000"/>
          </a:xfrm>
        </p:spPr>
        <p:txBody>
          <a:bodyPr/>
          <a:lstStyle/>
          <a:p>
            <a:pPr algn="ctr" eaLnBrk="1" hangingPunct="1">
              <a:defRPr/>
            </a:pPr>
            <a:r>
              <a:rPr lang="en-US" sz="6000" dirty="0" smtClean="0"/>
              <a:t>What is Economics?</a:t>
            </a:r>
          </a:p>
        </p:txBody>
      </p:sp>
      <p:sp>
        <p:nvSpPr>
          <p:cNvPr id="5" name="Rectangle 2"/>
          <p:cNvSpPr txBox="1">
            <a:spLocks noChangeArrowheads="1"/>
          </p:cNvSpPr>
          <p:nvPr/>
        </p:nvSpPr>
        <p:spPr bwMode="auto">
          <a:xfrm>
            <a:off x="457200" y="3810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a:lstStyle>
          <a:p>
            <a:pPr algn="ctr" eaLnBrk="1" hangingPunct="1">
              <a:defRPr/>
            </a:pPr>
            <a:r>
              <a:rPr lang="en-US" sz="4400" kern="0" dirty="0" smtClean="0"/>
              <a:t>Before we can discuss economic systems, we need to review the basic concepts of Economics.</a:t>
            </a:r>
          </a:p>
        </p:txBody>
      </p:sp>
    </p:spTree>
    <p:extLst>
      <p:ext uri="{BB962C8B-B14F-4D97-AF65-F5344CB8AC3E}">
        <p14:creationId xmlns:p14="http://schemas.microsoft.com/office/powerpoint/2010/main" val="37433122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4800" y="76200"/>
            <a:ext cx="5334000" cy="1182688"/>
          </a:xfrm>
        </p:spPr>
        <p:txBody>
          <a:bodyPr/>
          <a:lstStyle/>
          <a:p>
            <a:pPr algn="ctr" eaLnBrk="1" hangingPunct="1">
              <a:defRPr/>
            </a:pPr>
            <a:r>
              <a:rPr lang="en-US" dirty="0" smtClean="0"/>
              <a:t>Mixed Economy</a:t>
            </a:r>
          </a:p>
        </p:txBody>
      </p:sp>
      <p:sp>
        <p:nvSpPr>
          <p:cNvPr id="13315" name="Rectangle 3"/>
          <p:cNvSpPr>
            <a:spLocks noGrp="1" noRot="1" noChangeArrowheads="1"/>
          </p:cNvSpPr>
          <p:nvPr>
            <p:ph type="body" idx="1"/>
          </p:nvPr>
        </p:nvSpPr>
        <p:spPr>
          <a:xfrm>
            <a:off x="457200" y="1371600"/>
            <a:ext cx="8229600" cy="5334000"/>
          </a:xfrm>
        </p:spPr>
        <p:txBody>
          <a:bodyPr/>
          <a:lstStyle/>
          <a:p>
            <a:pPr eaLnBrk="1" hangingPunct="1">
              <a:defRPr/>
            </a:pPr>
            <a:r>
              <a:rPr lang="en-US" sz="2800" b="1" dirty="0" smtClean="0"/>
              <a:t>Market + Command = Mixed</a:t>
            </a:r>
          </a:p>
          <a:p>
            <a:pPr eaLnBrk="1" hangingPunct="1">
              <a:defRPr/>
            </a:pPr>
            <a:r>
              <a:rPr lang="en-US" sz="2800" b="1" dirty="0" smtClean="0"/>
              <a:t>There are no pure command or market economies. To some degree, all modern economies show characteristics of both systems and are often referred to as mixed economies.</a:t>
            </a:r>
            <a:r>
              <a:rPr lang="en-US" sz="2800" dirty="0" smtClean="0"/>
              <a:t> </a:t>
            </a:r>
          </a:p>
          <a:p>
            <a:pPr lvl="1" eaLnBrk="1" hangingPunct="1">
              <a:defRPr/>
            </a:pPr>
            <a:r>
              <a:rPr lang="en-US" b="1" dirty="0" smtClean="0"/>
              <a:t>Most economies are closer to one type of economic system than another</a:t>
            </a:r>
          </a:p>
          <a:p>
            <a:pPr eaLnBrk="1" hangingPunct="1">
              <a:defRPr/>
            </a:pPr>
            <a:r>
              <a:rPr lang="en-US" sz="2800" b="1" dirty="0" smtClean="0"/>
              <a:t>For example, businesses own resources and determine what and how to produce, but the Government regulates certain industries</a:t>
            </a:r>
          </a:p>
          <a:p>
            <a:pPr eaLnBrk="1" hangingPunct="1">
              <a:defRPr/>
            </a:pPr>
            <a:endParaRPr lang="en-US" b="1" dirty="0" smtClean="0"/>
          </a:p>
        </p:txBody>
      </p:sp>
      <p:pic>
        <p:nvPicPr>
          <p:cNvPr id="25604" name="Picture 5" descr="C:\Documents and Settings\e200602727\Local Settings\Temporary Internet Files\Content.IE5\MQB77Q72\MCj023710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913" y="152400"/>
            <a:ext cx="25749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fade">
                                      <p:cBhvr>
                                        <p:cTn id="19" dur="1000"/>
                                        <p:tgtEl>
                                          <p:spTgt spid="13315">
                                            <p:txEl>
                                              <p:pRg st="2" end="2"/>
                                            </p:txEl>
                                          </p:spTgt>
                                        </p:tgtEl>
                                      </p:cBhvr>
                                    </p:animEffect>
                                    <p:anim calcmode="lin" valueType="num">
                                      <p:cBhvr>
                                        <p:cTn id="2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315">
                                            <p:txEl>
                                              <p:pRg st="3" end="3"/>
                                            </p:txEl>
                                          </p:spTgt>
                                        </p:tgtEl>
                                        <p:attrNameLst>
                                          <p:attrName>style.visibility</p:attrName>
                                        </p:attrNameLst>
                                      </p:cBhvr>
                                      <p:to>
                                        <p:strVal val="visible"/>
                                      </p:to>
                                    </p:set>
                                    <p:animEffect transition="in" filter="fade">
                                      <p:cBhvr>
                                        <p:cTn id="26" dur="1000"/>
                                        <p:tgtEl>
                                          <p:spTgt spid="13315">
                                            <p:txEl>
                                              <p:pRg st="3" end="3"/>
                                            </p:txEl>
                                          </p:spTgt>
                                        </p:tgtEl>
                                      </p:cBhvr>
                                    </p:animEffect>
                                    <p:anim calcmode="lin" valueType="num">
                                      <p:cBhvr>
                                        <p:cTn id="27"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5175" cy="1127125"/>
          </a:xfrm>
        </p:spPr>
        <p:txBody>
          <a:bodyPr/>
          <a:lstStyle/>
          <a:p>
            <a:pPr algn="ctr">
              <a:defRPr/>
            </a:pPr>
            <a:r>
              <a:rPr lang="en-US" sz="6000" dirty="0" smtClean="0"/>
              <a:t>Mixed Economy</a:t>
            </a:r>
            <a:endParaRPr lang="en-US" sz="6000" dirty="0"/>
          </a:p>
        </p:txBody>
      </p:sp>
      <p:sp>
        <p:nvSpPr>
          <p:cNvPr id="3" name="Content Placeholder 2"/>
          <p:cNvSpPr>
            <a:spLocks noGrp="1"/>
          </p:cNvSpPr>
          <p:nvPr>
            <p:ph idx="1"/>
          </p:nvPr>
        </p:nvSpPr>
        <p:spPr>
          <a:xfrm>
            <a:off x="457200" y="1828800"/>
            <a:ext cx="8007350" cy="4191000"/>
          </a:xfrm>
        </p:spPr>
        <p:txBody>
          <a:bodyPr/>
          <a:lstStyle/>
          <a:p>
            <a:pPr>
              <a:defRPr/>
            </a:pPr>
            <a:r>
              <a:rPr lang="en-US" b="1" dirty="0" smtClean="0"/>
              <a:t>Most democratic countries fall in this category (there are no truly pure Market or Command economies).</a:t>
            </a:r>
          </a:p>
          <a:p>
            <a:pPr>
              <a:defRPr/>
            </a:pPr>
            <a:r>
              <a:rPr lang="en-US" b="1" dirty="0" smtClean="0"/>
              <a:t>Examples: U.S., Brazil, Mexico, Canada, UK, etc.</a:t>
            </a:r>
          </a:p>
          <a:p>
            <a:pPr>
              <a:defRPr/>
            </a:pPr>
            <a:endParaRPr lang="en-US" dirty="0" smtClean="0"/>
          </a:p>
          <a:p>
            <a:pPr>
              <a:defRPr/>
            </a:pPr>
            <a:endParaRPr lang="en-US" dirty="0"/>
          </a:p>
        </p:txBody>
      </p:sp>
      <p:pic>
        <p:nvPicPr>
          <p:cNvPr id="26628" name="Picture 2" descr="C:\Documents and Settings\e200602727\Local Settings\Temporary Internet Files\Content.IE5\YB3MB48G\MCj02317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495800"/>
            <a:ext cx="28432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239713" y="2198688"/>
            <a:ext cx="8915400" cy="1066800"/>
          </a:xfrm>
          <a:prstGeom prst="leftRightArrow">
            <a:avLst>
              <a:gd name="adj1" fmla="val 50000"/>
              <a:gd name="adj2" fmla="val 16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FFFFFF"/>
              </a:solidFill>
            </a:endParaRPr>
          </a:p>
        </p:txBody>
      </p:sp>
      <p:sp>
        <p:nvSpPr>
          <p:cNvPr id="27651" name="Text Box 5"/>
          <p:cNvSpPr txBox="1">
            <a:spLocks noChangeArrowheads="1"/>
          </p:cNvSpPr>
          <p:nvPr/>
        </p:nvSpPr>
        <p:spPr bwMode="auto">
          <a:xfrm>
            <a:off x="762000" y="403225"/>
            <a:ext cx="8001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5400">
                <a:solidFill>
                  <a:srgbClr val="FFFFFF"/>
                </a:solidFill>
              </a:rPr>
              <a:t>Continuum of Economies</a:t>
            </a:r>
          </a:p>
        </p:txBody>
      </p:sp>
      <p:sp>
        <p:nvSpPr>
          <p:cNvPr id="27652" name="Text Box 7"/>
          <p:cNvSpPr txBox="1">
            <a:spLocks noChangeArrowheads="1"/>
          </p:cNvSpPr>
          <p:nvPr/>
        </p:nvSpPr>
        <p:spPr bwMode="auto">
          <a:xfrm>
            <a:off x="3810000" y="2452688"/>
            <a:ext cx="2133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000" b="1">
                <a:solidFill>
                  <a:schemeClr val="bg1"/>
                </a:solidFill>
              </a:rPr>
              <a:t>Mixed</a:t>
            </a:r>
          </a:p>
        </p:txBody>
      </p:sp>
      <p:sp>
        <p:nvSpPr>
          <p:cNvPr id="27653" name="Text Box 9"/>
          <p:cNvSpPr txBox="1">
            <a:spLocks noChangeArrowheads="1"/>
          </p:cNvSpPr>
          <p:nvPr/>
        </p:nvSpPr>
        <p:spPr bwMode="auto">
          <a:xfrm>
            <a:off x="7108825" y="3265488"/>
            <a:ext cx="1981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FFFFFF"/>
                </a:solidFill>
              </a:rPr>
              <a:t>Pure Market</a:t>
            </a:r>
          </a:p>
        </p:txBody>
      </p:sp>
      <p:sp>
        <p:nvSpPr>
          <p:cNvPr id="27654" name="Text Box 10"/>
          <p:cNvSpPr txBox="1">
            <a:spLocks noChangeArrowheads="1"/>
          </p:cNvSpPr>
          <p:nvPr/>
        </p:nvSpPr>
        <p:spPr bwMode="auto">
          <a:xfrm>
            <a:off x="76200" y="3265488"/>
            <a:ext cx="2667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a:solidFill>
                  <a:srgbClr val="FFFFFF"/>
                </a:solidFill>
              </a:rPr>
              <a:t>Pure Command</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228600"/>
            <a:ext cx="7772400" cy="1736725"/>
          </a:xfrm>
        </p:spPr>
        <p:txBody>
          <a:bodyPr/>
          <a:lstStyle/>
          <a:p>
            <a:pPr algn="ctr" eaLnBrk="1" hangingPunct="1">
              <a:defRPr/>
            </a:pPr>
            <a:r>
              <a:rPr lang="en-US" dirty="0" smtClean="0"/>
              <a:t>Summarizing</a:t>
            </a:r>
            <a:br>
              <a:rPr lang="en-US" dirty="0" smtClean="0"/>
            </a:br>
            <a:r>
              <a:rPr lang="en-US" dirty="0" smtClean="0"/>
              <a:t>Strategy</a:t>
            </a:r>
          </a:p>
        </p:txBody>
      </p:sp>
      <p:sp>
        <p:nvSpPr>
          <p:cNvPr id="3" name="Subtitle 2"/>
          <p:cNvSpPr>
            <a:spLocks noGrp="1"/>
          </p:cNvSpPr>
          <p:nvPr>
            <p:ph type="subTitle" sz="quarter" idx="1"/>
          </p:nvPr>
        </p:nvSpPr>
        <p:spPr>
          <a:xfrm>
            <a:off x="685800" y="2743200"/>
            <a:ext cx="7696200" cy="2057400"/>
          </a:xfrm>
        </p:spPr>
        <p:txBody>
          <a:bodyPr/>
          <a:lstStyle/>
          <a:p>
            <a:pPr algn="ctr" eaLnBrk="1" hangingPunct="1">
              <a:defRPr/>
            </a:pPr>
            <a:r>
              <a:rPr lang="en-US" sz="6000" b="1" dirty="0" smtClean="0"/>
              <a:t>Economic Systems Continuum Activity</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152400"/>
            <a:ext cx="8385175" cy="1431925"/>
          </a:xfrm>
        </p:spPr>
        <p:txBody>
          <a:bodyPr/>
          <a:lstStyle/>
          <a:p>
            <a:pPr algn="ctr" eaLnBrk="1" hangingPunct="1">
              <a:defRPr/>
            </a:pPr>
            <a:r>
              <a:rPr lang="en-US" sz="5400" dirty="0" smtClean="0"/>
              <a:t>Activator: What is Economics?</a:t>
            </a:r>
          </a:p>
        </p:txBody>
      </p:sp>
      <p:sp>
        <p:nvSpPr>
          <p:cNvPr id="6147" name="Rectangle 3"/>
          <p:cNvSpPr>
            <a:spLocks noGrp="1" noRot="1" noChangeArrowheads="1"/>
          </p:cNvSpPr>
          <p:nvPr>
            <p:ph type="body" idx="1"/>
          </p:nvPr>
        </p:nvSpPr>
        <p:spPr>
          <a:xfrm>
            <a:off x="457200" y="1981200"/>
            <a:ext cx="8382000" cy="4648200"/>
          </a:xfrm>
        </p:spPr>
        <p:txBody>
          <a:bodyPr/>
          <a:lstStyle/>
          <a:p>
            <a:pPr marL="0" indent="0" algn="ctr" eaLnBrk="1" hangingPunct="1">
              <a:buNone/>
              <a:defRPr/>
            </a:pPr>
            <a:r>
              <a:rPr lang="en-US" sz="4800" b="1" dirty="0" smtClean="0"/>
              <a:t>Write your own definition of economics.</a:t>
            </a:r>
          </a:p>
          <a:p>
            <a:pPr marL="609600" indent="-609600" eaLnBrk="1" hangingPunct="1">
              <a:defRPr/>
            </a:pPr>
            <a:endParaRPr lang="en-US" sz="1200" dirty="0" smtClean="0"/>
          </a:p>
          <a:p>
            <a:pPr marL="609600" indent="-609600" eaLnBrk="1" hangingPunct="1">
              <a:buFont typeface="Wingdings" pitchFamily="2" charset="2"/>
              <a:buNone/>
              <a:defRPr/>
            </a:pPr>
            <a:r>
              <a:rPr lang="en-US" b="1" dirty="0" smtClean="0"/>
              <a:t>    Things to think about while developing</a:t>
            </a:r>
          </a:p>
          <a:p>
            <a:pPr marL="609600" indent="-609600" eaLnBrk="1" hangingPunct="1">
              <a:buFont typeface="Wingdings" pitchFamily="2" charset="2"/>
              <a:buNone/>
              <a:defRPr/>
            </a:pPr>
            <a:r>
              <a:rPr lang="en-US" b="1" dirty="0" smtClean="0"/>
              <a:t>    your definition:</a:t>
            </a:r>
          </a:p>
          <a:p>
            <a:pPr marL="1009650" lvl="1" indent="-609600" eaLnBrk="1" hangingPunct="1">
              <a:buFont typeface="Wingdings" pitchFamily="2" charset="2"/>
              <a:buAutoNum type="arabicPeriod"/>
              <a:defRPr/>
            </a:pPr>
            <a:r>
              <a:rPr lang="en-US" sz="3200" b="1" dirty="0" smtClean="0"/>
              <a:t>Products</a:t>
            </a:r>
          </a:p>
          <a:p>
            <a:pPr marL="1009650" lvl="1" indent="-609600" eaLnBrk="1" hangingPunct="1">
              <a:buFont typeface="Wingdings" pitchFamily="2" charset="2"/>
              <a:buAutoNum type="arabicPeriod"/>
              <a:defRPr/>
            </a:pPr>
            <a:r>
              <a:rPr lang="en-US" sz="3200" b="1" dirty="0" smtClean="0"/>
              <a:t>Money</a:t>
            </a:r>
          </a:p>
          <a:p>
            <a:pPr marL="1009650" lvl="1" indent="-609600" eaLnBrk="1" hangingPunct="1">
              <a:buFont typeface="Wingdings" pitchFamily="2" charset="2"/>
              <a:buAutoNum type="arabicPeriod"/>
              <a:defRPr/>
            </a:pPr>
            <a:r>
              <a:rPr lang="en-US" sz="3200" b="1" dirty="0" smtClean="0"/>
              <a:t>Business</a:t>
            </a:r>
          </a:p>
        </p:txBody>
      </p:sp>
    </p:spTree>
    <p:extLst>
      <p:ext uri="{BB962C8B-B14F-4D97-AF65-F5344CB8AC3E}">
        <p14:creationId xmlns:p14="http://schemas.microsoft.com/office/powerpoint/2010/main" val="42190930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1"/>
          </p:nvPr>
        </p:nvSpPr>
        <p:spPr>
          <a:xfrm>
            <a:off x="304800" y="228600"/>
            <a:ext cx="8464550" cy="3657600"/>
          </a:xfrm>
        </p:spPr>
        <p:txBody>
          <a:bodyPr/>
          <a:lstStyle/>
          <a:p>
            <a:pPr marL="0" indent="0" algn="ctr" eaLnBrk="1" hangingPunct="1">
              <a:buNone/>
              <a:defRPr/>
            </a:pPr>
            <a:r>
              <a:rPr lang="en-US" sz="4400" b="1" u="sng" dirty="0" smtClean="0"/>
              <a:t>Economics</a:t>
            </a:r>
            <a:r>
              <a:rPr lang="en-US" sz="4400" b="1" dirty="0" smtClean="0"/>
              <a:t> – the choices we make about how to use limited resources to produce goods &amp; services that meet our unlimited wants &amp; needs.</a:t>
            </a:r>
          </a:p>
        </p:txBody>
      </p:sp>
      <p:pic>
        <p:nvPicPr>
          <p:cNvPr id="8197" name="Picture 4" descr="MCj02151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976838"/>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62254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
            <a:ext cx="8991600" cy="1431925"/>
          </a:xfrm>
        </p:spPr>
        <p:txBody>
          <a:bodyPr/>
          <a:lstStyle/>
          <a:p>
            <a:pPr algn="ctr"/>
            <a:r>
              <a:rPr lang="en-US" sz="4800" dirty="0" smtClean="0"/>
              <a:t>Economic Terms Review Matching Strips</a:t>
            </a:r>
            <a:endParaRPr lang="en-US" sz="4800"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057400"/>
            <a:ext cx="4038600" cy="4576614"/>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55517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5612" y="76200"/>
            <a:ext cx="8385175" cy="1431925"/>
          </a:xfrm>
        </p:spPr>
        <p:txBody>
          <a:bodyPr/>
          <a:lstStyle/>
          <a:p>
            <a:pPr algn="ctr" eaLnBrk="1" hangingPunct="1">
              <a:defRPr/>
            </a:pPr>
            <a:r>
              <a:rPr lang="en-US" sz="5400" dirty="0" smtClean="0"/>
              <a:t>What is Economics?</a:t>
            </a:r>
          </a:p>
        </p:txBody>
      </p:sp>
      <p:sp>
        <p:nvSpPr>
          <p:cNvPr id="9219" name="Rectangle 3"/>
          <p:cNvSpPr>
            <a:spLocks noGrp="1" noRot="1" noChangeArrowheads="1"/>
          </p:cNvSpPr>
          <p:nvPr>
            <p:ph type="body" idx="1"/>
          </p:nvPr>
        </p:nvSpPr>
        <p:spPr>
          <a:xfrm>
            <a:off x="679450" y="1371600"/>
            <a:ext cx="8007350" cy="1295400"/>
          </a:xfrm>
        </p:spPr>
        <p:txBody>
          <a:bodyPr/>
          <a:lstStyle/>
          <a:p>
            <a:pPr marL="0" indent="0" algn="ctr" eaLnBrk="1" hangingPunct="1">
              <a:buNone/>
              <a:defRPr/>
            </a:pPr>
            <a:r>
              <a:rPr lang="en-US" sz="4800" b="1" dirty="0" smtClean="0"/>
              <a:t>Every society has productive resources:</a:t>
            </a:r>
          </a:p>
        </p:txBody>
      </p:sp>
      <p:grpSp>
        <p:nvGrpSpPr>
          <p:cNvPr id="3" name="Group 2"/>
          <p:cNvGrpSpPr/>
          <p:nvPr/>
        </p:nvGrpSpPr>
        <p:grpSpPr>
          <a:xfrm>
            <a:off x="228600" y="3397019"/>
            <a:ext cx="1905000" cy="2486488"/>
            <a:chOff x="228600" y="3048000"/>
            <a:chExt cx="1905000" cy="2486488"/>
          </a:xfrm>
        </p:grpSpPr>
        <p:pic>
          <p:nvPicPr>
            <p:cNvPr id="10245" name="Picture 4" descr="MCj04376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0"/>
              <a:ext cx="1879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4826602"/>
              <a:ext cx="1905000" cy="707886"/>
            </a:xfrm>
            <a:prstGeom prst="rect">
              <a:avLst/>
            </a:prstGeom>
            <a:noFill/>
          </p:spPr>
          <p:txBody>
            <a:bodyPr wrap="square" rtlCol="0">
              <a:spAutoFit/>
            </a:bodyPr>
            <a:lstStyle/>
            <a:p>
              <a:pPr algn="ctr"/>
              <a:r>
                <a:rPr lang="en-US" sz="2000" b="1" dirty="0" smtClean="0"/>
                <a:t>Land/ Natural</a:t>
              </a:r>
              <a:br>
                <a:rPr lang="en-US" sz="2000" b="1" dirty="0" smtClean="0"/>
              </a:br>
              <a:r>
                <a:rPr lang="en-US" sz="2000" b="1" dirty="0" smtClean="0"/>
                <a:t>Resources</a:t>
              </a:r>
              <a:endParaRPr lang="en-US" sz="2000" b="1" dirty="0"/>
            </a:p>
          </p:txBody>
        </p:sp>
      </p:grpSp>
      <p:grpSp>
        <p:nvGrpSpPr>
          <p:cNvPr id="4" name="Group 3"/>
          <p:cNvGrpSpPr/>
          <p:nvPr/>
        </p:nvGrpSpPr>
        <p:grpSpPr>
          <a:xfrm>
            <a:off x="2438400" y="3589056"/>
            <a:ext cx="1905000" cy="2288368"/>
            <a:chOff x="2438400" y="3231682"/>
            <a:chExt cx="1905000" cy="2288368"/>
          </a:xfrm>
        </p:grpSpPr>
        <p:pic>
          <p:nvPicPr>
            <p:cNvPr id="10246" name="Picture 5" descr="MCj041220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9206" y="3231682"/>
              <a:ext cx="17033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438400" y="4812164"/>
              <a:ext cx="1905000" cy="707886"/>
            </a:xfrm>
            <a:prstGeom prst="rect">
              <a:avLst/>
            </a:prstGeom>
            <a:noFill/>
          </p:spPr>
          <p:txBody>
            <a:bodyPr wrap="square" rtlCol="0">
              <a:spAutoFit/>
            </a:bodyPr>
            <a:lstStyle/>
            <a:p>
              <a:pPr algn="ctr"/>
              <a:r>
                <a:rPr lang="en-US" sz="2000" b="1" dirty="0" smtClean="0"/>
                <a:t>Human Capital/Labor</a:t>
              </a:r>
              <a:endParaRPr lang="en-US" sz="2000" b="1" dirty="0"/>
            </a:p>
          </p:txBody>
        </p:sp>
      </p:grpSp>
      <p:grpSp>
        <p:nvGrpSpPr>
          <p:cNvPr id="5" name="Group 4"/>
          <p:cNvGrpSpPr/>
          <p:nvPr/>
        </p:nvGrpSpPr>
        <p:grpSpPr>
          <a:xfrm>
            <a:off x="4664242" y="3565293"/>
            <a:ext cx="1905000" cy="2044760"/>
            <a:chOff x="4633762" y="3200400"/>
            <a:chExt cx="1905000" cy="2044760"/>
          </a:xfrm>
        </p:grpSpPr>
        <p:pic>
          <p:nvPicPr>
            <p:cNvPr id="10247" name="Picture 6" descr="MCj04242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200400"/>
              <a:ext cx="1600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633762" y="4845050"/>
              <a:ext cx="1905000" cy="400110"/>
            </a:xfrm>
            <a:prstGeom prst="rect">
              <a:avLst/>
            </a:prstGeom>
            <a:noFill/>
          </p:spPr>
          <p:txBody>
            <a:bodyPr wrap="square" rtlCol="0">
              <a:spAutoFit/>
            </a:bodyPr>
            <a:lstStyle/>
            <a:p>
              <a:pPr algn="ctr"/>
              <a:r>
                <a:rPr lang="en-US" sz="2000" b="1" dirty="0" smtClean="0"/>
                <a:t>Capital/Tools</a:t>
              </a:r>
              <a:endParaRPr lang="en-US" sz="2000" b="1" dirty="0"/>
            </a:p>
          </p:txBody>
        </p:sp>
      </p:grpSp>
      <p:grpSp>
        <p:nvGrpSpPr>
          <p:cNvPr id="6" name="Group 5"/>
          <p:cNvGrpSpPr/>
          <p:nvPr/>
        </p:nvGrpSpPr>
        <p:grpSpPr>
          <a:xfrm>
            <a:off x="6705600" y="3531499"/>
            <a:ext cx="2310064" cy="2099252"/>
            <a:chOff x="6705600" y="3143249"/>
            <a:chExt cx="2310064" cy="2099252"/>
          </a:xfrm>
        </p:grpSpPr>
        <p:pic>
          <p:nvPicPr>
            <p:cNvPr id="10248" name="Picture 7" descr="MCj041586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6232" y="3143249"/>
              <a:ext cx="1828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705600" y="4842391"/>
              <a:ext cx="2310064" cy="400110"/>
            </a:xfrm>
            <a:prstGeom prst="rect">
              <a:avLst/>
            </a:prstGeom>
            <a:noFill/>
          </p:spPr>
          <p:txBody>
            <a:bodyPr wrap="square" rtlCol="0">
              <a:spAutoFit/>
            </a:bodyPr>
            <a:lstStyle/>
            <a:p>
              <a:pPr algn="ctr"/>
              <a:r>
                <a:rPr lang="en-US" sz="2000" b="1" dirty="0" smtClean="0"/>
                <a:t>Entrepreneurship</a:t>
              </a:r>
              <a:endParaRPr lang="en-US" sz="2000" b="1" dirty="0"/>
            </a:p>
          </p:txBody>
        </p:sp>
      </p:grpSp>
    </p:spTree>
    <p:extLst>
      <p:ext uri="{BB962C8B-B14F-4D97-AF65-F5344CB8AC3E}">
        <p14:creationId xmlns:p14="http://schemas.microsoft.com/office/powerpoint/2010/main" val="35089131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8" descr="MCj014966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209828"/>
            <a:ext cx="3228474" cy="2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Rot="1" noChangeArrowheads="1"/>
          </p:cNvSpPr>
          <p:nvPr>
            <p:ph type="title"/>
          </p:nvPr>
        </p:nvSpPr>
        <p:spPr>
          <a:xfrm>
            <a:off x="417512" y="36900"/>
            <a:ext cx="8385175" cy="1143000"/>
          </a:xfrm>
        </p:spPr>
        <p:txBody>
          <a:bodyPr/>
          <a:lstStyle/>
          <a:p>
            <a:pPr algn="ctr" eaLnBrk="1" hangingPunct="1">
              <a:defRPr/>
            </a:pPr>
            <a:r>
              <a:rPr lang="en-US" sz="5400" dirty="0" smtClean="0"/>
              <a:t>What is Economics?</a:t>
            </a:r>
          </a:p>
        </p:txBody>
      </p:sp>
      <p:sp>
        <p:nvSpPr>
          <p:cNvPr id="10243" name="Rectangle 3"/>
          <p:cNvSpPr>
            <a:spLocks noGrp="1" noRot="1" noChangeArrowheads="1"/>
          </p:cNvSpPr>
          <p:nvPr>
            <p:ph type="body" idx="1"/>
          </p:nvPr>
        </p:nvSpPr>
        <p:spPr>
          <a:xfrm>
            <a:off x="606425" y="1219200"/>
            <a:ext cx="8007350" cy="1371600"/>
          </a:xfrm>
        </p:spPr>
        <p:txBody>
          <a:bodyPr/>
          <a:lstStyle/>
          <a:p>
            <a:pPr marL="0" indent="0" algn="ctr" eaLnBrk="1" hangingPunct="1">
              <a:buNone/>
              <a:defRPr/>
            </a:pPr>
            <a:r>
              <a:rPr lang="en-US" sz="4000" b="1" dirty="0" smtClean="0"/>
              <a:t>Productive Resources are used to produce:</a:t>
            </a:r>
          </a:p>
        </p:txBody>
      </p:sp>
      <p:sp>
        <p:nvSpPr>
          <p:cNvPr id="10244" name="Text Box 4"/>
          <p:cNvSpPr txBox="1">
            <a:spLocks noChangeArrowheads="1"/>
          </p:cNvSpPr>
          <p:nvPr/>
        </p:nvSpPr>
        <p:spPr bwMode="auto">
          <a:xfrm>
            <a:off x="381000" y="2590800"/>
            <a:ext cx="2743200" cy="1015663"/>
          </a:xfrm>
          <a:prstGeom prst="rect">
            <a:avLst/>
          </a:prstGeom>
          <a:solidFill>
            <a:schemeClr val="tx1">
              <a:alpha val="77000"/>
            </a:schemeClr>
          </a:solidFill>
          <a:ln w="9525">
            <a:solidFill>
              <a:schemeClr val="bg2"/>
            </a:solidFill>
            <a:miter lim="800000"/>
            <a:headEnd/>
            <a:tailEnd/>
          </a:ln>
          <a:effectLst/>
          <a:extLst/>
        </p:spPr>
        <p:txBody>
          <a:bodyPr wrap="square">
            <a:spAutoFit/>
          </a:bodyPr>
          <a:lstStyle/>
          <a:p>
            <a:pPr algn="ctr">
              <a:spcBef>
                <a:spcPct val="50000"/>
              </a:spcBef>
              <a:defRPr/>
            </a:pPr>
            <a:r>
              <a:rPr lang="en-US" sz="6000" b="1" dirty="0">
                <a:solidFill>
                  <a:schemeClr val="bg2"/>
                </a:solidFill>
                <a:effectLst>
                  <a:outerShdw blurRad="38100" dist="38100" dir="2700000" algn="tl">
                    <a:srgbClr val="000000"/>
                  </a:outerShdw>
                </a:effectLst>
              </a:rPr>
              <a:t>Goods</a:t>
            </a:r>
          </a:p>
        </p:txBody>
      </p:sp>
      <p:sp>
        <p:nvSpPr>
          <p:cNvPr id="10245" name="Text Box 5"/>
          <p:cNvSpPr txBox="1">
            <a:spLocks noChangeArrowheads="1"/>
          </p:cNvSpPr>
          <p:nvPr/>
        </p:nvSpPr>
        <p:spPr bwMode="auto">
          <a:xfrm>
            <a:off x="5029200" y="5601940"/>
            <a:ext cx="3581400" cy="1015663"/>
          </a:xfrm>
          <a:prstGeom prst="rect">
            <a:avLst/>
          </a:prstGeom>
          <a:solidFill>
            <a:schemeClr val="tx1">
              <a:alpha val="77000"/>
            </a:schemeClr>
          </a:solidFill>
          <a:ln w="9525">
            <a:solidFill>
              <a:schemeClr val="bg2"/>
            </a:solidFill>
            <a:miter lim="800000"/>
            <a:headEnd/>
            <a:tailEnd/>
          </a:ln>
          <a:effectLst/>
          <a:extLst/>
        </p:spPr>
        <p:txBody>
          <a:bodyPr wrap="square">
            <a:spAutoFit/>
          </a:bodyPr>
          <a:lstStyle/>
          <a:p>
            <a:pPr algn="ctr">
              <a:spcBef>
                <a:spcPct val="50000"/>
              </a:spcBef>
              <a:defRPr/>
            </a:pPr>
            <a:r>
              <a:rPr lang="en-US" sz="6000" b="1" dirty="0">
                <a:solidFill>
                  <a:schemeClr val="bg2"/>
                </a:solidFill>
                <a:effectLst>
                  <a:outerShdw blurRad="38100" dist="38100" dir="2700000" algn="tl">
                    <a:srgbClr val="000000"/>
                  </a:outerShdw>
                </a:effectLst>
              </a:rPr>
              <a:t>Services</a:t>
            </a:r>
          </a:p>
        </p:txBody>
      </p:sp>
    </p:spTree>
    <p:extLst>
      <p:ext uri="{BB962C8B-B14F-4D97-AF65-F5344CB8AC3E}">
        <p14:creationId xmlns:p14="http://schemas.microsoft.com/office/powerpoint/2010/main" val="399815641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lr>
                <a:schemeClr val="accent2"/>
              </a:buClr>
              <a:buFont typeface="Wingdings" pitchFamily="2" charset="2"/>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lr>
                <a:schemeClr val="accent2"/>
              </a:buClr>
              <a:buFont typeface="Wingdings" pitchFamily="2" charset="2"/>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fld id="{AA3FFEC6-A6F8-4AB9-8B4A-A3D014E01007}" type="slidenum">
              <a:rPr lang="en-US" altLang="en-US" sz="1400">
                <a:solidFill>
                  <a:srgbClr val="FFFFFF"/>
                </a:solidFill>
              </a:rPr>
              <a:pPr>
                <a:spcBef>
                  <a:spcPct val="0"/>
                </a:spcBef>
                <a:buClrTx/>
                <a:buFontTx/>
                <a:buNone/>
              </a:pPr>
              <a:t>9</a:t>
            </a:fld>
            <a:endParaRPr lang="en-US" altLang="en-US" sz="1400">
              <a:solidFill>
                <a:srgbClr val="FFFFFF"/>
              </a:solidFill>
            </a:endParaRPr>
          </a:p>
        </p:txBody>
      </p:sp>
      <p:sp>
        <p:nvSpPr>
          <p:cNvPr id="11267" name="Rectangle 3"/>
          <p:cNvSpPr>
            <a:spLocks noGrp="1" noRot="1" noChangeArrowheads="1"/>
          </p:cNvSpPr>
          <p:nvPr>
            <p:ph type="body" idx="1"/>
          </p:nvPr>
        </p:nvSpPr>
        <p:spPr>
          <a:xfrm>
            <a:off x="381000" y="1371600"/>
            <a:ext cx="8540750" cy="5181600"/>
          </a:xfrm>
        </p:spPr>
        <p:txBody>
          <a:bodyPr/>
          <a:lstStyle/>
          <a:p>
            <a:pPr marL="0" indent="0" eaLnBrk="1" hangingPunct="1">
              <a:lnSpc>
                <a:spcPct val="90000"/>
              </a:lnSpc>
              <a:buNone/>
              <a:defRPr/>
            </a:pPr>
            <a:r>
              <a:rPr lang="en-US" sz="3600" b="1" dirty="0" smtClean="0"/>
              <a:t>However, because of SCARCITY, choices must be made to answer the Three Basic Questions of Economics.</a:t>
            </a:r>
          </a:p>
          <a:p>
            <a:pPr marL="0" indent="0" eaLnBrk="1" hangingPunct="1">
              <a:lnSpc>
                <a:spcPct val="90000"/>
              </a:lnSpc>
              <a:buNone/>
              <a:defRPr/>
            </a:pPr>
            <a:endParaRPr lang="en-US" sz="1400" b="1" dirty="0" smtClean="0"/>
          </a:p>
          <a:p>
            <a:pPr marL="609600" indent="-609600" eaLnBrk="1" hangingPunct="1">
              <a:lnSpc>
                <a:spcPct val="90000"/>
              </a:lnSpc>
              <a:buFont typeface="Wingdings" pitchFamily="2" charset="2"/>
              <a:buAutoNum type="arabicPeriod"/>
              <a:defRPr/>
            </a:pPr>
            <a:r>
              <a:rPr lang="en-US" sz="3600" b="1" dirty="0" smtClean="0"/>
              <a:t>What</a:t>
            </a:r>
            <a:r>
              <a:rPr lang="en-US" sz="3600" dirty="0" smtClean="0"/>
              <a:t> goods and services will be produced?</a:t>
            </a:r>
          </a:p>
          <a:p>
            <a:pPr marL="609600" indent="-609600" eaLnBrk="1" hangingPunct="1">
              <a:lnSpc>
                <a:spcPct val="90000"/>
              </a:lnSpc>
              <a:buFont typeface="Wingdings" pitchFamily="2" charset="2"/>
              <a:buAutoNum type="arabicPeriod"/>
              <a:defRPr/>
            </a:pPr>
            <a:r>
              <a:rPr lang="en-US" sz="3600" b="1" dirty="0" smtClean="0"/>
              <a:t>How</a:t>
            </a:r>
            <a:r>
              <a:rPr lang="en-US" sz="3600" dirty="0" smtClean="0"/>
              <a:t> will the goods and services be produced?</a:t>
            </a:r>
          </a:p>
          <a:p>
            <a:pPr marL="609600" indent="-609600" eaLnBrk="1" hangingPunct="1">
              <a:lnSpc>
                <a:spcPct val="90000"/>
              </a:lnSpc>
              <a:buFont typeface="Wingdings" pitchFamily="2" charset="2"/>
              <a:buAutoNum type="arabicPeriod"/>
              <a:defRPr/>
            </a:pPr>
            <a:r>
              <a:rPr lang="en-US" sz="3600" b="1" dirty="0" smtClean="0"/>
              <a:t>Who</a:t>
            </a:r>
            <a:r>
              <a:rPr lang="en-US" sz="3600" dirty="0" smtClean="0"/>
              <a:t> will consume the goods and services?</a:t>
            </a:r>
          </a:p>
        </p:txBody>
      </p:sp>
      <p:sp>
        <p:nvSpPr>
          <p:cNvPr id="11269" name="Text Box 5"/>
          <p:cNvSpPr txBox="1">
            <a:spLocks noGrp="1" noChangeArrowheads="1"/>
          </p:cNvSpPr>
          <p:nvPr>
            <p:ph type="title"/>
          </p:nvPr>
        </p:nvSpPr>
        <p:spPr>
          <a:xfrm>
            <a:off x="457200" y="141975"/>
            <a:ext cx="8385175" cy="1142999"/>
          </a:xfrm>
          <a:ln>
            <a:noFill/>
            <a:miter lim="800000"/>
            <a:headEnd/>
            <a:tailEnd/>
          </a:ln>
        </p:spPr>
        <p:txBody>
          <a:bodyPr/>
          <a:lstStyle/>
          <a:p>
            <a:pPr algn="ctr" eaLnBrk="1" hangingPunct="1">
              <a:defRPr/>
            </a:pPr>
            <a:r>
              <a:rPr lang="en-US" sz="5400" dirty="0" smtClean="0"/>
              <a:t>What is Economics?</a:t>
            </a:r>
          </a:p>
        </p:txBody>
      </p:sp>
    </p:spTree>
    <p:extLst>
      <p:ext uri="{BB962C8B-B14F-4D97-AF65-F5344CB8AC3E}">
        <p14:creationId xmlns:p14="http://schemas.microsoft.com/office/powerpoint/2010/main" val="17013533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33" ma:contentTypeDescription="Create a new document." ma:contentTypeScope="" ma:versionID="92a001bec7f8b24474f7ffcf294990cc">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9e66bb6b989305b183c43bf5c36dc975"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f2d99d9e-4c67-41ea-ae20-43a7d969a0e9" xsi:nil="true"/>
    <Owner xmlns="f2d99d9e-4c67-41ea-ae20-43a7d969a0e9">
      <UserInfo>
        <DisplayName/>
        <AccountId xsi:nil="true"/>
        <AccountType/>
      </UserInfo>
    </Owner>
    <Students xmlns="f2d99d9e-4c67-41ea-ae20-43a7d969a0e9">
      <UserInfo>
        <DisplayName/>
        <AccountId xsi:nil="true"/>
        <AccountType/>
      </UserInfo>
    </Students>
    <Is_Collaboration_Space_Locked xmlns="f2d99d9e-4c67-41ea-ae20-43a7d969a0e9" xsi:nil="true"/>
    <CultureName xmlns="f2d99d9e-4c67-41ea-ae20-43a7d969a0e9" xsi:nil="true"/>
    <Distribution_Groups xmlns="f2d99d9e-4c67-41ea-ae20-43a7d969a0e9" xsi:nil="true"/>
    <Invited_Teachers xmlns="f2d99d9e-4c67-41ea-ae20-43a7d969a0e9" xsi:nil="true"/>
    <Invited_Students xmlns="f2d99d9e-4c67-41ea-ae20-43a7d969a0e9" xsi:nil="true"/>
    <Math_Settings xmlns="f2d99d9e-4c67-41ea-ae20-43a7d969a0e9" xsi:nil="true"/>
    <Teachers xmlns="f2d99d9e-4c67-41ea-ae20-43a7d969a0e9">
      <UserInfo>
        <DisplayName/>
        <AccountId xsi:nil="true"/>
        <AccountType/>
      </UserInfo>
    </Teachers>
    <TeamsChannelId xmlns="f2d99d9e-4c67-41ea-ae20-43a7d969a0e9" xsi:nil="true"/>
    <Self_Registration_Enabled xmlns="f2d99d9e-4c67-41ea-ae20-43a7d969a0e9" xsi:nil="true"/>
    <FolderType xmlns="f2d99d9e-4c67-41ea-ae20-43a7d969a0e9" xsi:nil="true"/>
    <AppVersion xmlns="f2d99d9e-4c67-41ea-ae20-43a7d969a0e9" xsi:nil="true"/>
    <LMS_Mappings xmlns="f2d99d9e-4c67-41ea-ae20-43a7d969a0e9" xsi:nil="true"/>
    <Templates xmlns="f2d99d9e-4c67-41ea-ae20-43a7d969a0e9" xsi:nil="true"/>
    <NotebookType xmlns="f2d99d9e-4c67-41ea-ae20-43a7d969a0e9" xsi:nil="true"/>
    <Student_Groups xmlns="f2d99d9e-4c67-41ea-ae20-43a7d969a0e9">
      <UserInfo>
        <DisplayName/>
        <AccountId xsi:nil="true"/>
        <AccountType/>
      </UserInfo>
    </Student_Groups>
    <IsNotebookLocked xmlns="f2d99d9e-4c67-41ea-ae20-43a7d969a0e9" xsi:nil="true"/>
    <DefaultSectionNames xmlns="f2d99d9e-4c67-41ea-ae20-43a7d969a0e9" xsi:nil="true"/>
    <Teams_Channel_Section_Location xmlns="f2d99d9e-4c67-41ea-ae20-43a7d969a0e9" xsi:nil="true"/>
  </documentManagement>
</p:properties>
</file>

<file path=customXml/itemProps1.xml><?xml version="1.0" encoding="utf-8"?>
<ds:datastoreItem xmlns:ds="http://schemas.openxmlformats.org/officeDocument/2006/customXml" ds:itemID="{DF0E746E-2794-43BC-A050-EE847911B9BC}"/>
</file>

<file path=customXml/itemProps2.xml><?xml version="1.0" encoding="utf-8"?>
<ds:datastoreItem xmlns:ds="http://schemas.openxmlformats.org/officeDocument/2006/customXml" ds:itemID="{CE9620A7-5554-4308-8438-EAC4A1918F53}"/>
</file>

<file path=customXml/itemProps3.xml><?xml version="1.0" encoding="utf-8"?>
<ds:datastoreItem xmlns:ds="http://schemas.openxmlformats.org/officeDocument/2006/customXml" ds:itemID="{CCC48821-D905-4EBB-ADC3-A5A5ED3B0CBA}"/>
</file>

<file path=docProps/app.xml><?xml version="1.0" encoding="utf-8"?>
<Properties xmlns="http://schemas.openxmlformats.org/officeDocument/2006/extended-properties" xmlns:vt="http://schemas.openxmlformats.org/officeDocument/2006/docPropsVTypes">
  <Template>Glass Layers</Template>
  <TotalTime>831</TotalTime>
  <Words>1570</Words>
  <Application>Microsoft Office PowerPoint</Application>
  <PresentationFormat>On-screen Show (4:3)</PresentationFormat>
  <Paragraphs>186</Paragraphs>
  <Slides>33</Slides>
  <Notes>28</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Glass Layers</vt:lpstr>
      <vt:lpstr>1_Glass Layers</vt:lpstr>
      <vt:lpstr>4_Glass Layers</vt:lpstr>
      <vt:lpstr>5_Glass Layers</vt:lpstr>
      <vt:lpstr>3_Glass Layers</vt:lpstr>
      <vt:lpstr>6_Glass Layers</vt:lpstr>
      <vt:lpstr>7_Glass Layers</vt:lpstr>
      <vt:lpstr>Essential Question:  How do economic systems answer the questions of what, how, and for whom to produce?</vt:lpstr>
      <vt:lpstr>Standards:</vt:lpstr>
      <vt:lpstr>What is Economics?</vt:lpstr>
      <vt:lpstr>Activator: What is Economics?</vt:lpstr>
      <vt:lpstr>PowerPoint Presentation</vt:lpstr>
      <vt:lpstr>Economic Terms Review Matching Strips</vt:lpstr>
      <vt:lpstr>What is Economics?</vt:lpstr>
      <vt:lpstr>What is Economics?</vt:lpstr>
      <vt:lpstr>What is Economics?</vt:lpstr>
      <vt:lpstr>Economic Systems </vt:lpstr>
      <vt:lpstr>Economic Systems</vt:lpstr>
      <vt:lpstr>PowerPoint Presentation</vt:lpstr>
      <vt:lpstr>Vocabulary Break</vt:lpstr>
      <vt:lpstr>Economic Systems</vt:lpstr>
      <vt:lpstr>Economic Systems</vt:lpstr>
      <vt:lpstr>Types of Economic Systems:</vt:lpstr>
      <vt:lpstr>PowerPoint Presentation</vt:lpstr>
      <vt:lpstr>Traditional Economy</vt:lpstr>
      <vt:lpstr>Traditional Economy</vt:lpstr>
      <vt:lpstr>Traditional Economy </vt:lpstr>
      <vt:lpstr>Distributed Summarizing</vt:lpstr>
      <vt:lpstr>Command Economy</vt:lpstr>
      <vt:lpstr>Command Economy</vt:lpstr>
      <vt:lpstr>Command Economy</vt:lpstr>
      <vt:lpstr>Distributed Summarizing</vt:lpstr>
      <vt:lpstr>Market Economy</vt:lpstr>
      <vt:lpstr>Market Economy</vt:lpstr>
      <vt:lpstr>Distributed Summarizing:</vt:lpstr>
      <vt:lpstr>Distributed  Summarizing:</vt:lpstr>
      <vt:lpstr>Mixed Economy</vt:lpstr>
      <vt:lpstr>Mixed Economy</vt:lpstr>
      <vt:lpstr>PowerPoint Presentation</vt:lpstr>
      <vt:lpstr>Summarizing Strategy</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 Notes</dc:title>
  <dc:creator>GCPS</dc:creator>
  <cp:lastModifiedBy>Windows User</cp:lastModifiedBy>
  <cp:revision>52</cp:revision>
  <dcterms:created xsi:type="dcterms:W3CDTF">2007-11-26T17:28:00Z</dcterms:created>
  <dcterms:modified xsi:type="dcterms:W3CDTF">2016-08-18T17:30:04Z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0x0101009E7200C4137C7F488A03F7F4C393C69C</vt:lpwstr>
  </property>
</Properties>
</file>