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32" r:id="rId4"/>
    <p:sldMasterId id="2147483743" r:id="rId5"/>
  </p:sldMasterIdLst>
  <p:notesMasterIdLst>
    <p:notesMasterId r:id="rId38"/>
  </p:notesMasterIdLst>
  <p:handoutMasterIdLst>
    <p:handoutMasterId r:id="rId39"/>
  </p:handout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82" autoAdjust="0"/>
    <p:restoredTop sz="91223" autoAdjust="0"/>
  </p:normalViewPr>
  <p:slideViewPr>
    <p:cSldViewPr>
      <p:cViewPr varScale="1">
        <p:scale>
          <a:sx n="68" d="100"/>
          <a:sy n="68" d="100"/>
        </p:scale>
        <p:origin x="5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F58A-3E2C-4892-B9B2-A30ED1EA24C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43AB-D1FF-453B-ABC7-55C848100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D341-2556-4D26-ACFD-3C0A550924F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9A7B-6A86-4C71-838B-18F3D8A0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9A7B-6A86-4C71-838B-18F3D8A0CB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0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4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11/26/2018 10:25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11/26/2018 10:25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11/26/2018 10:25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11/26/2018 10:25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11/26/2018 10:25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8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11/26/2018 10:25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11/26/2018 10:25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5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11/26/2018 10:25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hangingPunct="1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A.) Response A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B.) Response B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C.) Response C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0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D.) Response D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1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E.) Response E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2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5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6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Economics Vocabulary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83029" y="17526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b="1" dirty="0" smtClean="0"/>
              <a:t>The following slides contain vocabulary terms and definitions that you need to know when discussing Economics.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 smtClean="0"/>
              <a:t>Study each of the following slides for upcoming Economics assessments (tests, quizzes, etc.).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23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Consumer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080808"/>
                </a:solidFill>
              </a:rPr>
              <a:t>Someone who buys or trades a good or service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</p:txBody>
      </p:sp>
      <p:pic>
        <p:nvPicPr>
          <p:cNvPr id="11266" name="Picture 2" descr="http://1000awesomethings.files.wordpress.com/2010/05/cash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95" y="3124200"/>
            <a:ext cx="4053009" cy="27020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Imports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80808"/>
                </a:solidFill>
              </a:rPr>
              <a:t>Goods </a:t>
            </a:r>
            <a:r>
              <a:rPr lang="en-US" sz="3600" dirty="0">
                <a:solidFill>
                  <a:srgbClr val="080808"/>
                </a:solidFill>
              </a:rPr>
              <a:t>brought into one country from another through trade or sale.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828800"/>
            <a:ext cx="4852499" cy="34863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0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Exports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80808"/>
                </a:solidFill>
              </a:rPr>
              <a:t>Goods and services traded with or sold to other countries.</a:t>
            </a:r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13927"/>
            <a:ext cx="4010922" cy="381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8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Gross Domestic Product (GDP)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The total value of all goods and services produced in a country every </a:t>
            </a:r>
            <a:r>
              <a:rPr lang="en-US" sz="3600" dirty="0" smtClean="0">
                <a:solidFill>
                  <a:srgbClr val="080808"/>
                </a:solidFill>
              </a:rPr>
              <a:t>year.</a:t>
            </a:r>
          </a:p>
        </p:txBody>
      </p:sp>
      <p:pic>
        <p:nvPicPr>
          <p:cNvPr id="3074" name="Picture 2" descr="http://www.economywatch.com/images-new/Gdp_nominal_and_ppp_2007_world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764312" cy="396239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Invest (Investment)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80808"/>
                </a:solidFill>
              </a:rPr>
              <a:t>To buy more of something in order to benefit from it in the future</a:t>
            </a:r>
            <a:r>
              <a:rPr lang="en-US" sz="3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3400" dirty="0" smtClean="0">
                <a:solidFill>
                  <a:srgbClr val="080808"/>
                </a:solidFill>
              </a:rPr>
              <a:t>Examples:</a:t>
            </a:r>
          </a:p>
          <a:p>
            <a:pPr lvl="1"/>
            <a:r>
              <a:rPr lang="en-US" sz="3400" dirty="0" smtClean="0">
                <a:solidFill>
                  <a:srgbClr val="080808"/>
                </a:solidFill>
              </a:rPr>
              <a:t>Stocks (Stock Market)</a:t>
            </a:r>
          </a:p>
          <a:p>
            <a:pPr lvl="1"/>
            <a:r>
              <a:rPr lang="en-US" sz="3400" dirty="0" smtClean="0">
                <a:solidFill>
                  <a:srgbClr val="080808"/>
                </a:solidFill>
              </a:rPr>
              <a:t>Putting money (capital) into a business or company</a:t>
            </a:r>
            <a:endParaRPr lang="en-US" sz="3400" dirty="0" smtClean="0"/>
          </a:p>
        </p:txBody>
      </p:sp>
      <p:pic>
        <p:nvPicPr>
          <p:cNvPr id="12292" name="Picture 4" descr="http://static.ddmcdn.com/gif/stock-market-trend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5468"/>
            <a:ext cx="2714746" cy="3257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Literacy Rate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The percentage of people who can read and write in a country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80808"/>
                </a:solidFill>
              </a:rPr>
              <a:t>Literacy Rate is usually tied to the country’s GDP (higher literacy rate </a:t>
            </a:r>
            <a:r>
              <a:rPr lang="en-US" sz="2800" i="1" dirty="0" smtClean="0">
                <a:solidFill>
                  <a:srgbClr val="080808"/>
                </a:solidFill>
              </a:rPr>
              <a:t>usually</a:t>
            </a:r>
            <a:r>
              <a:rPr lang="en-US" sz="2800" dirty="0" smtClean="0">
                <a:solidFill>
                  <a:srgbClr val="080808"/>
                </a:solidFill>
              </a:rPr>
              <a:t> means the country will have a higher GDP).</a:t>
            </a:r>
            <a:endParaRPr lang="en-US" sz="2800" dirty="0" smtClean="0"/>
          </a:p>
        </p:txBody>
      </p:sp>
      <p:pic>
        <p:nvPicPr>
          <p:cNvPr id="13314" name="Picture 2" descr="http://i.imgur.com/sVi3z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191000" cy="292661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Standard of Living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80808"/>
                </a:solidFill>
              </a:rPr>
              <a:t>A person’s level of </a:t>
            </a:r>
            <a:r>
              <a:rPr lang="en-US" sz="2400" dirty="0" smtClean="0">
                <a:solidFill>
                  <a:srgbClr val="080808"/>
                </a:solidFill>
              </a:rPr>
              <a:t>comfort.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Determined </a:t>
            </a:r>
            <a:r>
              <a:rPr lang="en-US" sz="2400" dirty="0">
                <a:solidFill>
                  <a:srgbClr val="080808"/>
                </a:solidFill>
              </a:rPr>
              <a:t>by the amount of goods, services, and luxuries available to a person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Countries with a higher GDP </a:t>
            </a:r>
            <a:r>
              <a:rPr lang="en-US" sz="2400" i="1" dirty="0" smtClean="0">
                <a:solidFill>
                  <a:srgbClr val="080808"/>
                </a:solidFill>
              </a:rPr>
              <a:t>usually </a:t>
            </a:r>
            <a:r>
              <a:rPr lang="en-US" sz="2400" dirty="0" smtClean="0">
                <a:solidFill>
                  <a:srgbClr val="080808"/>
                </a:solidFill>
              </a:rPr>
              <a:t>have a higher standard of living.</a:t>
            </a:r>
            <a:endParaRPr lang="en-US" sz="2400" dirty="0" smtClean="0"/>
          </a:p>
        </p:txBody>
      </p:sp>
      <p:pic>
        <p:nvPicPr>
          <p:cNvPr id="14340" name="Picture 4" descr="http://blog.petersnissan.com/wp-content/uploads/sites/4/2013/03/Man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634261"/>
            <a:ext cx="4069143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freethoughtblogs.com/taslima/files/2012/06/mumbai-slum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4261"/>
            <a:ext cx="4495800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Scarcity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80808"/>
                </a:solidFill>
              </a:rPr>
              <a:t>When </a:t>
            </a:r>
            <a:r>
              <a:rPr lang="en-US" sz="2800" dirty="0">
                <a:solidFill>
                  <a:srgbClr val="080808"/>
                </a:solidFill>
              </a:rPr>
              <a:t>there isn’t enough of something because humans want more than they can have.</a:t>
            </a:r>
            <a:endParaRPr lang="en-US" sz="2800" dirty="0" smtClean="0"/>
          </a:p>
        </p:txBody>
      </p:sp>
      <p:pic>
        <p:nvPicPr>
          <p:cNvPr id="15362" name="Picture 2" descr="http://farm3.static.flickr.com/2230/1512404105_2cb5da209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953240" cy="434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Specialization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80808"/>
                </a:solidFill>
              </a:rPr>
              <a:t>When people, businesses, or countries produce specific goods or services in order to produce more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Many countries specialize in the creation of one product or service, due to the resources they have (human resources, natural resources, etc.) available. </a:t>
            </a:r>
          </a:p>
        </p:txBody>
      </p:sp>
      <p:pic>
        <p:nvPicPr>
          <p:cNvPr id="16386" name="Picture 2" descr="http://www.arabdrill.com/wp-content/uploads/2010/10/AD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40" y="1981200"/>
            <a:ext cx="4445240" cy="379113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Economic System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The way a nation uses its resources to satisfy people’s needs and wants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800" dirty="0">
                <a:solidFill>
                  <a:srgbClr val="080808"/>
                </a:solidFill>
              </a:rPr>
              <a:t>There are 3 major economic systems: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Traditional Economy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Command Economy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Market Economy</a:t>
            </a:r>
          </a:p>
          <a:p>
            <a:r>
              <a:rPr lang="en-US" sz="2800" dirty="0" smtClean="0">
                <a:solidFill>
                  <a:srgbClr val="080808"/>
                </a:solidFill>
              </a:rPr>
              <a:t>Although there are 3 major economic systems, most countries are Mixed Economies.</a:t>
            </a:r>
          </a:p>
        </p:txBody>
      </p:sp>
      <p:pic>
        <p:nvPicPr>
          <p:cNvPr id="17410" name="Picture 2" descr="http://home.comcast.net/%7Ediazseniorspresent/EconomicSyst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6" y="1524001"/>
            <a:ext cx="3769614" cy="3048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Economics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u="sng" dirty="0">
                <a:solidFill>
                  <a:srgbClr val="080808"/>
                </a:solidFill>
              </a:rPr>
              <a:t>The study of how people choose to use limited resources to satisfy their unlimited wants</a:t>
            </a:r>
            <a:r>
              <a:rPr lang="en-US" sz="3200" u="sng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80808"/>
                </a:solidFill>
              </a:rPr>
              <a:t>Describes how a group of people make decide what to make, how to make it, and for whom to make it.</a:t>
            </a: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4098" name="Picture 2" descr="http://www.theprospect.net/wp-content/uploads/2013/07/doll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552950" cy="2438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Traditional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social roles and culture decide</a:t>
            </a:r>
            <a:r>
              <a:rPr lang="en-US" sz="3000" dirty="0">
                <a:solidFill>
                  <a:srgbClr val="080808"/>
                </a:solidFill>
              </a:rPr>
              <a:t> what goods and services will be produced, how they will be produced, and for whom </a:t>
            </a:r>
            <a:endParaRPr lang="en-US" sz="3000" dirty="0" smtClean="0">
              <a:solidFill>
                <a:srgbClr val="08080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People </a:t>
            </a:r>
            <a:r>
              <a:rPr lang="en-US" sz="3000" dirty="0">
                <a:solidFill>
                  <a:srgbClr val="080808"/>
                </a:solidFill>
              </a:rPr>
              <a:t>do things the way they always </a:t>
            </a:r>
            <a:r>
              <a:rPr lang="en-US" sz="3000" dirty="0" smtClean="0">
                <a:solidFill>
                  <a:srgbClr val="080808"/>
                </a:solidFill>
              </a:rPr>
              <a:t>have (following the </a:t>
            </a:r>
            <a:r>
              <a:rPr lang="en-US" sz="3000" b="1" u="sng" dirty="0" smtClean="0">
                <a:solidFill>
                  <a:srgbClr val="080808"/>
                </a:solidFill>
              </a:rPr>
              <a:t>traditions</a:t>
            </a:r>
            <a:r>
              <a:rPr lang="en-US" sz="3000" dirty="0" smtClean="0">
                <a:solidFill>
                  <a:srgbClr val="080808"/>
                </a:solidFill>
              </a:rPr>
              <a:t> of their people).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846872" cy="2667000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3034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Command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the government decides</a:t>
            </a:r>
            <a:r>
              <a:rPr lang="en-US" sz="3000" dirty="0">
                <a:solidFill>
                  <a:srgbClr val="080808"/>
                </a:solidFill>
              </a:rPr>
              <a:t> what goods and services will be produced, how they will be produced, and for whom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The government has the power to control the economy and </a:t>
            </a:r>
            <a:r>
              <a:rPr lang="en-US" sz="3000" b="1" u="sng" dirty="0" smtClean="0">
                <a:solidFill>
                  <a:srgbClr val="080808"/>
                </a:solidFill>
              </a:rPr>
              <a:t>command</a:t>
            </a:r>
            <a:r>
              <a:rPr lang="en-US" sz="3000" dirty="0" smtClean="0">
                <a:solidFill>
                  <a:srgbClr val="080808"/>
                </a:solidFill>
              </a:rPr>
              <a:t> the people to do what the government says.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657600" cy="300867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Market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individual choices </a:t>
            </a:r>
            <a:r>
              <a:rPr lang="en-US" sz="3000" dirty="0">
                <a:solidFill>
                  <a:srgbClr val="080808"/>
                </a:solidFill>
              </a:rPr>
              <a:t>decide what goods and services will be produced, how they will be produced, and for whom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This is commonly referred to as </a:t>
            </a:r>
            <a:r>
              <a:rPr lang="en-US" sz="3000" u="sng" dirty="0" smtClean="0">
                <a:solidFill>
                  <a:srgbClr val="080808"/>
                </a:solidFill>
              </a:rPr>
              <a:t>a Free Market system, because people have the freedom to do what they want.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926936"/>
            <a:ext cx="3765736" cy="24517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Mixed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that </a:t>
            </a:r>
            <a:r>
              <a:rPr lang="en-US" sz="3000" u="sng" dirty="0">
                <a:solidFill>
                  <a:srgbClr val="080808"/>
                </a:solidFill>
              </a:rPr>
              <a:t>has mixed features of traditional, command, and market syste</a:t>
            </a:r>
            <a:r>
              <a:rPr lang="en-US" sz="3000" dirty="0">
                <a:solidFill>
                  <a:srgbClr val="080808"/>
                </a:solidFill>
              </a:rPr>
              <a:t>ms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u="sng" dirty="0" smtClean="0">
                <a:solidFill>
                  <a:srgbClr val="080808"/>
                </a:solidFill>
              </a:rPr>
              <a:t>Most countries are Mixed Economies</a:t>
            </a:r>
            <a:r>
              <a:rPr lang="en-US" sz="3000" dirty="0" smtClean="0">
                <a:solidFill>
                  <a:srgbClr val="080808"/>
                </a:solidFill>
              </a:rPr>
              <a:t>, falling on a continuum somewhere between a Command (0% Free) and Market Economy (100% Free).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092" y="4114800"/>
            <a:ext cx="8850993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451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0</a:t>
            </a:r>
          </a:p>
          <a:p>
            <a:pPr algn="ctr"/>
            <a:r>
              <a:rPr lang="en-US" sz="2800" b="1" dirty="0" smtClean="0"/>
              <a:t>Pure Command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828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100</a:t>
            </a:r>
          </a:p>
          <a:p>
            <a:pPr algn="ctr"/>
            <a:r>
              <a:rPr lang="en-US" sz="2800" b="1" dirty="0" smtClean="0"/>
              <a:t>Pure Market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08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50</a:t>
            </a:r>
          </a:p>
          <a:p>
            <a:pPr algn="ctr"/>
            <a:r>
              <a:rPr lang="en-US" sz="2800" b="1" dirty="0" smtClean="0"/>
              <a:t>Mixed Economy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26092" y="4419601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3078" y="4419601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89092" y="4419600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Voluntary Trade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exchange in which </a:t>
            </a:r>
            <a:r>
              <a:rPr lang="en-US" sz="3000" u="sng" dirty="0">
                <a:solidFill>
                  <a:srgbClr val="080808"/>
                </a:solidFill>
              </a:rPr>
              <a:t>all sides agree to participate because they expect to benefit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Example: When a person agrees to trade a product or service for money, or another product or service, both sides benefit from the trade. </a:t>
            </a:r>
          </a:p>
        </p:txBody>
      </p:sp>
      <p:pic>
        <p:nvPicPr>
          <p:cNvPr id="18434" name="Picture 2" descr="C:\Users\smd13143\AppData\Local\Microsoft\Windows\Temporary Internet Files\Content.IE5\C0RA4V06\MP9004422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5269"/>
            <a:ext cx="3733800" cy="4978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International Trade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80808"/>
                </a:solidFill>
              </a:rPr>
              <a:t>The </a:t>
            </a:r>
            <a:r>
              <a:rPr lang="en-US" sz="3200" u="sng" dirty="0">
                <a:solidFill>
                  <a:srgbClr val="080808"/>
                </a:solidFill>
              </a:rPr>
              <a:t>exchange of goods and services between 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80808"/>
                </a:solidFill>
              </a:rPr>
              <a:t>International means between two or more nations (countries).  </a:t>
            </a:r>
          </a:p>
        </p:txBody>
      </p:sp>
      <p:pic>
        <p:nvPicPr>
          <p:cNvPr id="19458" name="Picture 2" descr="http://www.tothetick.com/wp-content/uploads/2013/08/T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495800" cy="29777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Currency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80808"/>
                </a:solidFill>
              </a:rPr>
              <a:t>Money that is used as a way to trade goods and services; </a:t>
            </a:r>
            <a:endParaRPr lang="en-US" sz="3600" dirty="0" smtClean="0">
              <a:solidFill>
                <a:srgbClr val="080808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Examples: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Paper Bills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Coins</a:t>
            </a:r>
            <a:endParaRPr lang="en-US" sz="3600" dirty="0">
              <a:solidFill>
                <a:srgbClr val="080808"/>
              </a:solidFill>
            </a:endParaRPr>
          </a:p>
        </p:txBody>
      </p:sp>
      <p:pic>
        <p:nvPicPr>
          <p:cNvPr id="1026" name="Picture 2" descr="http://stephansmithfx.com/wp-content/uploads/2010/11/Many-Currenc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5269"/>
            <a:ext cx="3505200" cy="358906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Exchange Rate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How much one country’s money is worth compared to another country’s. </a:t>
            </a:r>
            <a:endParaRPr lang="en-US" sz="2800" dirty="0" smtClean="0">
              <a:solidFill>
                <a:srgbClr val="080808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80808"/>
                </a:solidFill>
              </a:rPr>
              <a:t>Example</a:t>
            </a:r>
            <a:r>
              <a:rPr lang="en-US" sz="2800" dirty="0">
                <a:solidFill>
                  <a:srgbClr val="080808"/>
                </a:solidFill>
              </a:rPr>
              <a:t>: </a:t>
            </a:r>
            <a:endParaRPr lang="en-US" sz="2800" dirty="0" smtClean="0">
              <a:solidFill>
                <a:srgbClr val="080808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80808"/>
                </a:solidFill>
              </a:rPr>
              <a:t>16.49 </a:t>
            </a:r>
            <a:r>
              <a:rPr lang="en-US" sz="2800" dirty="0">
                <a:solidFill>
                  <a:srgbClr val="080808"/>
                </a:solidFill>
              </a:rPr>
              <a:t>Mexican Pesos = 1 U.S. Dollar (</a:t>
            </a:r>
            <a:r>
              <a:rPr lang="en-US" sz="2800" dirty="0" smtClean="0">
                <a:solidFill>
                  <a:srgbClr val="080808"/>
                </a:solidFill>
              </a:rPr>
              <a:t>2015).</a:t>
            </a:r>
            <a:endParaRPr lang="en-US" sz="2800" dirty="0">
              <a:solidFill>
                <a:srgbClr val="080808"/>
              </a:solidFill>
            </a:endParaRPr>
          </a:p>
        </p:txBody>
      </p:sp>
      <p:pic>
        <p:nvPicPr>
          <p:cNvPr id="20482" name="Picture 2" descr="http://www.artlex.com/ArtLex/s/images/dollar.rec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89033"/>
            <a:ext cx="3741546" cy="13351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itulip.com/images/1MexsPeso1969_2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96625"/>
            <a:ext cx="3741546" cy="14461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Trade Barrier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Any law or practice that a government uses </a:t>
            </a:r>
            <a:r>
              <a:rPr lang="en-US" sz="3200" u="sng" dirty="0">
                <a:solidFill>
                  <a:srgbClr val="080808"/>
                </a:solidFill>
              </a:rPr>
              <a:t>to limit trade between 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This could be in the form of taxes (tariffs), quotas, or embargos.</a:t>
            </a: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48" y="1874218"/>
            <a:ext cx="4059012" cy="31815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Tariff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80808"/>
                </a:solidFill>
              </a:rPr>
              <a:t>A </a:t>
            </a:r>
            <a:r>
              <a:rPr lang="en-US" sz="3600" u="sng" dirty="0">
                <a:solidFill>
                  <a:srgbClr val="080808"/>
                </a:solidFill>
              </a:rPr>
              <a:t>price</a:t>
            </a:r>
            <a:r>
              <a:rPr lang="en-US" sz="3600" dirty="0">
                <a:solidFill>
                  <a:srgbClr val="080808"/>
                </a:solidFill>
              </a:rPr>
              <a:t> </a:t>
            </a:r>
            <a:r>
              <a:rPr lang="en-US" sz="3600" dirty="0" smtClean="0">
                <a:solidFill>
                  <a:srgbClr val="080808"/>
                </a:solidFill>
              </a:rPr>
              <a:t>or </a:t>
            </a:r>
            <a:r>
              <a:rPr lang="en-US" sz="3600" u="sng" dirty="0" smtClean="0">
                <a:solidFill>
                  <a:srgbClr val="080808"/>
                </a:solidFill>
              </a:rPr>
              <a:t>tax charged </a:t>
            </a:r>
            <a:r>
              <a:rPr lang="en-US" sz="3600" u="sng" dirty="0">
                <a:solidFill>
                  <a:srgbClr val="080808"/>
                </a:solidFill>
              </a:rPr>
              <a:t>for goods or services </a:t>
            </a:r>
            <a:r>
              <a:rPr lang="en-US" sz="3600" dirty="0">
                <a:solidFill>
                  <a:srgbClr val="080808"/>
                </a:solidFill>
              </a:rPr>
              <a:t>brought into one area from another area</a:t>
            </a:r>
            <a:r>
              <a:rPr lang="en-US" sz="3600" dirty="0" smtClean="0">
                <a:solidFill>
                  <a:srgbClr val="080808"/>
                </a:solidFill>
              </a:rPr>
              <a:t>.</a:t>
            </a:r>
          </a:p>
        </p:txBody>
      </p:sp>
      <p:pic>
        <p:nvPicPr>
          <p:cNvPr id="2054" name="Picture 6" descr="http://www.andrewwillner.com/wordpress/wp-content/uploads/2013/05/Container_ship_Hanjin_Taip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1695269"/>
            <a:ext cx="3776063" cy="286232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Human Resources/Capital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u="sng" dirty="0">
                <a:solidFill>
                  <a:srgbClr val="080808"/>
                </a:solidFill>
              </a:rPr>
              <a:t>The knowledge and skills (education) that allow workers to produce goods and services and earn a salary</a:t>
            </a:r>
            <a:r>
              <a:rPr lang="en-US" sz="3200" dirty="0">
                <a:solidFill>
                  <a:srgbClr val="080808"/>
                </a:solidFill>
              </a:rPr>
              <a:t>.  </a:t>
            </a:r>
            <a:endParaRPr lang="en-US" sz="3200" dirty="0" smtClean="0">
              <a:solidFill>
                <a:srgbClr val="080808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rgbClr val="080808"/>
                </a:solidFill>
              </a:rPr>
              <a:t>Example</a:t>
            </a:r>
            <a:r>
              <a:rPr lang="en-US" sz="3200" dirty="0">
                <a:solidFill>
                  <a:srgbClr val="080808"/>
                </a:solidFill>
              </a:rPr>
              <a:t>: </a:t>
            </a:r>
            <a:r>
              <a:rPr lang="en-US" sz="3200" dirty="0" smtClean="0">
                <a:solidFill>
                  <a:srgbClr val="080808"/>
                </a:solidFill>
              </a:rPr>
              <a:t>The </a:t>
            </a:r>
            <a:r>
              <a:rPr lang="en-US" sz="3200" dirty="0">
                <a:solidFill>
                  <a:srgbClr val="080808"/>
                </a:solidFill>
              </a:rPr>
              <a:t>knowledge and skills needed to become a doctor, lawyer, teacher, or car </a:t>
            </a:r>
            <a:r>
              <a:rPr lang="en-US" sz="3200" dirty="0" smtClean="0">
                <a:solidFill>
                  <a:srgbClr val="080808"/>
                </a:solidFill>
              </a:rPr>
              <a:t>mechanic.</a:t>
            </a:r>
            <a:endParaRPr lang="en-US" sz="3200" dirty="0" smtClean="0"/>
          </a:p>
        </p:txBody>
      </p:sp>
      <p:pic>
        <p:nvPicPr>
          <p:cNvPr id="5126" name="Picture 6" descr="http://blog.latterdaylearning.org/wp-content/uploads/2013/04/importance_of_educati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58" y="2514600"/>
            <a:ext cx="3814988" cy="2971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Quota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u="sng" dirty="0">
                <a:solidFill>
                  <a:srgbClr val="080808"/>
                </a:solidFill>
              </a:rPr>
              <a:t>A limit on the amount of product that may be imported</a:t>
            </a:r>
            <a:r>
              <a:rPr lang="en-US" sz="3200" dirty="0">
                <a:solidFill>
                  <a:srgbClr val="080808"/>
                </a:solidFill>
              </a:rPr>
              <a:t> during a given period of time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O</a:t>
            </a:r>
            <a:r>
              <a:rPr lang="en-US" sz="3200" dirty="0" smtClean="0">
                <a:solidFill>
                  <a:srgbClr val="080808"/>
                </a:solidFill>
              </a:rPr>
              <a:t>nly a certain number of items can be imported.</a:t>
            </a:r>
          </a:p>
        </p:txBody>
      </p:sp>
      <p:pic>
        <p:nvPicPr>
          <p:cNvPr id="21506" name="Picture 2" descr="http://www.econedlink.org/img/lesson-images/EconEdLink-68-Trade-Barriers-Expo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5" y="4191000"/>
            <a:ext cx="8376225" cy="24734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Embargo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When </a:t>
            </a:r>
            <a:r>
              <a:rPr lang="en-US" sz="3200" u="sng" dirty="0">
                <a:solidFill>
                  <a:srgbClr val="080808"/>
                </a:solidFill>
              </a:rPr>
              <a:t>a country refuses to import or export certain goods</a:t>
            </a:r>
            <a:r>
              <a:rPr lang="en-US" sz="3200" dirty="0">
                <a:solidFill>
                  <a:srgbClr val="080808"/>
                </a:solidFill>
              </a:rPr>
              <a:t>; often backed by military force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Example: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The United States has had an embargo against Cuba since October of 1960.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49814"/>
            <a:ext cx="3962400" cy="24243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33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OPEC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u="sng" dirty="0">
                <a:solidFill>
                  <a:srgbClr val="080808"/>
                </a:solidFill>
              </a:rPr>
              <a:t>Organization of Petroleum Exporting </a:t>
            </a:r>
            <a:r>
              <a:rPr lang="en-US" sz="3200" u="sng" dirty="0" smtClean="0">
                <a:solidFill>
                  <a:srgbClr val="080808"/>
                </a:solidFill>
              </a:rPr>
              <a:t>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u="sng" dirty="0" smtClean="0">
                <a:solidFill>
                  <a:srgbClr val="080808"/>
                </a:solidFill>
              </a:rPr>
              <a:t>Decides </a:t>
            </a:r>
            <a:r>
              <a:rPr lang="en-US" sz="3200" u="sng" dirty="0">
                <a:solidFill>
                  <a:srgbClr val="080808"/>
                </a:solidFill>
              </a:rPr>
              <a:t>the price and amount of oil produced each year in major oil </a:t>
            </a:r>
            <a:r>
              <a:rPr lang="en-US" sz="3200" u="sng" dirty="0" smtClean="0">
                <a:solidFill>
                  <a:srgbClr val="080808"/>
                </a:solidFill>
              </a:rPr>
              <a:t>producing </a:t>
            </a:r>
            <a:r>
              <a:rPr lang="en-US" sz="3200" dirty="0" smtClean="0">
                <a:solidFill>
                  <a:srgbClr val="080808"/>
                </a:solidFill>
              </a:rPr>
              <a:t>countries </a:t>
            </a:r>
            <a:r>
              <a:rPr lang="en-US" sz="3200" dirty="0">
                <a:solidFill>
                  <a:srgbClr val="080808"/>
                </a:solidFill>
              </a:rPr>
              <a:t>like Iran, Iraq, Saudi Arabia, and Kuwait.</a:t>
            </a:r>
            <a:endParaRPr lang="en-US" sz="3200" dirty="0" smtClean="0">
              <a:solidFill>
                <a:srgbClr val="080808"/>
              </a:solidFill>
            </a:endParaRPr>
          </a:p>
        </p:txBody>
      </p:sp>
      <p:pic>
        <p:nvPicPr>
          <p:cNvPr id="22530" name="Picture 2" descr="http://hismap.wz.cz/svet/opec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13" y="3757372"/>
            <a:ext cx="5665973" cy="296092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Capital Resources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080808"/>
                </a:solidFill>
              </a:rPr>
              <a:t>Goods such as factories, machines, and tools that workers use to make other goods.</a:t>
            </a:r>
            <a:endParaRPr lang="en-US" sz="3200" dirty="0" smtClean="0"/>
          </a:p>
        </p:txBody>
      </p:sp>
      <p:pic>
        <p:nvPicPr>
          <p:cNvPr id="6146" name="Picture 2" descr="http://static.guim.co.uk/sys-images/Guardian/Pix/GU_front_gifs/2012/5/30/1338404999185/A-Foxconn-factory-in-Shen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9000"/>
            <a:ext cx="4343400" cy="26060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Natural Resources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dirty="0">
                <a:solidFill>
                  <a:srgbClr val="080808"/>
                </a:solidFill>
              </a:rPr>
              <a:t>Raw materials used to support life and make </a:t>
            </a:r>
            <a:r>
              <a:rPr lang="en-US" sz="3600" dirty="0" smtClean="0">
                <a:solidFill>
                  <a:srgbClr val="080808"/>
                </a:solidFill>
              </a:rPr>
              <a:t>goods</a:t>
            </a:r>
          </a:p>
          <a:p>
            <a:pPr marL="457200" indent="-457200"/>
            <a:r>
              <a:rPr lang="en-US" sz="3600" dirty="0" smtClean="0">
                <a:solidFill>
                  <a:srgbClr val="080808"/>
                </a:solidFill>
              </a:rPr>
              <a:t>Examples</a:t>
            </a:r>
            <a:r>
              <a:rPr lang="en-US" sz="3600" dirty="0">
                <a:solidFill>
                  <a:srgbClr val="080808"/>
                </a:solidFill>
              </a:rPr>
              <a:t>: </a:t>
            </a:r>
            <a:endParaRPr lang="en-US" sz="3600" dirty="0" smtClean="0">
              <a:solidFill>
                <a:srgbClr val="080808"/>
              </a:solidFill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Trees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Land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Oil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04159"/>
            <a:ext cx="2689412" cy="2286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10" y="1524000"/>
            <a:ext cx="3223990" cy="37339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01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Entrepreneurship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495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700" dirty="0" smtClean="0">
                <a:solidFill>
                  <a:srgbClr val="080808"/>
                </a:solidFill>
              </a:rPr>
              <a:t>People </a:t>
            </a:r>
            <a:r>
              <a:rPr lang="en-US" sz="2700" dirty="0">
                <a:solidFill>
                  <a:srgbClr val="080808"/>
                </a:solidFill>
              </a:rPr>
              <a:t>who have these qualities risk their time, money, and energy to make a profit.  </a:t>
            </a:r>
            <a:endParaRPr lang="en-US" sz="2700" dirty="0" smtClean="0">
              <a:solidFill>
                <a:srgbClr val="080808"/>
              </a:solidFill>
            </a:endParaRPr>
          </a:p>
          <a:p>
            <a:pPr marL="457200" indent="-457200"/>
            <a:r>
              <a:rPr lang="en-US" sz="2700" dirty="0" smtClean="0">
                <a:solidFill>
                  <a:srgbClr val="080808"/>
                </a:solidFill>
              </a:rPr>
              <a:t>They </a:t>
            </a:r>
            <a:r>
              <a:rPr lang="en-US" sz="2700" dirty="0">
                <a:solidFill>
                  <a:srgbClr val="080808"/>
                </a:solidFill>
              </a:rPr>
              <a:t>might create new products, come up with new ways to make things, or find new ways to reach buyers (ex. iTunes, Facebook).</a:t>
            </a:r>
            <a:endParaRPr lang="en-US" sz="2700" dirty="0" smtClean="0"/>
          </a:p>
        </p:txBody>
      </p:sp>
      <p:pic>
        <p:nvPicPr>
          <p:cNvPr id="7170" name="Picture 2" descr="http://cdn.cultofmac.com/wp-content/uploads/2012/11/iTunes-11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666999" cy="2667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instonchurchill.org/images/Faceboo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7699"/>
            <a:ext cx="2400300" cy="24003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Goods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dirty="0">
                <a:solidFill>
                  <a:srgbClr val="080808"/>
                </a:solidFill>
              </a:rPr>
              <a:t>Tangible (touchable) objects that satisfy economic wants</a:t>
            </a:r>
            <a:r>
              <a:rPr lang="en-US" sz="4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80808"/>
                </a:solidFill>
              </a:rPr>
              <a:t>Items that a person may want or need to have.  </a:t>
            </a:r>
            <a:endParaRPr lang="en-US" sz="4000" dirty="0" smtClean="0"/>
          </a:p>
        </p:txBody>
      </p:sp>
      <p:pic>
        <p:nvPicPr>
          <p:cNvPr id="8195" name="Picture 3" descr="C:\Users\smd13143\AppData\Local\Microsoft\Windows\Temporary Internet Files\Content.IE5\0MU39TL0\MC90044035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657143" cy="23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md13143\AppData\Local\Microsoft\Windows\Temporary Internet Files\Content.IE5\8QBQCYWQ\MC90044173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md13143\AppData\Local\Microsoft\Windows\Temporary Internet Files\Content.IE5\8QBQCYWQ\MC9004133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17" y="1600200"/>
            <a:ext cx="275768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Services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80808"/>
                </a:solidFill>
              </a:rPr>
              <a:t>Activities performed by people to satisfy economic wants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/>
            <a:r>
              <a:rPr lang="en-US" sz="2400" dirty="0" smtClean="0">
                <a:solidFill>
                  <a:srgbClr val="080808"/>
                </a:solidFill>
              </a:rPr>
              <a:t>Examples: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</a:rPr>
              <a:t>Restaurants provide the service of preparing food for people.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</a:rPr>
              <a:t>Teachers provide the service of educating students.</a:t>
            </a:r>
            <a:endParaRPr lang="en-US" sz="2400" dirty="0" smtClean="0"/>
          </a:p>
        </p:txBody>
      </p:sp>
      <p:pic>
        <p:nvPicPr>
          <p:cNvPr id="9218" name="Picture 2" descr="C:\Users\smd13143\AppData\Local\Microsoft\Windows\Temporary Internet Files\Content.IE5\8QBQCYWQ\MP9004093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191000" cy="27961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md13143\AppData\Local\Microsoft\Windows\Temporary Internet Files\Content.IE5\YMG1FU1D\MP9004071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505200" cy="27961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Producer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1"/>
            <a:ext cx="342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solidFill>
                  <a:srgbClr val="080808"/>
                </a:solidFill>
              </a:rPr>
              <a:t>Someone who uses resources to make a good or service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/>
            <a:r>
              <a:rPr lang="en-US" sz="2800" dirty="0" smtClean="0">
                <a:solidFill>
                  <a:srgbClr val="080808"/>
                </a:solidFill>
              </a:rPr>
              <a:t>Examples:</a:t>
            </a:r>
          </a:p>
          <a:p>
            <a:pPr marL="914400" lvl="1" indent="-457200"/>
            <a:r>
              <a:rPr lang="en-US" sz="2800" dirty="0" smtClean="0">
                <a:solidFill>
                  <a:srgbClr val="080808"/>
                </a:solidFill>
              </a:rPr>
              <a:t>The Ford car company, uses raw materials (such as iron, etc.) to create automobiles.</a:t>
            </a:r>
            <a:endParaRPr lang="en-US" sz="2800" dirty="0" smtClean="0"/>
          </a:p>
        </p:txBody>
      </p:sp>
      <p:pic>
        <p:nvPicPr>
          <p:cNvPr id="10242" name="Picture 2" descr="http://blog.mlive.com/business_impact/2008/05/large_Ford%20Cuts%20Workers_F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05" y="2162503"/>
            <a:ext cx="5132145" cy="3124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o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RespondQuestion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RespondGraph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1020</Words>
  <Application>Microsoft Office PowerPoint</Application>
  <PresentationFormat>On-screen Show (4:3)</PresentationFormat>
  <Paragraphs>113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Tw Cen MT</vt:lpstr>
      <vt:lpstr>Wingdings</vt:lpstr>
      <vt:lpstr>Wingdings 2</vt:lpstr>
      <vt:lpstr>iRespondQuestionMaster</vt:lpstr>
      <vt:lpstr>iRespondGraphMaster</vt:lpstr>
      <vt:lpstr>Book</vt:lpstr>
      <vt:lpstr>1_iRespondQuestionMaster</vt:lpstr>
      <vt:lpstr>1_iRespondGraphMaster</vt:lpstr>
      <vt:lpstr>Economics Vocabulary</vt:lpstr>
      <vt:lpstr>Economics</vt:lpstr>
      <vt:lpstr>Human Resources/Capital</vt:lpstr>
      <vt:lpstr>Capital Resources</vt:lpstr>
      <vt:lpstr>Natural Resources</vt:lpstr>
      <vt:lpstr>Entrepreneurship</vt:lpstr>
      <vt:lpstr>Goods</vt:lpstr>
      <vt:lpstr>Services</vt:lpstr>
      <vt:lpstr>Producer</vt:lpstr>
      <vt:lpstr>Consumer</vt:lpstr>
      <vt:lpstr>Imports</vt:lpstr>
      <vt:lpstr>Exports</vt:lpstr>
      <vt:lpstr>Gross Domestic Product (GDP)</vt:lpstr>
      <vt:lpstr>Invest (Investment)</vt:lpstr>
      <vt:lpstr>Literacy Rate</vt:lpstr>
      <vt:lpstr>Standard of Living</vt:lpstr>
      <vt:lpstr>Scarcity</vt:lpstr>
      <vt:lpstr>Specialization</vt:lpstr>
      <vt:lpstr>Economic System</vt:lpstr>
      <vt:lpstr>Traditional Economy</vt:lpstr>
      <vt:lpstr>Command Economy</vt:lpstr>
      <vt:lpstr>Market Economy</vt:lpstr>
      <vt:lpstr>Mixed Economy</vt:lpstr>
      <vt:lpstr>Voluntary Trade</vt:lpstr>
      <vt:lpstr>International Trade</vt:lpstr>
      <vt:lpstr>Currency</vt:lpstr>
      <vt:lpstr>Exchange Rate</vt:lpstr>
      <vt:lpstr>Trade Barrier</vt:lpstr>
      <vt:lpstr>Tariff</vt:lpstr>
      <vt:lpstr>Quota</vt:lpstr>
      <vt:lpstr>Embargo</vt:lpstr>
      <vt:lpstr>OPEC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Power</dc:title>
  <dc:creator>Matthew Short</dc:creator>
  <cp:lastModifiedBy>Patrice Mcbean</cp:lastModifiedBy>
  <cp:revision>91</cp:revision>
  <cp:lastPrinted>2015-11-01T19:01:45Z</cp:lastPrinted>
  <dcterms:created xsi:type="dcterms:W3CDTF">2013-10-23T17:52:26Z</dcterms:created>
  <dcterms:modified xsi:type="dcterms:W3CDTF">2018-11-26T15:27:12Z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