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8" r:id="rId8"/>
    <p:sldId id="257" r:id="rId9"/>
    <p:sldId id="260" r:id="rId10"/>
    <p:sldId id="261" r:id="rId11"/>
    <p:sldId id="262" r:id="rId12"/>
    <p:sldId id="281" r:id="rId13"/>
    <p:sldId id="264" r:id="rId14"/>
    <p:sldId id="263" r:id="rId15"/>
    <p:sldId id="266" r:id="rId16"/>
    <p:sldId id="265" r:id="rId17"/>
    <p:sldId id="267" r:id="rId18"/>
    <p:sldId id="268" r:id="rId19"/>
    <p:sldId id="269" r:id="rId20"/>
    <p:sldId id="270" r:id="rId21"/>
    <p:sldId id="271" r:id="rId22"/>
    <p:sldId id="272" r:id="rId23"/>
    <p:sldId id="273" r:id="rId24"/>
    <p:sldId id="276" r:id="rId25"/>
    <p:sldId id="274" r:id="rId26"/>
    <p:sldId id="277" r:id="rId27"/>
    <p:sldId id="278" r:id="rId28"/>
    <p:sldId id="275" r:id="rId29"/>
    <p:sldId id="279" r:id="rId30"/>
    <p:sldId id="280" r:id="rId31"/>
    <p:sldId id="282" r:id="rId32"/>
    <p:sldId id="283" r:id="rId33"/>
    <p:sldId id="284" r:id="rId34"/>
    <p:sldId id="285" r:id="rId35"/>
    <p:sldId id="259" r:id="rId36"/>
    <p:sldId id="292" r:id="rId37"/>
    <p:sldId id="286" r:id="rId38"/>
    <p:sldId id="287" r:id="rId39"/>
    <p:sldId id="288" r:id="rId40"/>
    <p:sldId id="289" r:id="rId41"/>
    <p:sldId id="290" r:id="rId42"/>
    <p:sldId id="291"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FFB06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47" d="100"/>
          <a:sy n="47" d="100"/>
        </p:scale>
        <p:origin x="113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pPr/>
              <a:t>‹#›</a:t>
            </a:fld>
            <a:endParaRPr lang="es-ES"/>
          </a:p>
        </p:txBody>
      </p:sp>
    </p:spTree>
    <p:extLst>
      <p:ext uri="{BB962C8B-B14F-4D97-AF65-F5344CB8AC3E}">
        <p14:creationId xmlns:p14="http://schemas.microsoft.com/office/powerpoint/2010/main" val="14215367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pPr/>
              <a:t>‹#›</a:t>
            </a:fld>
            <a:endParaRPr lang="es-ES"/>
          </a:p>
        </p:txBody>
      </p:sp>
    </p:spTree>
    <p:extLst>
      <p:ext uri="{BB962C8B-B14F-4D97-AF65-F5344CB8AC3E}">
        <p14:creationId xmlns:p14="http://schemas.microsoft.com/office/powerpoint/2010/main" val="156634984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pPr/>
              <a:t>‹#›</a:t>
            </a:fld>
            <a:endParaRPr lang="es-ES"/>
          </a:p>
        </p:txBody>
      </p:sp>
    </p:spTree>
    <p:extLst>
      <p:ext uri="{BB962C8B-B14F-4D97-AF65-F5344CB8AC3E}">
        <p14:creationId xmlns:p14="http://schemas.microsoft.com/office/powerpoint/2010/main" val="121729716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04424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69586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443283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61234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431571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742486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709626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25427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pPr/>
              <a:t>‹#›</a:t>
            </a:fld>
            <a:endParaRPr lang="es-ES"/>
          </a:p>
        </p:txBody>
      </p:sp>
    </p:spTree>
    <p:extLst>
      <p:ext uri="{BB962C8B-B14F-4D97-AF65-F5344CB8AC3E}">
        <p14:creationId xmlns:p14="http://schemas.microsoft.com/office/powerpoint/2010/main" val="69205951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24611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48850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44961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6319279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7773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47145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2628262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94715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06162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08949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pPr/>
              <a:t>‹#›</a:t>
            </a:fld>
            <a:endParaRPr lang="es-ES"/>
          </a:p>
        </p:txBody>
      </p:sp>
    </p:spTree>
    <p:extLst>
      <p:ext uri="{BB962C8B-B14F-4D97-AF65-F5344CB8AC3E}">
        <p14:creationId xmlns:p14="http://schemas.microsoft.com/office/powerpoint/2010/main" val="400832005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48231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713160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4831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41029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93931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51928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93594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181133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24317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042119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pPr/>
              <a:t>‹#›</a:t>
            </a:fld>
            <a:endParaRPr lang="es-ES"/>
          </a:p>
        </p:txBody>
      </p:sp>
    </p:spTree>
    <p:extLst>
      <p:ext uri="{BB962C8B-B14F-4D97-AF65-F5344CB8AC3E}">
        <p14:creationId xmlns:p14="http://schemas.microsoft.com/office/powerpoint/2010/main" val="11551614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1230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2425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05833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3977557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82265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6758367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532412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8689690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07647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29787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pPr/>
              <a:t>‹#›</a:t>
            </a:fld>
            <a:endParaRPr lang="es-ES"/>
          </a:p>
        </p:txBody>
      </p:sp>
    </p:spTree>
    <p:extLst>
      <p:ext uri="{BB962C8B-B14F-4D97-AF65-F5344CB8AC3E}">
        <p14:creationId xmlns:p14="http://schemas.microsoft.com/office/powerpoint/2010/main" val="4088488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24268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56345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4183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7177781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348934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5626255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520002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70227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4140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8855061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pPr/>
              <a:t>‹#›</a:t>
            </a:fld>
            <a:endParaRPr lang="es-ES"/>
          </a:p>
        </p:txBody>
      </p:sp>
    </p:spTree>
    <p:extLst>
      <p:ext uri="{BB962C8B-B14F-4D97-AF65-F5344CB8AC3E}">
        <p14:creationId xmlns:p14="http://schemas.microsoft.com/office/powerpoint/2010/main" val="418700158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89009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48680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67150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22980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52705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10991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2446139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832409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11989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75032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pPr/>
              <a:t>‹#›</a:t>
            </a:fld>
            <a:endParaRPr lang="es-ES"/>
          </a:p>
        </p:txBody>
      </p:sp>
    </p:spTree>
    <p:extLst>
      <p:ext uri="{BB962C8B-B14F-4D97-AF65-F5344CB8AC3E}">
        <p14:creationId xmlns:p14="http://schemas.microsoft.com/office/powerpoint/2010/main" val="41823403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10018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22790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627662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8039215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218460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472335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293482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46501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pPr/>
              <a:t>‹#›</a:t>
            </a:fld>
            <a:endParaRPr lang="es-ES"/>
          </a:p>
        </p:txBody>
      </p:sp>
    </p:spTree>
    <p:extLst>
      <p:ext uri="{BB962C8B-B14F-4D97-AF65-F5344CB8AC3E}">
        <p14:creationId xmlns:p14="http://schemas.microsoft.com/office/powerpoint/2010/main" val="377861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pPr/>
              <a:t>‹#›</a:t>
            </a:fld>
            <a:endParaRPr lang="es-ES"/>
          </a:p>
        </p:txBody>
      </p:sp>
    </p:spTree>
    <p:extLst>
      <p:ext uri="{BB962C8B-B14F-4D97-AF65-F5344CB8AC3E}">
        <p14:creationId xmlns:p14="http://schemas.microsoft.com/office/powerpoint/2010/main" val="3760079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0707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6180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2399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660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7437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0788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hlbB3cmgPmo"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LGpmVs0_Db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5zGz730g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1.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VhOKiwX2u_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620688"/>
            <a:ext cx="8424936" cy="1656184"/>
          </a:xfrm>
        </p:spPr>
        <p:txBody>
          <a:bodyPr/>
          <a:lstStyle/>
          <a:p>
            <a:r>
              <a:rPr lang="es-UY" sz="6000" b="1" dirty="0" err="1" smtClean="0">
                <a:solidFill>
                  <a:schemeClr val="tx1"/>
                </a:solidFill>
                <a:effectLst>
                  <a:outerShdw blurRad="38100" dist="38100" dir="2700000" algn="tl">
                    <a:srgbClr val="000000">
                      <a:alpha val="43137"/>
                    </a:srgbClr>
                  </a:outerShdw>
                </a:effectLst>
              </a:rPr>
              <a:t>How</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did</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Communism</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influence</a:t>
            </a:r>
            <a:r>
              <a:rPr lang="es-UY" sz="6000" b="1" dirty="0" smtClean="0">
                <a:solidFill>
                  <a:schemeClr val="tx1"/>
                </a:solidFill>
                <a:effectLst>
                  <a:outerShdw blurRad="38100" dist="38100" dir="2700000" algn="tl">
                    <a:srgbClr val="000000">
                      <a:alpha val="43137"/>
                    </a:srgbClr>
                  </a:outerShdw>
                </a:effectLst>
              </a:rPr>
              <a:t> </a:t>
            </a:r>
            <a:r>
              <a:rPr lang="es-UY" sz="6000" b="1" dirty="0" smtClean="0">
                <a:solidFill>
                  <a:schemeClr val="tx1"/>
                </a:solidFill>
                <a:effectLst>
                  <a:outerShdw blurRad="38100" dist="38100" dir="2700000" algn="tl">
                    <a:schemeClr val="tx1">
                      <a:alpha val="43000"/>
                    </a:schemeClr>
                  </a:outerShdw>
                </a:effectLst>
              </a:rPr>
              <a:t>China</a:t>
            </a:r>
            <a:r>
              <a:rPr lang="es-UY" sz="6000" b="1" dirty="0" smtClean="0">
                <a:solidFill>
                  <a:schemeClr val="tx1"/>
                </a:solidFill>
                <a:effectLst>
                  <a:outerShdw blurRad="38100" dist="38100" dir="2700000" algn="tl">
                    <a:srgbClr val="000000">
                      <a:alpha val="43137"/>
                    </a:srgbClr>
                  </a:outerShdw>
                </a:effectLst>
              </a:rPr>
              <a:t>?</a:t>
            </a:r>
            <a:endParaRPr lang="es-ES" sz="6000" b="1" dirty="0">
              <a:solidFill>
                <a:schemeClr val="tx1"/>
              </a:solidFill>
              <a:effectLst>
                <a:outerShdw blurRad="38100" dist="38100" dir="2700000" algn="tl">
                  <a:srgbClr val="000000">
                    <a:alpha val="43137"/>
                  </a:srgbClr>
                </a:outerShdw>
              </a:effectLst>
            </a:endParaRPr>
          </a:p>
        </p:txBody>
      </p:sp>
      <p:sp>
        <p:nvSpPr>
          <p:cNvPr id="2217" name="Rectangle 169"/>
          <p:cNvSpPr>
            <a:spLocks noChangeArrowheads="1"/>
          </p:cNvSpPr>
          <p:nvPr/>
        </p:nvSpPr>
        <p:spPr bwMode="auto">
          <a:xfrm>
            <a:off x="1331640" y="3356992"/>
            <a:ext cx="763284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500" b="1" dirty="0" smtClean="0">
                <a:effectLst>
                  <a:outerShdw blurRad="38100" dist="38100" dir="2700000" algn="tl">
                    <a:schemeClr val="bg1">
                      <a:alpha val="43000"/>
                    </a:schemeClr>
                  </a:outerShdw>
                </a:effectLst>
              </a:rPr>
              <a:t>SS7H3d. Describe the impact of Communism in China in terms of Mao Zedong, the Great Leap Forward, the Cultural Revolution, and Tiananmen Square.</a:t>
            </a:r>
            <a:endParaRPr lang="es-ES" sz="25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928793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Turn to a seat partner and discuss again: </a:t>
            </a:r>
            <a:r>
              <a:rPr lang="en-US" sz="3600" dirty="0">
                <a:solidFill>
                  <a:srgbClr val="000000"/>
                </a:solidFill>
              </a:rPr>
              <a:t>do you believe Mao Zedong was good for China</a:t>
            </a:r>
            <a:r>
              <a:rPr lang="en-US" sz="3600" dirty="0" smtClean="0">
                <a:solidFill>
                  <a:srgbClr val="000000"/>
                </a:solidFill>
              </a:rPr>
              <a:t>? </a:t>
            </a:r>
            <a:endParaRPr lang="en-US" sz="1800" dirty="0" smtClean="0">
              <a:solidFill>
                <a:srgbClr val="000000"/>
              </a:solidFill>
            </a:endParaRPr>
          </a:p>
          <a:p>
            <a:endParaRPr lang="en-US" sz="1800" dirty="0">
              <a:solidFill>
                <a:srgbClr val="000000"/>
              </a:solidFill>
            </a:endParaRPr>
          </a:p>
          <a:p>
            <a:endParaRPr lang="en-US" sz="1800" dirty="0" smtClean="0">
              <a:solidFill>
                <a:srgbClr val="000000"/>
              </a:solidFill>
            </a:endParaRPr>
          </a:p>
          <a:p>
            <a:r>
              <a:rPr lang="en-US" sz="3600" dirty="0" smtClean="0">
                <a:solidFill>
                  <a:srgbClr val="000000"/>
                </a:solidFill>
              </a:rPr>
              <a:t>Use examples discussed in your reasoning. </a:t>
            </a:r>
            <a:endParaRPr lang="en-US" sz="3600" dirty="0">
              <a:solidFill>
                <a:srgbClr val="000000"/>
              </a:solidFill>
            </a:endParaRP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934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431540" y="260648"/>
            <a:ext cx="8352928" cy="194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Although the rule of the Communist Party started successfully, soon the Chinese people would be victims again.</a:t>
            </a:r>
            <a:endParaRPr lang="en-US" sz="1800" dirty="0" smtClean="0">
              <a:solidFill>
                <a:srgbClr val="000000"/>
              </a:solidFill>
            </a:endParaRPr>
          </a:p>
        </p:txBody>
      </p:sp>
      <p:sp>
        <p:nvSpPr>
          <p:cNvPr id="2" name="Rectangle 1"/>
          <p:cNvSpPr/>
          <p:nvPr/>
        </p:nvSpPr>
        <p:spPr>
          <a:xfrm>
            <a:off x="611560" y="2708920"/>
            <a:ext cx="7848872" cy="3416320"/>
          </a:xfrm>
          <a:prstGeom prst="rect">
            <a:avLst/>
          </a:prstGeom>
        </p:spPr>
        <p:txBody>
          <a:bodyPr wrap="square">
            <a:spAutoFit/>
          </a:bodyPr>
          <a:lstStyle/>
          <a:p>
            <a:pPr algn="ctr"/>
            <a:r>
              <a:rPr lang="en-US" sz="3600" dirty="0"/>
              <a:t>In January </a:t>
            </a:r>
            <a:r>
              <a:rPr lang="en-US" sz="3600" dirty="0" smtClean="0"/>
              <a:t>of </a:t>
            </a:r>
            <a:r>
              <a:rPr lang="en-US" sz="3600" b="1" u="sng" dirty="0" smtClean="0">
                <a:solidFill>
                  <a:srgbClr val="FF0000"/>
                </a:solidFill>
              </a:rPr>
              <a:t>1958</a:t>
            </a:r>
            <a:r>
              <a:rPr lang="en-US" sz="3600" dirty="0"/>
              <a:t>, Mao </a:t>
            </a:r>
            <a:r>
              <a:rPr lang="en-US" sz="3600" dirty="0" smtClean="0"/>
              <a:t>Zedong </a:t>
            </a:r>
            <a:r>
              <a:rPr lang="en-US" sz="3600" dirty="0"/>
              <a:t>launched the "</a:t>
            </a:r>
            <a:r>
              <a:rPr lang="en-US" sz="3600" b="1" u="sng" dirty="0">
                <a:solidFill>
                  <a:srgbClr val="FF0000"/>
                </a:solidFill>
              </a:rPr>
              <a:t>Great Leap Forward</a:t>
            </a:r>
            <a:r>
              <a:rPr lang="en-US" sz="3600" dirty="0"/>
              <a:t>," attempting to </a:t>
            </a:r>
            <a:r>
              <a:rPr lang="en-US" sz="3600" b="1" u="sng" dirty="0">
                <a:solidFill>
                  <a:srgbClr val="FF0000"/>
                </a:solidFill>
              </a:rPr>
              <a:t>increase agricultural </a:t>
            </a:r>
            <a:r>
              <a:rPr lang="en-US" sz="3600" dirty="0"/>
              <a:t>and </a:t>
            </a:r>
            <a:r>
              <a:rPr lang="en-US" sz="3600" b="1" u="sng" dirty="0">
                <a:solidFill>
                  <a:srgbClr val="FF0000"/>
                </a:solidFill>
              </a:rPr>
              <a:t>industrial </a:t>
            </a:r>
            <a:r>
              <a:rPr lang="en-US" sz="3600" b="1" u="sng" dirty="0" smtClean="0">
                <a:solidFill>
                  <a:srgbClr val="FF0000"/>
                </a:solidFill>
              </a:rPr>
              <a:t>production</a:t>
            </a:r>
            <a:r>
              <a:rPr lang="en-US" sz="3600" b="1" u="sng" dirty="0">
                <a:solidFill>
                  <a:srgbClr val="FF0000"/>
                </a:solidFill>
              </a:rPr>
              <a:t> </a:t>
            </a:r>
            <a:r>
              <a:rPr lang="en-US" sz="3600" dirty="0" smtClean="0"/>
              <a:t>in the hopes of speeding up China’s </a:t>
            </a:r>
            <a:r>
              <a:rPr lang="en-US" sz="3600" b="1" u="sng" dirty="0" smtClean="0">
                <a:solidFill>
                  <a:srgbClr val="FF0000"/>
                </a:solidFill>
              </a:rPr>
              <a:t>economic development</a:t>
            </a:r>
            <a:r>
              <a:rPr lang="en-US" sz="3600" dirty="0" smtClean="0"/>
              <a:t>.</a:t>
            </a:r>
            <a:endParaRPr lang="en-US" sz="3600" dirty="0"/>
          </a:p>
        </p:txBody>
      </p:sp>
    </p:spTree>
    <p:extLst>
      <p:ext uri="{BB962C8B-B14F-4D97-AF65-F5344CB8AC3E}">
        <p14:creationId xmlns:p14="http://schemas.microsoft.com/office/powerpoint/2010/main" val="21609212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539552" y="2132856"/>
            <a:ext cx="8352928" cy="4320480"/>
          </a:xfrm>
        </p:spPr>
        <p:txBody>
          <a:bodyPr/>
          <a:lstStyle/>
          <a:p>
            <a:pPr marL="0" indent="0" algn="ctr">
              <a:buNone/>
            </a:pPr>
            <a:r>
              <a:rPr lang="en-US" sz="4000" dirty="0" smtClean="0"/>
              <a:t>In an effort to make farming more productive, </a:t>
            </a:r>
            <a:r>
              <a:rPr lang="en-US" sz="4000" b="1" u="sng" dirty="0" smtClean="0">
                <a:solidFill>
                  <a:srgbClr val="FF0000"/>
                </a:solidFill>
              </a:rPr>
              <a:t>collective farms </a:t>
            </a:r>
            <a:r>
              <a:rPr lang="en-US" sz="4000" dirty="0" smtClean="0"/>
              <a:t>with </a:t>
            </a:r>
            <a:r>
              <a:rPr lang="en-US" sz="4000" b="1" u="sng" dirty="0" smtClean="0">
                <a:solidFill>
                  <a:srgbClr val="FF0000"/>
                </a:solidFill>
              </a:rPr>
              <a:t>large communes </a:t>
            </a:r>
            <a:r>
              <a:rPr lang="en-US" sz="4000" dirty="0" smtClean="0"/>
              <a:t>(communities) of people were created to grow </a:t>
            </a:r>
            <a:r>
              <a:rPr lang="en-US" sz="4000" b="1" u="sng" dirty="0" smtClean="0">
                <a:solidFill>
                  <a:srgbClr val="FF0000"/>
                </a:solidFill>
              </a:rPr>
              <a:t>crops</a:t>
            </a:r>
            <a:r>
              <a:rPr lang="en-US" sz="4000" dirty="0" smtClean="0"/>
              <a:t>, run </a:t>
            </a:r>
            <a:r>
              <a:rPr lang="en-US" sz="4000" b="1" u="sng" dirty="0" smtClean="0">
                <a:solidFill>
                  <a:srgbClr val="FF0000"/>
                </a:solidFill>
              </a:rPr>
              <a:t>industries</a:t>
            </a:r>
            <a:r>
              <a:rPr lang="en-US" sz="4000" dirty="0" smtClean="0"/>
              <a:t>, </a:t>
            </a:r>
            <a:r>
              <a:rPr lang="en-US" sz="4000" b="1" u="sng" dirty="0" smtClean="0">
                <a:solidFill>
                  <a:srgbClr val="FF0000"/>
                </a:solidFill>
              </a:rPr>
              <a:t>educate</a:t>
            </a:r>
            <a:r>
              <a:rPr lang="en-US" sz="4000" dirty="0" smtClean="0"/>
              <a:t> the </a:t>
            </a:r>
            <a:r>
              <a:rPr lang="en-US" sz="4000" b="1" u="sng" dirty="0" smtClean="0">
                <a:solidFill>
                  <a:srgbClr val="FF0000"/>
                </a:solidFill>
              </a:rPr>
              <a:t>children</a:t>
            </a:r>
            <a:r>
              <a:rPr lang="en-US" sz="4000" dirty="0" smtClean="0"/>
              <a:t>, and have </a:t>
            </a:r>
            <a:r>
              <a:rPr lang="en-US" sz="4000" b="1" u="sng" dirty="0" smtClean="0">
                <a:solidFill>
                  <a:srgbClr val="FF0000"/>
                </a:solidFill>
              </a:rPr>
              <a:t>healthcare</a:t>
            </a:r>
            <a:r>
              <a:rPr lang="en-US" sz="4000" dirty="0" smtClean="0"/>
              <a:t>.</a:t>
            </a:r>
          </a:p>
        </p:txBody>
      </p:sp>
    </p:spTree>
    <p:extLst>
      <p:ext uri="{BB962C8B-B14F-4D97-AF65-F5344CB8AC3E}">
        <p14:creationId xmlns:p14="http://schemas.microsoft.com/office/powerpoint/2010/main" val="7548530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611560" y="2420888"/>
            <a:ext cx="7776864" cy="3240360"/>
          </a:xfrm>
        </p:spPr>
        <p:txBody>
          <a:bodyPr/>
          <a:lstStyle/>
          <a:p>
            <a:pPr marL="0" indent="0" algn="ctr">
              <a:buNone/>
            </a:pPr>
            <a:r>
              <a:rPr lang="en-US" sz="4000" dirty="0" smtClean="0"/>
              <a:t>The people in the communes </a:t>
            </a:r>
            <a:r>
              <a:rPr lang="en-US" sz="4000" b="1" u="sng" dirty="0" smtClean="0">
                <a:solidFill>
                  <a:srgbClr val="FF0000"/>
                </a:solidFill>
              </a:rPr>
              <a:t>did not own the land</a:t>
            </a:r>
            <a:r>
              <a:rPr lang="en-US" sz="4000" dirty="0" smtClean="0"/>
              <a:t> they worked on and the Communist Party controlled their </a:t>
            </a:r>
            <a:r>
              <a:rPr lang="en-US" sz="4000" b="1" u="sng" dirty="0" smtClean="0">
                <a:solidFill>
                  <a:srgbClr val="FF0000"/>
                </a:solidFill>
              </a:rPr>
              <a:t>economy, work schedule, and social lives</a:t>
            </a:r>
            <a:r>
              <a:rPr lang="en-US" sz="4000" dirty="0" smtClean="0"/>
              <a:t>.</a:t>
            </a:r>
            <a:endParaRPr lang="en-US" sz="4000" dirty="0"/>
          </a:p>
        </p:txBody>
      </p:sp>
    </p:spTree>
    <p:extLst>
      <p:ext uri="{BB962C8B-B14F-4D97-AF65-F5344CB8AC3E}">
        <p14:creationId xmlns:p14="http://schemas.microsoft.com/office/powerpoint/2010/main" val="17190964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Communist Propaganda</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060848"/>
            <a:ext cx="8208912" cy="2376264"/>
          </a:xfrm>
        </p:spPr>
        <p:txBody>
          <a:bodyPr/>
          <a:lstStyle/>
          <a:p>
            <a:pPr marL="0" indent="0" algn="ctr">
              <a:buNone/>
            </a:pPr>
            <a:r>
              <a:rPr lang="en-US" sz="3600" dirty="0" smtClean="0"/>
              <a:t>Propaganda is </a:t>
            </a:r>
            <a:r>
              <a:rPr lang="en-US" sz="3600" dirty="0"/>
              <a:t>information, especially of </a:t>
            </a:r>
            <a:r>
              <a:rPr lang="en-US" sz="3600" dirty="0" smtClean="0"/>
              <a:t>a misleading </a:t>
            </a:r>
            <a:r>
              <a:rPr lang="en-US" sz="3600" dirty="0"/>
              <a:t>nature, used to promote or publicize a particular political cause or point of view.</a:t>
            </a:r>
          </a:p>
        </p:txBody>
      </p:sp>
      <p:sp>
        <p:nvSpPr>
          <p:cNvPr id="4" name="Content Placeholder 2"/>
          <p:cNvSpPr txBox="1">
            <a:spLocks/>
          </p:cNvSpPr>
          <p:nvPr/>
        </p:nvSpPr>
        <p:spPr bwMode="auto">
          <a:xfrm>
            <a:off x="539552" y="4797152"/>
            <a:ext cx="820891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b="1" u="sng" dirty="0" smtClean="0">
                <a:solidFill>
                  <a:srgbClr val="FF0000"/>
                </a:solidFill>
              </a:rPr>
              <a:t>The Communist Party used a lot of propaganda</a:t>
            </a:r>
            <a:r>
              <a:rPr lang="en-US" sz="3600" dirty="0" smtClean="0"/>
              <a:t> to promote its reforms.</a:t>
            </a:r>
            <a:endParaRPr lang="en-US" sz="3600" dirty="0"/>
          </a:p>
        </p:txBody>
      </p:sp>
    </p:spTree>
    <p:extLst>
      <p:ext uri="{BB962C8B-B14F-4D97-AF65-F5344CB8AC3E}">
        <p14:creationId xmlns:p14="http://schemas.microsoft.com/office/powerpoint/2010/main" val="11419184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4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0808"/>
            <a:ext cx="9144000" cy="5157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6632"/>
            <a:ext cx="8229600" cy="1440160"/>
          </a:xfrm>
        </p:spPr>
        <p:txBody>
          <a:bodyPr/>
          <a:lstStyle/>
          <a:p>
            <a:r>
              <a:rPr lang="en-US" sz="4800" b="1" dirty="0" smtClean="0">
                <a:effectLst>
                  <a:outerShdw blurRad="38100" dist="38100" dir="2700000" algn="tl">
                    <a:schemeClr val="bg1">
                      <a:alpha val="43000"/>
                    </a:schemeClr>
                  </a:outerShdw>
                </a:effectLst>
              </a:rPr>
              <a:t>Communist Propaganda of the Great Leap Forward</a:t>
            </a:r>
            <a:endParaRPr lang="en-US" sz="4800" b="1" dirty="0">
              <a:effectLst>
                <a:outerShdw blurRad="38100" dist="38100" dir="2700000" algn="tl">
                  <a:schemeClr val="bg1">
                    <a:alpha val="43000"/>
                  </a:schemeClr>
                </a:outerShdw>
              </a:effectLst>
            </a:endParaRPr>
          </a:p>
        </p:txBody>
      </p:sp>
      <p:pic>
        <p:nvPicPr>
          <p:cNvPr id="4" name="Picture 3" descr="http://chineseposters.net/images/pc-1954-004.jpg"/>
          <p:cNvPicPr/>
          <p:nvPr/>
        </p:nvPicPr>
        <p:blipFill>
          <a:blip r:embed="rId2">
            <a:extLst>
              <a:ext uri="{28A0092B-C50C-407E-A947-70E740481C1C}">
                <a14:useLocalDpi xmlns:a14="http://schemas.microsoft.com/office/drawing/2010/main" val="0"/>
              </a:ext>
            </a:extLst>
          </a:blip>
          <a:srcRect/>
          <a:stretch>
            <a:fillRect/>
          </a:stretch>
        </p:blipFill>
        <p:spPr bwMode="auto">
          <a:xfrm>
            <a:off x="1789364" y="1916832"/>
            <a:ext cx="5524500" cy="3835400"/>
          </a:xfrm>
          <a:prstGeom prst="rect">
            <a:avLst/>
          </a:prstGeom>
          <a:noFill/>
          <a:ln>
            <a:noFill/>
          </a:ln>
        </p:spPr>
      </p:pic>
      <p:sp>
        <p:nvSpPr>
          <p:cNvPr id="5" name="TextBox 4"/>
          <p:cNvSpPr txBox="1"/>
          <p:nvPr/>
        </p:nvSpPr>
        <p:spPr>
          <a:xfrm>
            <a:off x="992884" y="5886520"/>
            <a:ext cx="7200800" cy="954107"/>
          </a:xfrm>
          <a:prstGeom prst="rect">
            <a:avLst/>
          </a:prstGeom>
          <a:noFill/>
        </p:spPr>
        <p:txBody>
          <a:bodyPr wrap="square" rtlCol="0">
            <a:spAutoFit/>
          </a:bodyPr>
          <a:lstStyle/>
          <a:p>
            <a:pPr algn="ctr"/>
            <a:r>
              <a:rPr lang="en-US" sz="2800" b="1" dirty="0" smtClean="0"/>
              <a:t>Do the people look happy in the picture? Should they be?</a:t>
            </a:r>
            <a:endParaRPr lang="en-US" sz="2800" b="1" dirty="0"/>
          </a:p>
        </p:txBody>
      </p:sp>
    </p:spTree>
    <p:extLst>
      <p:ext uri="{BB962C8B-B14F-4D97-AF65-F5344CB8AC3E}">
        <p14:creationId xmlns:p14="http://schemas.microsoft.com/office/powerpoint/2010/main" val="110010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3000"/>
                            </p:stCondLst>
                            <p:childTnLst>
                              <p:par>
                                <p:cTn id="15" presetID="47"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lstStyle/>
          <a:p>
            <a:r>
              <a:rPr lang="en-US" sz="4000" b="1" dirty="0" smtClean="0">
                <a:effectLst>
                  <a:outerShdw blurRad="38100" dist="38100" dir="2700000" algn="tl">
                    <a:schemeClr val="bg1">
                      <a:alpha val="43000"/>
                    </a:schemeClr>
                  </a:outerShdw>
                </a:effectLst>
              </a:rPr>
              <a:t>Communist Propaganda of the Great Leap Forward</a:t>
            </a:r>
            <a:endParaRPr lang="en-US" sz="4000" b="1" dirty="0">
              <a:effectLst>
                <a:outerShdw blurRad="38100" dist="38100" dir="2700000" algn="tl">
                  <a:schemeClr val="bg1">
                    <a:alpha val="43000"/>
                  </a:schemeClr>
                </a:outerShdw>
              </a:effectLst>
            </a:endParaRPr>
          </a:p>
        </p:txBody>
      </p:sp>
      <p:pic>
        <p:nvPicPr>
          <p:cNvPr id="1026" name="Picture 2" descr="The commune is like a gigantic dragon, production is noticeable awe-inspi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5"/>
            <a:ext cx="3682020" cy="25202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he people's communes are 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3629898" cy="2584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gricultural cooperativization is the socialist course that makes everybody prosperous, 19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799" y="1482223"/>
            <a:ext cx="3660647" cy="2528792"/>
          </a:xfrm>
          <a:prstGeom prst="rect">
            <a:avLst/>
          </a:prstGeom>
          <a:noFill/>
          <a:ln>
            <a:solidFill>
              <a:schemeClr val="tx1"/>
            </a:solidFill>
          </a:ln>
        </p:spPr>
      </p:pic>
      <p:pic>
        <p:nvPicPr>
          <p:cNvPr id="1030" name="Picture 6" descr="http://chineseposters.net/images/e13-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801" y="4168778"/>
            <a:ext cx="3559148" cy="25650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14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http://www.theglobeandmail.com/report-on-business/international-business/asian-pacific-business/article4537701.ece/BINARY/w620/chin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8" y="11602"/>
            <a:ext cx="9411898" cy="6846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6455" y="188640"/>
            <a:ext cx="7643192" cy="1004423"/>
          </a:xfrm>
          <a:solidFill>
            <a:schemeClr val="bg1">
              <a:alpha val="61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50965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i612.photobucket.com/albums/tt201/Pilikia_photos/collec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0"/>
            <a:ext cx="10106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11560" y="5517232"/>
            <a:ext cx="7903675" cy="936104"/>
          </a:xfrm>
          <a:solidFill>
            <a:schemeClr val="bg1">
              <a:alpha val="79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5276490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graphics8.nytimes.com/images/2012/12/09/books/review/1209MIRSKY/1209MIRSKY-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7793"/>
            <a:ext cx="1298044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67544" y="5661248"/>
            <a:ext cx="7903675" cy="936104"/>
          </a:xfrm>
          <a:solidFill>
            <a:schemeClr val="bg1">
              <a:alpha val="79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25492783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67544" y="14945"/>
            <a:ext cx="8229600" cy="1541847"/>
          </a:xfrm>
        </p:spPr>
        <p:txBody>
          <a:bodyPr/>
          <a:lstStyle/>
          <a:p>
            <a:pPr marL="0" indent="0" algn="ctr">
              <a:buNone/>
            </a:pPr>
            <a:r>
              <a:rPr lang="en-US" sz="4800" b="1" dirty="0" smtClean="0">
                <a:effectLst>
                  <a:outerShdw blurRad="38100" dist="38100" dir="2700000" algn="tl">
                    <a:schemeClr val="bg1">
                      <a:alpha val="43000"/>
                    </a:schemeClr>
                  </a:outerShdw>
                </a:effectLst>
              </a:rPr>
              <a:t>Has China always had a Communist government?</a:t>
            </a:r>
            <a:endParaRPr lang="en-US" sz="4800" b="1" dirty="0">
              <a:effectLst>
                <a:outerShdw blurRad="38100" dist="38100" dir="2700000" algn="tl">
                  <a:schemeClr val="bg1">
                    <a:alpha val="43000"/>
                  </a:schemeClr>
                </a:outerShdw>
              </a:effectLst>
            </a:endParaRPr>
          </a:p>
        </p:txBody>
      </p:sp>
      <p:sp>
        <p:nvSpPr>
          <p:cNvPr id="4" name="Rectangle 3"/>
          <p:cNvSpPr txBox="1">
            <a:spLocks noChangeArrowheads="1"/>
          </p:cNvSpPr>
          <p:nvPr/>
        </p:nvSpPr>
        <p:spPr bwMode="auto">
          <a:xfrm>
            <a:off x="323528" y="1988840"/>
            <a:ext cx="856895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b="1" dirty="0" smtClean="0"/>
              <a:t>Until 1949, China’s government was led by the Chinese Nationalist Party. So, what happened?</a:t>
            </a:r>
            <a:endParaRPr lang="en-US" sz="3600" b="1" dirty="0"/>
          </a:p>
        </p:txBody>
      </p:sp>
      <p:sp>
        <p:nvSpPr>
          <p:cNvPr id="6" name="Rectangle 3"/>
          <p:cNvSpPr txBox="1">
            <a:spLocks noChangeArrowheads="1"/>
          </p:cNvSpPr>
          <p:nvPr/>
        </p:nvSpPr>
        <p:spPr bwMode="auto">
          <a:xfrm>
            <a:off x="683568" y="4284718"/>
            <a:ext cx="46085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800" b="1" dirty="0" smtClean="0"/>
              <a:t>The rise of Mao Zedong</a:t>
            </a:r>
            <a:endParaRPr lang="en-US" sz="4800" b="1" dirty="0"/>
          </a:p>
        </p:txBody>
      </p:sp>
      <p:pic>
        <p:nvPicPr>
          <p:cNvPr id="1026" name="Picture 2" descr="http://i.huffpost.com/gen/854697/thumbs/o-MAO-BOOK-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19048"/>
            <a:ext cx="1706314" cy="2259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1000"/>
                                        <p:tgtEl>
                                          <p:spTgt spid="144387">
                                            <p:txEl>
                                              <p:pRg st="0" end="0"/>
                                            </p:txEl>
                                          </p:spTgt>
                                        </p:tgtEl>
                                      </p:cBhvr>
                                    </p:animEffect>
                                    <p:anim calcmode="lin" valueType="num">
                                      <p:cBhvr>
                                        <p:cTn id="8"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pic>
        <p:nvPicPr>
          <p:cNvPr id="6" name="Picture 4" descr="http://factsanddetails.com/media/2/20080316-commune%20o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61" y="1628800"/>
            <a:ext cx="4455495" cy="45262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39552" y="332656"/>
            <a:ext cx="7903675" cy="936104"/>
          </a:xfrm>
          <a:noFill/>
          <a:ln>
            <a:no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25439114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060848"/>
            <a:ext cx="8229600" cy="1656184"/>
          </a:xfrm>
        </p:spPr>
        <p:txBody>
          <a:bodyPr/>
          <a:lstStyle/>
          <a:p>
            <a:pPr marL="0" indent="0" algn="ctr">
              <a:buNone/>
            </a:pPr>
            <a:r>
              <a:rPr lang="en-US" b="1" dirty="0" smtClean="0"/>
              <a:t>How do the real pictures of the Great Leap Forward compare to the communist propaganda pictures? </a:t>
            </a:r>
            <a:endParaRPr lang="en-US" b="1" dirty="0"/>
          </a:p>
        </p:txBody>
      </p:sp>
      <p:sp>
        <p:nvSpPr>
          <p:cNvPr id="4" name="Content Placeholder 2"/>
          <p:cNvSpPr txBox="1">
            <a:spLocks/>
          </p:cNvSpPr>
          <p:nvPr/>
        </p:nvSpPr>
        <p:spPr bwMode="auto">
          <a:xfrm>
            <a:off x="380187" y="4149080"/>
            <a:ext cx="8229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b="1" dirty="0" smtClean="0"/>
              <a:t>What would be the advantages and disadvantages of living and working on a collective farm?</a:t>
            </a:r>
            <a:endParaRPr lang="en-US" b="1" dirty="0"/>
          </a:p>
        </p:txBody>
      </p:sp>
    </p:spTree>
    <p:extLst>
      <p:ext uri="{BB962C8B-B14F-4D97-AF65-F5344CB8AC3E}">
        <p14:creationId xmlns:p14="http://schemas.microsoft.com/office/powerpoint/2010/main" val="1881146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Turn to a partner and explain what the image means.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9"/>
            <a:ext cx="9097911" cy="34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2083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18"/>
            <a:ext cx="9144000" cy="1688291"/>
          </a:xfrm>
        </p:spPr>
        <p:txBody>
          <a:bodyPr/>
          <a:lstStyle/>
          <a:p>
            <a:r>
              <a:rPr lang="en-US" sz="5200" b="1" u="sng" dirty="0" smtClean="0">
                <a:solidFill>
                  <a:srgbClr val="FF0000"/>
                </a:solidFill>
                <a:effectLst>
                  <a:outerShdw blurRad="38100" dist="38100" dir="2700000" algn="tl">
                    <a:schemeClr val="bg1">
                      <a:alpha val="43000"/>
                    </a:schemeClr>
                  </a:outerShdw>
                </a:effectLst>
              </a:rPr>
              <a:t>Effects of the Great </a:t>
            </a:r>
            <a:br>
              <a:rPr lang="en-US" sz="5200" b="1" u="sng" dirty="0" smtClean="0">
                <a:solidFill>
                  <a:srgbClr val="FF0000"/>
                </a:solidFill>
                <a:effectLst>
                  <a:outerShdw blurRad="38100" dist="38100" dir="2700000" algn="tl">
                    <a:schemeClr val="bg1">
                      <a:alpha val="43000"/>
                    </a:schemeClr>
                  </a:outerShdw>
                </a:effectLst>
              </a:rPr>
            </a:br>
            <a:r>
              <a:rPr lang="en-US" sz="5200" b="1" u="sng" dirty="0" smtClean="0">
                <a:solidFill>
                  <a:srgbClr val="FF0000"/>
                </a:solidFill>
                <a:effectLst>
                  <a:outerShdw blurRad="38100" dist="38100" dir="2700000" algn="tl">
                    <a:schemeClr val="bg1">
                      <a:alpha val="43000"/>
                    </a:schemeClr>
                  </a:outerShdw>
                </a:effectLst>
              </a:rPr>
              <a:t>Leap Forward</a:t>
            </a:r>
            <a:endParaRPr lang="en-US" sz="5200" b="1" u="sng" dirty="0">
              <a:solidFill>
                <a:srgbClr val="FF0000"/>
              </a:solidFill>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5496" y="1988840"/>
            <a:ext cx="8856984" cy="4392488"/>
          </a:xfrm>
        </p:spPr>
        <p:txBody>
          <a:bodyPr/>
          <a:lstStyle/>
          <a:p>
            <a:r>
              <a:rPr lang="en-US" b="1" dirty="0" smtClean="0"/>
              <a:t>It was a </a:t>
            </a:r>
            <a:r>
              <a:rPr lang="en-US" b="1" u="sng" dirty="0" smtClean="0">
                <a:solidFill>
                  <a:srgbClr val="FF0000"/>
                </a:solidFill>
              </a:rPr>
              <a:t>huge disaster </a:t>
            </a:r>
            <a:r>
              <a:rPr lang="en-US" b="1" dirty="0" smtClean="0"/>
              <a:t>that failed within a year</a:t>
            </a:r>
          </a:p>
          <a:p>
            <a:r>
              <a:rPr lang="en-US" b="1" u="sng" dirty="0" smtClean="0">
                <a:solidFill>
                  <a:srgbClr val="FF0000"/>
                </a:solidFill>
              </a:rPr>
              <a:t>Droughts and floods damaged China’s food supply </a:t>
            </a:r>
            <a:r>
              <a:rPr lang="en-US" b="1" dirty="0" smtClean="0"/>
              <a:t>and the communes failed to provide enough quality industry and food to feed the country</a:t>
            </a:r>
          </a:p>
          <a:p>
            <a:r>
              <a:rPr lang="en-US" b="1" dirty="0" smtClean="0"/>
              <a:t>An estimated </a:t>
            </a:r>
            <a:r>
              <a:rPr lang="en-US" b="1" u="sng" dirty="0" smtClean="0">
                <a:solidFill>
                  <a:srgbClr val="FF0000"/>
                </a:solidFill>
              </a:rPr>
              <a:t>20 million people died </a:t>
            </a:r>
            <a:r>
              <a:rPr lang="en-US" b="1" dirty="0" smtClean="0"/>
              <a:t>during </a:t>
            </a:r>
            <a:r>
              <a:rPr lang="en-US" b="1" u="sng" dirty="0" smtClean="0">
                <a:solidFill>
                  <a:srgbClr val="FF0000"/>
                </a:solidFill>
              </a:rPr>
              <a:t>one of the largest famines in history</a:t>
            </a:r>
            <a:endParaRPr lang="en-US" b="1" u="sng" dirty="0">
              <a:solidFill>
                <a:srgbClr val="FF0000"/>
              </a:solidFill>
            </a:endParaRPr>
          </a:p>
        </p:txBody>
      </p:sp>
    </p:spTree>
    <p:extLst>
      <p:ext uri="{BB962C8B-B14F-4D97-AF65-F5344CB8AC3E}">
        <p14:creationId xmlns:p14="http://schemas.microsoft.com/office/powerpoint/2010/main" val="287793228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Rectangle 2"/>
          <p:cNvSpPr/>
          <p:nvPr/>
        </p:nvSpPr>
        <p:spPr>
          <a:xfrm>
            <a:off x="1043608" y="2226146"/>
            <a:ext cx="7128792" cy="1446550"/>
          </a:xfrm>
          <a:prstGeom prst="rect">
            <a:avLst/>
          </a:prstGeom>
        </p:spPr>
        <p:txBody>
          <a:bodyPr wrap="square">
            <a:spAutoFit/>
          </a:bodyPr>
          <a:lstStyle/>
          <a:p>
            <a:pPr algn="ctr"/>
            <a:r>
              <a:rPr lang="en-US" sz="4400" dirty="0">
                <a:hlinkClick r:id="rId2"/>
              </a:rPr>
              <a:t>https://</a:t>
            </a:r>
            <a:r>
              <a:rPr lang="en-US" sz="4400" dirty="0" smtClean="0">
                <a:hlinkClick r:id="rId2"/>
              </a:rPr>
              <a:t>www.youtube.com/watch?v=hlbB3cmgPmo</a:t>
            </a:r>
            <a:r>
              <a:rPr lang="en-US" sz="4400" dirty="0" smtClean="0"/>
              <a:t> </a:t>
            </a:r>
            <a:endParaRPr lang="en-US" sz="4400" dirty="0"/>
          </a:p>
        </p:txBody>
      </p:sp>
      <p:sp>
        <p:nvSpPr>
          <p:cNvPr id="4" name="TextBox 3"/>
          <p:cNvSpPr txBox="1"/>
          <p:nvPr/>
        </p:nvSpPr>
        <p:spPr>
          <a:xfrm>
            <a:off x="899592" y="4149080"/>
            <a:ext cx="7416824" cy="1754326"/>
          </a:xfrm>
          <a:prstGeom prst="rect">
            <a:avLst/>
          </a:prstGeom>
          <a:noFill/>
        </p:spPr>
        <p:txBody>
          <a:bodyPr wrap="square" rtlCol="0">
            <a:spAutoFit/>
          </a:bodyPr>
          <a:lstStyle/>
          <a:p>
            <a:pPr algn="ctr"/>
            <a:r>
              <a:rPr lang="en-US" sz="3600" b="1" dirty="0" smtClean="0"/>
              <a:t>What new information about the Great Leap Forward did you learn from the video?</a:t>
            </a:r>
            <a:endParaRPr lang="en-US" sz="3600" b="1" dirty="0"/>
          </a:p>
        </p:txBody>
      </p:sp>
    </p:spTree>
    <p:extLst>
      <p:ext uri="{BB962C8B-B14F-4D97-AF65-F5344CB8AC3E}">
        <p14:creationId xmlns:p14="http://schemas.microsoft.com/office/powerpoint/2010/main" val="3914791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4800" b="1" dirty="0" smtClean="0">
                <a:effectLst>
                  <a:outerShdw blurRad="38100" dist="38100" dir="2700000" algn="tl">
                    <a:schemeClr val="bg1">
                      <a:alpha val="43000"/>
                    </a:schemeClr>
                  </a:outerShdw>
                </a:effectLst>
              </a:rPr>
              <a:t>After the Great Leap Forward</a:t>
            </a:r>
            <a:endParaRPr lang="en-US" sz="48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70876" y="1925885"/>
            <a:ext cx="8928992" cy="4536504"/>
          </a:xfrm>
        </p:spPr>
        <p:txBody>
          <a:bodyPr/>
          <a:lstStyle/>
          <a:p>
            <a:r>
              <a:rPr lang="en-US" sz="3000" b="1" u="sng" dirty="0" smtClean="0">
                <a:solidFill>
                  <a:srgbClr val="FF0000"/>
                </a:solidFill>
              </a:rPr>
              <a:t>Many Chinese lost confidence in Mao Zedong </a:t>
            </a:r>
            <a:r>
              <a:rPr lang="en-US" sz="3000" b="1" dirty="0" smtClean="0"/>
              <a:t>after the Great Leap Forward</a:t>
            </a:r>
          </a:p>
          <a:p>
            <a:r>
              <a:rPr lang="en-US" sz="3000" b="1" u="sng" dirty="0" smtClean="0">
                <a:solidFill>
                  <a:srgbClr val="FF0000"/>
                </a:solidFill>
              </a:rPr>
              <a:t>Chinese began calling for reforms </a:t>
            </a:r>
            <a:r>
              <a:rPr lang="en-US" sz="3000" b="1" dirty="0" smtClean="0"/>
              <a:t>again to prevent another disaster</a:t>
            </a:r>
          </a:p>
          <a:p>
            <a:r>
              <a:rPr lang="en-US" sz="3000" b="1" u="sng" dirty="0" smtClean="0">
                <a:solidFill>
                  <a:srgbClr val="FF0000"/>
                </a:solidFill>
              </a:rPr>
              <a:t>Mao did not like the opposition and was afraid they would make China a capitalist country</a:t>
            </a:r>
          </a:p>
          <a:p>
            <a:r>
              <a:rPr lang="en-US" sz="3000" b="1" dirty="0" smtClean="0"/>
              <a:t>In </a:t>
            </a:r>
            <a:r>
              <a:rPr lang="en-US" sz="3000" b="1" u="sng" dirty="0" smtClean="0">
                <a:solidFill>
                  <a:srgbClr val="FF0000"/>
                </a:solidFill>
              </a:rPr>
              <a:t>1966, </a:t>
            </a:r>
            <a:r>
              <a:rPr lang="en-US" sz="3000" b="1" dirty="0" smtClean="0">
                <a:solidFill>
                  <a:srgbClr val="422C16"/>
                </a:solidFill>
              </a:rPr>
              <a:t>Mao started the </a:t>
            </a:r>
            <a:r>
              <a:rPr lang="en-US" sz="3000" b="1" u="sng" dirty="0" smtClean="0">
                <a:solidFill>
                  <a:srgbClr val="FF0000"/>
                </a:solidFill>
              </a:rPr>
              <a:t>Cultural Revolution to stop all opposition </a:t>
            </a:r>
            <a:r>
              <a:rPr lang="en-US" sz="3000" b="1" u="sng" dirty="0" smtClean="0">
                <a:solidFill>
                  <a:srgbClr val="FF0000"/>
                </a:solidFill>
              </a:rPr>
              <a:t>to Communism</a:t>
            </a:r>
            <a:r>
              <a:rPr lang="en-US" sz="3000" b="1" dirty="0" smtClean="0"/>
              <a:t>.</a:t>
            </a:r>
            <a:endParaRPr lang="en-US" sz="3000" b="1" dirty="0"/>
          </a:p>
        </p:txBody>
      </p:sp>
    </p:spTree>
    <p:extLst>
      <p:ext uri="{BB962C8B-B14F-4D97-AF65-F5344CB8AC3E}">
        <p14:creationId xmlns:p14="http://schemas.microsoft.com/office/powerpoint/2010/main" val="68293861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6600" b="1" dirty="0" smtClean="0">
                <a:effectLst>
                  <a:outerShdw blurRad="38100" dist="38100" dir="2700000" algn="tl">
                    <a:schemeClr val="bg1">
                      <a:alpha val="43000"/>
                    </a:schemeClr>
                  </a:outerShdw>
                </a:effectLst>
              </a:rPr>
              <a:t>Cultural Revolution</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70876" y="1925885"/>
            <a:ext cx="8928992" cy="4536504"/>
          </a:xfrm>
        </p:spPr>
        <p:txBody>
          <a:bodyPr/>
          <a:lstStyle/>
          <a:p>
            <a:r>
              <a:rPr lang="en-US" sz="3000" b="1" dirty="0" smtClean="0"/>
              <a:t>Mao Zedong </a:t>
            </a:r>
            <a:r>
              <a:rPr lang="en-US" sz="3000" b="1" u="sng" dirty="0" smtClean="0">
                <a:solidFill>
                  <a:srgbClr val="FF0000"/>
                </a:solidFill>
              </a:rPr>
              <a:t>shut down schools </a:t>
            </a:r>
            <a:r>
              <a:rPr lang="en-US" sz="3000" b="1" dirty="0" smtClean="0"/>
              <a:t>and </a:t>
            </a:r>
            <a:r>
              <a:rPr lang="en-US" sz="3000" b="1" u="sng" dirty="0" smtClean="0">
                <a:solidFill>
                  <a:srgbClr val="FF0000"/>
                </a:solidFill>
              </a:rPr>
              <a:t>recruited</a:t>
            </a:r>
            <a:r>
              <a:rPr lang="en-US" sz="3000" b="1" dirty="0" smtClean="0"/>
              <a:t> students into his </a:t>
            </a:r>
            <a:r>
              <a:rPr lang="en-US" sz="3000" b="1" u="sng" dirty="0" smtClean="0">
                <a:solidFill>
                  <a:srgbClr val="FF0000"/>
                </a:solidFill>
              </a:rPr>
              <a:t>Red Guards </a:t>
            </a:r>
            <a:r>
              <a:rPr lang="en-US" sz="3000" b="1" dirty="0" smtClean="0"/>
              <a:t>which </a:t>
            </a:r>
            <a:r>
              <a:rPr lang="en-US" sz="3000" b="1" u="sng" dirty="0" smtClean="0">
                <a:solidFill>
                  <a:srgbClr val="FF0000"/>
                </a:solidFill>
              </a:rPr>
              <a:t>attacked and punished</a:t>
            </a:r>
            <a:r>
              <a:rPr lang="en-US" sz="3000" b="1" dirty="0" smtClean="0"/>
              <a:t> </a:t>
            </a:r>
            <a:r>
              <a:rPr lang="en-US" sz="3000" b="1" u="sng" dirty="0" smtClean="0">
                <a:solidFill>
                  <a:srgbClr val="FF0000"/>
                </a:solidFill>
              </a:rPr>
              <a:t>any person who opposed communism</a:t>
            </a:r>
          </a:p>
          <a:p>
            <a:r>
              <a:rPr lang="en-US" sz="3000" b="1" u="sng" dirty="0" smtClean="0">
                <a:solidFill>
                  <a:srgbClr val="FF0000"/>
                </a:solidFill>
              </a:rPr>
              <a:t>Factories closed </a:t>
            </a:r>
            <a:r>
              <a:rPr lang="en-US" sz="3000" b="1" dirty="0" smtClean="0"/>
              <a:t>and China’s </a:t>
            </a:r>
            <a:r>
              <a:rPr lang="en-US" sz="3000" b="1" u="sng" dirty="0" smtClean="0">
                <a:solidFill>
                  <a:srgbClr val="FF0000"/>
                </a:solidFill>
              </a:rPr>
              <a:t>economy weakened</a:t>
            </a:r>
          </a:p>
          <a:p>
            <a:r>
              <a:rPr lang="en-US" sz="3000" b="1" dirty="0" smtClean="0"/>
              <a:t>The </a:t>
            </a:r>
            <a:r>
              <a:rPr lang="en-US" sz="3000" b="1" u="sng" dirty="0" smtClean="0">
                <a:solidFill>
                  <a:srgbClr val="FF0000"/>
                </a:solidFill>
              </a:rPr>
              <a:t>government denied healthcare and transportation</a:t>
            </a:r>
          </a:p>
          <a:p>
            <a:r>
              <a:rPr lang="en-US" sz="3000" b="1" dirty="0" smtClean="0"/>
              <a:t>It </a:t>
            </a:r>
            <a:r>
              <a:rPr lang="en-US" sz="3000" b="1" u="sng" dirty="0" smtClean="0">
                <a:solidFill>
                  <a:srgbClr val="FF0000"/>
                </a:solidFill>
              </a:rPr>
              <a:t>caused</a:t>
            </a:r>
            <a:r>
              <a:rPr lang="en-US" sz="3000" b="1" dirty="0" smtClean="0"/>
              <a:t> more </a:t>
            </a:r>
            <a:r>
              <a:rPr lang="en-US" sz="3000" b="1" u="sng" dirty="0" smtClean="0">
                <a:solidFill>
                  <a:srgbClr val="FF0000"/>
                </a:solidFill>
              </a:rPr>
              <a:t>distrust of the communists</a:t>
            </a:r>
            <a:endParaRPr lang="en-US" sz="3000" b="1" u="sng" dirty="0">
              <a:solidFill>
                <a:srgbClr val="FF0000"/>
              </a:solidFill>
            </a:endParaRPr>
          </a:p>
        </p:txBody>
      </p:sp>
    </p:spTree>
    <p:extLst>
      <p:ext uri="{BB962C8B-B14F-4D97-AF65-F5344CB8AC3E}">
        <p14:creationId xmlns:p14="http://schemas.microsoft.com/office/powerpoint/2010/main" val="28856705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Cultural Revolution</a:t>
            </a:r>
            <a:endParaRPr lang="en-US" sz="6600" b="1" dirty="0"/>
          </a:p>
        </p:txBody>
      </p:sp>
      <p:pic>
        <p:nvPicPr>
          <p:cNvPr id="2050" name="Picture 2" descr="http://www.china-consult.com.au/wp-content/uploads/2014/01/001372a9ae270f76b0680c-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2876"/>
            <a:ext cx="4475634"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www.daokedao.ru/blog/wp-content/uploads/2011/04/li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44824"/>
            <a:ext cx="41263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11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news.bbcimg.co.uk/media/images/63290000/jpg/_63290681_glizhensh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964" y="506186"/>
            <a:ext cx="4560506" cy="256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phillips.blogs.com/.a/6a00d834515c6d69e2017d4000fbd9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989" y="3502165"/>
            <a:ext cx="4104456" cy="3160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4858" y="836712"/>
            <a:ext cx="3959122" cy="1512168"/>
          </a:xfrm>
        </p:spPr>
        <p:txBody>
          <a:bodyPr/>
          <a:lstStyle/>
          <a:p>
            <a:r>
              <a:rPr lang="en-US" sz="5400" b="1" dirty="0" smtClean="0"/>
              <a:t>Cultural Revolution</a:t>
            </a:r>
            <a:endParaRPr lang="en-US" sz="5400" b="1" dirty="0"/>
          </a:p>
        </p:txBody>
      </p:sp>
      <p:pic>
        <p:nvPicPr>
          <p:cNvPr id="7" name="Picture 2" descr="http://graphics8.nytimes.com/images/2012/09/09/blogs/20120909-lens-lipan-slide-9WRH/20120909-lens-lipan-slide-9WRH-cust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769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2564904"/>
            <a:ext cx="5976664" cy="1323439"/>
          </a:xfrm>
          <a:prstGeom prst="rect">
            <a:avLst/>
          </a:prstGeom>
        </p:spPr>
        <p:txBody>
          <a:bodyPr wrap="square">
            <a:spAutoFit/>
          </a:bodyPr>
          <a:lstStyle/>
          <a:p>
            <a:pPr algn="ctr"/>
            <a:r>
              <a:rPr lang="en-US" sz="4000" dirty="0">
                <a:hlinkClick r:id="rId2"/>
              </a:rPr>
              <a:t>https://</a:t>
            </a:r>
            <a:r>
              <a:rPr lang="en-US" sz="4000" dirty="0" smtClean="0">
                <a:hlinkClick r:id="rId2"/>
              </a:rPr>
              <a:t>www.youtube.com/watch?v=LGpmVs0_Dbc</a:t>
            </a:r>
            <a:endParaRPr lang="en-US" sz="4000" dirty="0"/>
          </a:p>
        </p:txBody>
      </p:sp>
      <p:sp>
        <p:nvSpPr>
          <p:cNvPr id="2" name="Title 1"/>
          <p:cNvSpPr>
            <a:spLocks noGrp="1"/>
          </p:cNvSpPr>
          <p:nvPr>
            <p:ph type="title"/>
          </p:nvPr>
        </p:nvSpPr>
        <p:spPr/>
        <p:txBody>
          <a:bodyPr/>
          <a:lstStyle/>
          <a:p>
            <a:r>
              <a:rPr lang="en-US" sz="6000" b="1" dirty="0" smtClean="0">
                <a:effectLst>
                  <a:outerShdw blurRad="38100" dist="38100" dir="2700000" algn="tl">
                    <a:schemeClr val="bg1">
                      <a:alpha val="43000"/>
                    </a:schemeClr>
                  </a:outerShdw>
                </a:effectLst>
              </a:rPr>
              <a:t>Cultural Revolution</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420568788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The Rise of Mao Zedong</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132856"/>
            <a:ext cx="8229600" cy="2520280"/>
          </a:xfrm>
        </p:spPr>
        <p:txBody>
          <a:bodyPr/>
          <a:lstStyle/>
          <a:p>
            <a:pPr marL="0" indent="0" algn="ctr">
              <a:buNone/>
            </a:pPr>
            <a:r>
              <a:rPr lang="en-US" b="1" dirty="0" smtClean="0"/>
              <a:t>Watch the video clip on China and </a:t>
            </a:r>
            <a:br>
              <a:rPr lang="en-US" b="1" dirty="0" smtClean="0"/>
            </a:br>
            <a:r>
              <a:rPr lang="en-US" b="1" dirty="0" smtClean="0"/>
              <a:t>the Rise of Mao [7:48]</a:t>
            </a:r>
          </a:p>
          <a:p>
            <a:pPr marL="0" indent="0" algn="ctr">
              <a:buNone/>
            </a:pPr>
            <a:endParaRPr lang="en-US" sz="1800" b="1" dirty="0" smtClean="0"/>
          </a:p>
          <a:p>
            <a:pPr marL="0" indent="0" algn="ctr">
              <a:buNone/>
            </a:pPr>
            <a:r>
              <a:rPr lang="en-US" b="1" dirty="0" smtClean="0"/>
              <a:t>While watching the video, answer the questions provided by the teacher. </a:t>
            </a:r>
            <a:endParaRPr lang="en-US" b="1" dirty="0"/>
          </a:p>
        </p:txBody>
      </p:sp>
      <p:sp>
        <p:nvSpPr>
          <p:cNvPr id="4" name="Rectangle 3"/>
          <p:cNvSpPr/>
          <p:nvPr/>
        </p:nvSpPr>
        <p:spPr>
          <a:xfrm>
            <a:off x="1043608" y="4944000"/>
            <a:ext cx="6840760" cy="830997"/>
          </a:xfrm>
          <a:prstGeom prst="rect">
            <a:avLst/>
          </a:prstGeom>
        </p:spPr>
        <p:txBody>
          <a:bodyPr wrap="square">
            <a:spAutoFit/>
          </a:bodyPr>
          <a:lstStyle/>
          <a:p>
            <a:pPr algn="ctr"/>
            <a:r>
              <a:rPr lang="en-US" sz="2400" dirty="0">
                <a:hlinkClick r:id="rId2"/>
              </a:rPr>
              <a:t>https://www.youtube.com/watch?v=q5zGz730gAI</a:t>
            </a:r>
            <a:r>
              <a:rPr lang="en-US" sz="2400" dirty="0"/>
              <a:t> [7:58 China and the Rise of Mao Zedong]</a:t>
            </a:r>
          </a:p>
        </p:txBody>
      </p:sp>
    </p:spTree>
    <p:extLst>
      <p:ext uri="{BB962C8B-B14F-4D97-AF65-F5344CB8AC3E}">
        <p14:creationId xmlns:p14="http://schemas.microsoft.com/office/powerpoint/2010/main" val="142526104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Turn to a seat partner and discuss again: </a:t>
            </a:r>
            <a:r>
              <a:rPr lang="en-US" sz="3600" dirty="0">
                <a:solidFill>
                  <a:srgbClr val="000000"/>
                </a:solidFill>
              </a:rPr>
              <a:t>do you believe Mao Zedong was good for China</a:t>
            </a:r>
            <a:r>
              <a:rPr lang="en-US" sz="3600" dirty="0" smtClean="0">
                <a:solidFill>
                  <a:srgbClr val="000000"/>
                </a:solidFill>
              </a:rPr>
              <a:t>? </a:t>
            </a:r>
            <a:endParaRPr lang="en-US" sz="1800" dirty="0" smtClean="0">
              <a:solidFill>
                <a:srgbClr val="000000"/>
              </a:solidFill>
            </a:endParaRPr>
          </a:p>
          <a:p>
            <a:endParaRPr lang="en-US" sz="1800" dirty="0">
              <a:solidFill>
                <a:srgbClr val="000000"/>
              </a:solidFill>
            </a:endParaRPr>
          </a:p>
          <a:p>
            <a:endParaRPr lang="en-US" sz="1800" dirty="0" smtClean="0">
              <a:solidFill>
                <a:srgbClr val="000000"/>
              </a:solidFill>
            </a:endParaRPr>
          </a:p>
          <a:p>
            <a:r>
              <a:rPr lang="en-US" sz="3600" dirty="0" smtClean="0">
                <a:solidFill>
                  <a:srgbClr val="000000"/>
                </a:solidFill>
              </a:rPr>
              <a:t>Use examples discussed in your reasoning. </a:t>
            </a:r>
            <a:endParaRPr lang="en-US" sz="3600" dirty="0">
              <a:solidFill>
                <a:srgbClr val="000000"/>
              </a:solidFill>
            </a:endParaRP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23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43000"/>
          </a:xfrm>
        </p:spPr>
        <p:txBody>
          <a:bodyPr/>
          <a:lstStyle/>
          <a:p>
            <a:r>
              <a:rPr lang="en-US" sz="3800" b="1" dirty="0" smtClean="0">
                <a:effectLst>
                  <a:outerShdw blurRad="38100" dist="38100" dir="2700000" algn="tl">
                    <a:schemeClr val="bg1">
                      <a:alpha val="43000"/>
                    </a:schemeClr>
                  </a:outerShdw>
                </a:effectLst>
              </a:rPr>
              <a:t>Mao Zedong’s death in </a:t>
            </a:r>
            <a:r>
              <a:rPr lang="en-US" sz="3800" b="1" u="sng" dirty="0" smtClean="0">
                <a:solidFill>
                  <a:srgbClr val="FF0000"/>
                </a:solidFill>
                <a:effectLst>
                  <a:outerShdw blurRad="38100" dist="38100" dir="2700000" algn="tl">
                    <a:schemeClr val="bg1">
                      <a:alpha val="43000"/>
                    </a:schemeClr>
                  </a:outerShdw>
                </a:effectLst>
              </a:rPr>
              <a:t>1976</a:t>
            </a:r>
            <a:r>
              <a:rPr lang="en-US" sz="3800" b="1" dirty="0" smtClean="0">
                <a:effectLst>
                  <a:outerShdw blurRad="38100" dist="38100" dir="2700000" algn="tl">
                    <a:schemeClr val="bg1">
                      <a:alpha val="43000"/>
                    </a:schemeClr>
                  </a:outerShdw>
                </a:effectLst>
              </a:rPr>
              <a:t> brought an </a:t>
            </a:r>
            <a:r>
              <a:rPr lang="en-US" sz="3800" b="1" u="sng" dirty="0" smtClean="0">
                <a:solidFill>
                  <a:srgbClr val="FF0000"/>
                </a:solidFill>
                <a:effectLst>
                  <a:outerShdw blurRad="38100" dist="38100" dir="2700000" algn="tl">
                    <a:schemeClr val="bg1">
                      <a:alpha val="43000"/>
                    </a:schemeClr>
                  </a:outerShdw>
                </a:effectLst>
              </a:rPr>
              <a:t>end to the Cultural Revolution</a:t>
            </a:r>
            <a:endParaRPr lang="en-US" sz="3800" b="1" u="sng" dirty="0">
              <a:solidFill>
                <a:srgbClr val="FF0000"/>
              </a:solidFill>
              <a:effectLst>
                <a:outerShdw blurRad="38100" dist="38100" dir="2700000" algn="tl">
                  <a:schemeClr val="bg1">
                    <a:alpha val="43000"/>
                  </a:schemeClr>
                </a:outerShdw>
              </a:effectLst>
            </a:endParaRPr>
          </a:p>
        </p:txBody>
      </p:sp>
      <p:pic>
        <p:nvPicPr>
          <p:cNvPr id="5122" name="Picture 2" descr="http://www.sacu.org/art/gs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213175" cy="3318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874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After Mao Zedong</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464496"/>
          </a:xfrm>
        </p:spPr>
        <p:txBody>
          <a:bodyPr/>
          <a:lstStyle/>
          <a:p>
            <a:r>
              <a:rPr lang="en-US" b="1" dirty="0" smtClean="0"/>
              <a:t>The new leader Deng Xiaoping became leader and made many reforms to Mao’s policies, but the government still stuck to its communist rules and would not give up control over the people</a:t>
            </a:r>
          </a:p>
          <a:p>
            <a:endParaRPr lang="en-US" sz="2000" b="1" dirty="0" smtClean="0"/>
          </a:p>
          <a:p>
            <a:r>
              <a:rPr lang="en-US" b="1" dirty="0" smtClean="0"/>
              <a:t>The Chinese people were not given basic rights like freedom of speech or the right to a fair trial</a:t>
            </a:r>
            <a:endParaRPr lang="en-US" b="1" dirty="0"/>
          </a:p>
        </p:txBody>
      </p:sp>
    </p:spTree>
    <p:extLst>
      <p:ext uri="{BB962C8B-B14F-4D97-AF65-F5344CB8AC3E}">
        <p14:creationId xmlns:p14="http://schemas.microsoft.com/office/powerpoint/2010/main" val="324725517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b="1" dirty="0" smtClean="0"/>
              <a:t>In </a:t>
            </a:r>
            <a:r>
              <a:rPr lang="en-US" b="1" u="sng" dirty="0" smtClean="0">
                <a:solidFill>
                  <a:srgbClr val="FF0000"/>
                </a:solidFill>
              </a:rPr>
              <a:t>1989</a:t>
            </a:r>
            <a:r>
              <a:rPr lang="en-US" b="1" dirty="0" smtClean="0"/>
              <a:t>, </a:t>
            </a:r>
            <a:r>
              <a:rPr lang="en-US" b="1" u="sng" dirty="0" smtClean="0">
                <a:solidFill>
                  <a:srgbClr val="FF0000"/>
                </a:solidFill>
              </a:rPr>
              <a:t>protestors </a:t>
            </a:r>
            <a:r>
              <a:rPr lang="en-US" b="1" dirty="0" smtClean="0"/>
              <a:t>filled Tiananmen Square for weeks </a:t>
            </a:r>
            <a:r>
              <a:rPr lang="en-US" b="1" u="sng" dirty="0" smtClean="0">
                <a:solidFill>
                  <a:srgbClr val="FF0000"/>
                </a:solidFill>
              </a:rPr>
              <a:t>peacefully speaking against communism and calling for democracy</a:t>
            </a:r>
          </a:p>
          <a:p>
            <a:r>
              <a:rPr lang="en-US" b="1" u="sng" dirty="0" smtClean="0">
                <a:solidFill>
                  <a:srgbClr val="FF0000"/>
                </a:solidFill>
              </a:rPr>
              <a:t>Protests</a:t>
            </a:r>
            <a:r>
              <a:rPr lang="en-US" b="1" dirty="0" smtClean="0"/>
              <a:t> began to </a:t>
            </a:r>
            <a:r>
              <a:rPr lang="en-US" b="1" dirty="0" smtClean="0">
                <a:solidFill>
                  <a:srgbClr val="FF0000"/>
                </a:solidFill>
              </a:rPr>
              <a:t>spread all over China</a:t>
            </a:r>
          </a:p>
          <a:p>
            <a:r>
              <a:rPr lang="en-US" b="1" dirty="0" smtClean="0"/>
              <a:t>After warning the protestors, </a:t>
            </a:r>
            <a:r>
              <a:rPr lang="en-US" b="1" u="sng" dirty="0" smtClean="0">
                <a:solidFill>
                  <a:srgbClr val="FF0000"/>
                </a:solidFill>
              </a:rPr>
              <a:t>the Chinese government sent tanks into the square </a:t>
            </a:r>
            <a:r>
              <a:rPr lang="en-US" b="1" dirty="0" smtClean="0"/>
              <a:t>and </a:t>
            </a:r>
            <a:r>
              <a:rPr lang="en-US" b="1" u="sng" dirty="0" smtClean="0">
                <a:solidFill>
                  <a:srgbClr val="FF0000"/>
                </a:solidFill>
              </a:rPr>
              <a:t>opened fire killing hundreds of people</a:t>
            </a:r>
            <a:endParaRPr lang="en-US" b="1" u="sng" dirty="0">
              <a:solidFill>
                <a:srgbClr val="FF0000"/>
              </a:solidFill>
            </a:endParaRPr>
          </a:p>
        </p:txBody>
      </p:sp>
    </p:spTree>
    <p:extLst>
      <p:ext uri="{BB962C8B-B14F-4D97-AF65-F5344CB8AC3E}">
        <p14:creationId xmlns:p14="http://schemas.microsoft.com/office/powerpoint/2010/main" val="33664229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31142" y="764704"/>
            <a:ext cx="3959122" cy="1512168"/>
          </a:xfrm>
        </p:spPr>
        <p:txBody>
          <a:bodyPr/>
          <a:lstStyle/>
          <a:p>
            <a:r>
              <a:rPr lang="en-US" sz="5400" b="1" dirty="0" smtClean="0"/>
              <a:t>Tiananmen</a:t>
            </a:r>
            <a:br>
              <a:rPr lang="en-US" sz="5400" b="1" dirty="0" smtClean="0"/>
            </a:br>
            <a:r>
              <a:rPr lang="en-US" sz="5400" b="1" dirty="0" smtClean="0"/>
              <a:t>Square</a:t>
            </a:r>
            <a:endParaRPr lang="en-US" sz="5400" b="1" dirty="0"/>
          </a:p>
        </p:txBody>
      </p:sp>
      <p:pic>
        <p:nvPicPr>
          <p:cNvPr id="6146" name="Picture 2" descr="http://images.bwbx.io/cms/2014-06-03/0603_google_tiananmen_970-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7" y="3644102"/>
            <a:ext cx="3888432" cy="259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tatic01.nyt.com/images/2014/06/03/world/04tiananmen-archive-3/04tiananmen-archive-3-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648"/>
            <a:ext cx="4024321" cy="2749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http://www.novinite.com/media/images/2009-06/photo_verybig_104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482" y="3628396"/>
            <a:ext cx="4024682" cy="26079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445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tatic.guim.co.uk/sys-images/Books/Pix/pictures/2014/3/24/1395663177719/Student-Protesters-in-Tia-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279" y="368660"/>
            <a:ext cx="4680520"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8819" y="908720"/>
            <a:ext cx="3797117" cy="15121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t>Tiananmen</a:t>
            </a:r>
            <a:br>
              <a:rPr lang="en-US" sz="5400" b="1" dirty="0" smtClean="0"/>
            </a:br>
            <a:r>
              <a:rPr lang="en-US" sz="5400" b="1" dirty="0" smtClean="0"/>
              <a:t>Square</a:t>
            </a:r>
            <a:endParaRPr lang="en-US" sz="5400" b="1" dirty="0"/>
          </a:p>
        </p:txBody>
      </p:sp>
      <p:pic>
        <p:nvPicPr>
          <p:cNvPr id="7172" name="Picture 4" descr="http://i.telegraph.co.uk/multimedia/archive/02880/square03_28805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2" y="3501008"/>
            <a:ext cx="5040560" cy="3146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65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sz="3400" b="1" u="sng" dirty="0" smtClean="0">
                <a:solidFill>
                  <a:srgbClr val="FF0000"/>
                </a:solidFill>
              </a:rPr>
              <a:t>Countries </a:t>
            </a:r>
            <a:r>
              <a:rPr lang="en-US" sz="3400" b="1" dirty="0" smtClean="0">
                <a:solidFill>
                  <a:srgbClr val="FF0000"/>
                </a:solidFill>
              </a:rPr>
              <a:t>around the world </a:t>
            </a:r>
            <a:r>
              <a:rPr lang="en-US" sz="3400" b="1" u="sng" dirty="0" smtClean="0">
                <a:solidFill>
                  <a:srgbClr val="FF0000"/>
                </a:solidFill>
              </a:rPr>
              <a:t>condemned the violence against human rights</a:t>
            </a:r>
          </a:p>
          <a:p>
            <a:endParaRPr lang="en-US" sz="1800" b="1" dirty="0" smtClean="0"/>
          </a:p>
          <a:p>
            <a:r>
              <a:rPr lang="en-US" sz="3400" b="1" dirty="0" smtClean="0"/>
              <a:t>The </a:t>
            </a:r>
            <a:r>
              <a:rPr lang="en-US" sz="3400" b="1" u="sng" dirty="0" smtClean="0">
                <a:solidFill>
                  <a:srgbClr val="FF0000"/>
                </a:solidFill>
              </a:rPr>
              <a:t>worldwide disapproval </a:t>
            </a:r>
            <a:r>
              <a:rPr lang="en-US" sz="3400" b="1" dirty="0" smtClean="0"/>
              <a:t>of the events at Tiananmen Square </a:t>
            </a:r>
            <a:r>
              <a:rPr lang="en-US" sz="3400" b="1" dirty="0" smtClean="0">
                <a:solidFill>
                  <a:srgbClr val="FF0000"/>
                </a:solidFill>
              </a:rPr>
              <a:t>convinced the Chinese government </a:t>
            </a:r>
            <a:r>
              <a:rPr lang="en-US" sz="3400" b="1" u="sng" dirty="0" smtClean="0">
                <a:solidFill>
                  <a:srgbClr val="FF0000"/>
                </a:solidFill>
              </a:rPr>
              <a:t>to begin supporting and improving human rights</a:t>
            </a:r>
            <a:endParaRPr lang="en-US" sz="3400" b="1" u="sng" dirty="0">
              <a:solidFill>
                <a:srgbClr val="FF0000"/>
              </a:solidFill>
            </a:endParaRPr>
          </a:p>
        </p:txBody>
      </p:sp>
    </p:spTree>
    <p:extLst>
      <p:ext uri="{BB962C8B-B14F-4D97-AF65-F5344CB8AC3E}">
        <p14:creationId xmlns:p14="http://schemas.microsoft.com/office/powerpoint/2010/main" val="22718585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34" y="274638"/>
            <a:ext cx="8640960" cy="1143000"/>
          </a:xfrm>
        </p:spPr>
        <p:txBody>
          <a:bodyPr/>
          <a:lstStyle/>
          <a:p>
            <a:r>
              <a:rPr lang="en-US" sz="5400" b="1" dirty="0" smtClean="0">
                <a:effectLst>
                  <a:outerShdw blurRad="38100" dist="38100" dir="2700000" algn="tl">
                    <a:schemeClr val="bg1">
                      <a:alpha val="43000"/>
                    </a:schemeClr>
                  </a:outerShdw>
                </a:effectLst>
              </a:rPr>
              <a:t>China and the rise of Mao</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179512" y="1772816"/>
            <a:ext cx="8712968" cy="4525963"/>
          </a:xfrm>
        </p:spPr>
        <p:txBody>
          <a:bodyPr/>
          <a:lstStyle/>
          <a:p>
            <a:r>
              <a:rPr lang="en-US" sz="2800" dirty="0" smtClean="0"/>
              <a:t>Describe </a:t>
            </a:r>
            <a:r>
              <a:rPr lang="en-US" sz="2800" dirty="0"/>
              <a:t>the attitudes of the people at the beginning of the video (in 1949). </a:t>
            </a:r>
            <a:endParaRPr lang="en-US" sz="2800" dirty="0" smtClean="0"/>
          </a:p>
          <a:p>
            <a:pPr marL="0" indent="0">
              <a:buNone/>
            </a:pPr>
            <a:endParaRPr lang="en-US" sz="2000" dirty="0" smtClean="0"/>
          </a:p>
          <a:p>
            <a:r>
              <a:rPr lang="en-US" sz="2800" dirty="0" smtClean="0"/>
              <a:t>Why </a:t>
            </a:r>
            <a:r>
              <a:rPr lang="en-US" sz="2800" dirty="0"/>
              <a:t>did they feel this way? </a:t>
            </a:r>
            <a:endParaRPr lang="en-US" sz="2800" dirty="0" smtClean="0"/>
          </a:p>
          <a:p>
            <a:endParaRPr lang="en-US" sz="2000" dirty="0" smtClean="0"/>
          </a:p>
          <a:p>
            <a:r>
              <a:rPr lang="en-US" sz="2800" dirty="0" smtClean="0"/>
              <a:t>Mao </a:t>
            </a:r>
            <a:r>
              <a:rPr lang="en-US" sz="2800" dirty="0"/>
              <a:t>Zedong was freeing the Chinese people from </a:t>
            </a:r>
            <a:endParaRPr lang="en-US" sz="2800" dirty="0" smtClean="0"/>
          </a:p>
          <a:p>
            <a:endParaRPr lang="en-US" sz="2000" dirty="0"/>
          </a:p>
          <a:p>
            <a:r>
              <a:rPr lang="en-US" sz="2800" dirty="0" smtClean="0"/>
              <a:t>Describe </a:t>
            </a:r>
            <a:r>
              <a:rPr lang="en-US" sz="2800" dirty="0"/>
              <a:t>China as shown in the video during the first half of the 20th century (before Mao Zedong</a:t>
            </a:r>
            <a:r>
              <a:rPr lang="en-US" sz="2800" dirty="0" smtClean="0"/>
              <a:t>).</a:t>
            </a:r>
            <a:endParaRPr lang="en-US" sz="2800" dirty="0"/>
          </a:p>
        </p:txBody>
      </p:sp>
      <p:sp>
        <p:nvSpPr>
          <p:cNvPr id="4" name="TextBox 3"/>
          <p:cNvSpPr txBox="1"/>
          <p:nvPr/>
        </p:nvSpPr>
        <p:spPr>
          <a:xfrm>
            <a:off x="683568" y="2708920"/>
            <a:ext cx="5112568" cy="461665"/>
          </a:xfrm>
          <a:prstGeom prst="rect">
            <a:avLst/>
          </a:prstGeom>
          <a:noFill/>
        </p:spPr>
        <p:txBody>
          <a:bodyPr wrap="square" rtlCol="0">
            <a:spAutoFit/>
          </a:bodyPr>
          <a:lstStyle/>
          <a:p>
            <a:r>
              <a:rPr lang="en-US" sz="2400" b="1" dirty="0">
                <a:solidFill>
                  <a:srgbClr val="FF0000"/>
                </a:solidFill>
              </a:rPr>
              <a:t>They were happy and excited</a:t>
            </a:r>
          </a:p>
        </p:txBody>
      </p:sp>
      <p:sp>
        <p:nvSpPr>
          <p:cNvPr id="5" name="TextBox 4"/>
          <p:cNvSpPr txBox="1"/>
          <p:nvPr/>
        </p:nvSpPr>
        <p:spPr>
          <a:xfrm>
            <a:off x="683568" y="3501008"/>
            <a:ext cx="5112568" cy="461665"/>
          </a:xfrm>
          <a:prstGeom prst="rect">
            <a:avLst/>
          </a:prstGeom>
          <a:noFill/>
        </p:spPr>
        <p:txBody>
          <a:bodyPr wrap="square" rtlCol="0">
            <a:spAutoFit/>
          </a:bodyPr>
          <a:lstStyle/>
          <a:p>
            <a:r>
              <a:rPr lang="en-US" sz="2400" b="1" dirty="0" smtClean="0">
                <a:solidFill>
                  <a:srgbClr val="FF0000"/>
                </a:solidFill>
              </a:rPr>
              <a:t>They felt they had been liberated</a:t>
            </a:r>
            <a:endParaRPr lang="en-US" sz="2400" b="1" dirty="0">
              <a:solidFill>
                <a:srgbClr val="FF0000"/>
              </a:solidFill>
            </a:endParaRPr>
          </a:p>
        </p:txBody>
      </p:sp>
      <p:sp>
        <p:nvSpPr>
          <p:cNvPr id="6" name="TextBox 5"/>
          <p:cNvSpPr txBox="1"/>
          <p:nvPr/>
        </p:nvSpPr>
        <p:spPr>
          <a:xfrm>
            <a:off x="683568" y="4437112"/>
            <a:ext cx="6696744" cy="461665"/>
          </a:xfrm>
          <a:prstGeom prst="rect">
            <a:avLst/>
          </a:prstGeom>
          <a:noFill/>
        </p:spPr>
        <p:txBody>
          <a:bodyPr wrap="square" rtlCol="0">
            <a:spAutoFit/>
          </a:bodyPr>
          <a:lstStyle/>
          <a:p>
            <a:r>
              <a:rPr lang="en-US" sz="2400" b="1" dirty="0" smtClean="0">
                <a:solidFill>
                  <a:srgbClr val="FF0000"/>
                </a:solidFill>
              </a:rPr>
              <a:t>Inequality, poverty, and foreign domination</a:t>
            </a:r>
            <a:endParaRPr lang="en-US" sz="2400" b="1" dirty="0">
              <a:solidFill>
                <a:srgbClr val="FF0000"/>
              </a:solidFill>
            </a:endParaRPr>
          </a:p>
        </p:txBody>
      </p:sp>
      <p:sp>
        <p:nvSpPr>
          <p:cNvPr id="7" name="TextBox 6"/>
          <p:cNvSpPr txBox="1"/>
          <p:nvPr/>
        </p:nvSpPr>
        <p:spPr>
          <a:xfrm>
            <a:off x="179512" y="5805264"/>
            <a:ext cx="8840497" cy="677108"/>
          </a:xfrm>
          <a:prstGeom prst="rect">
            <a:avLst/>
          </a:prstGeom>
          <a:noFill/>
        </p:spPr>
        <p:txBody>
          <a:bodyPr wrap="square" rtlCol="0">
            <a:spAutoFit/>
          </a:bodyPr>
          <a:lstStyle/>
          <a:p>
            <a:r>
              <a:rPr lang="en-US" sz="1900" b="1" dirty="0" smtClean="0">
                <a:solidFill>
                  <a:srgbClr val="FF0000"/>
                </a:solidFill>
              </a:rPr>
              <a:t>Lived in the same way they had for generations; most worked the land in desperate poverty and debt; very little to live on; justice for rich not poor</a:t>
            </a:r>
            <a:endParaRPr lang="en-US" sz="1900" b="1" dirty="0">
              <a:solidFill>
                <a:srgbClr val="FF0000"/>
              </a:solidFill>
            </a:endParaRPr>
          </a:p>
        </p:txBody>
      </p:sp>
    </p:spTree>
    <p:extLst>
      <p:ext uri="{BB962C8B-B14F-4D97-AF65-F5344CB8AC3E}">
        <p14:creationId xmlns:p14="http://schemas.microsoft.com/office/powerpoint/2010/main" val="333490913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lstStyle/>
          <a:p>
            <a:r>
              <a:rPr lang="en-US" sz="5400" b="1" dirty="0" smtClean="0">
                <a:effectLst>
                  <a:outerShdw blurRad="38100" dist="38100" dir="2700000" algn="tl">
                    <a:schemeClr val="bg1">
                      <a:alpha val="43000"/>
                    </a:schemeClr>
                  </a:outerShdw>
                </a:effectLst>
              </a:rPr>
              <a:t>China and the rise of Mao</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251520" y="1772816"/>
            <a:ext cx="8445624" cy="4752528"/>
          </a:xfrm>
        </p:spPr>
        <p:txBody>
          <a:bodyPr/>
          <a:lstStyle/>
          <a:p>
            <a:r>
              <a:rPr lang="en-US" sz="2600" dirty="0" smtClean="0"/>
              <a:t>The </a:t>
            </a:r>
            <a:r>
              <a:rPr lang="en-US" sz="2600" dirty="0"/>
              <a:t>Nationalist Party came to power to ease the problems of the Chinese; however, the gap between the wealthy and the poor kept increasing. Who did the Chinese people believe could change their problems and foreign exploitation</a:t>
            </a:r>
            <a:r>
              <a:rPr lang="en-US" sz="2600" dirty="0" smtClean="0"/>
              <a:t>?</a:t>
            </a:r>
          </a:p>
          <a:p>
            <a:endParaRPr lang="en-US" sz="1600" dirty="0"/>
          </a:p>
          <a:p>
            <a:r>
              <a:rPr lang="en-US" sz="2600" dirty="0" smtClean="0"/>
              <a:t>What </a:t>
            </a:r>
            <a:r>
              <a:rPr lang="en-US" sz="2600" dirty="0"/>
              <a:t>type of revolution did Mao Zedong </a:t>
            </a:r>
            <a:r>
              <a:rPr lang="en-US" sz="2600" dirty="0" smtClean="0"/>
              <a:t>picture?</a:t>
            </a:r>
          </a:p>
          <a:p>
            <a:endParaRPr lang="en-US" sz="1600" dirty="0" smtClean="0"/>
          </a:p>
          <a:p>
            <a:r>
              <a:rPr lang="en-US" sz="2600" dirty="0" smtClean="0"/>
              <a:t>What </a:t>
            </a:r>
            <a:r>
              <a:rPr lang="en-US" sz="2600" dirty="0"/>
              <a:t>did Mao Zedong promise</a:t>
            </a:r>
            <a:r>
              <a:rPr lang="en-US" sz="2600" dirty="0" smtClean="0"/>
              <a:t>?</a:t>
            </a:r>
          </a:p>
          <a:p>
            <a:endParaRPr lang="en-US" sz="1600" dirty="0"/>
          </a:p>
          <a:p>
            <a:r>
              <a:rPr lang="en-US" sz="2600" dirty="0" smtClean="0"/>
              <a:t>Based </a:t>
            </a:r>
            <a:r>
              <a:rPr lang="en-US" sz="2600" dirty="0"/>
              <a:t>on the video, do you believe Mao Zedong was good for China? Why? </a:t>
            </a:r>
          </a:p>
          <a:p>
            <a:endParaRPr lang="en-US" dirty="0"/>
          </a:p>
        </p:txBody>
      </p:sp>
      <p:sp>
        <p:nvSpPr>
          <p:cNvPr id="4" name="TextBox 3"/>
          <p:cNvSpPr txBox="1"/>
          <p:nvPr/>
        </p:nvSpPr>
        <p:spPr>
          <a:xfrm>
            <a:off x="755576" y="3774362"/>
            <a:ext cx="3528392" cy="461665"/>
          </a:xfrm>
          <a:prstGeom prst="rect">
            <a:avLst/>
          </a:prstGeom>
          <a:noFill/>
        </p:spPr>
        <p:txBody>
          <a:bodyPr wrap="square" rtlCol="0">
            <a:spAutoFit/>
          </a:bodyPr>
          <a:lstStyle/>
          <a:p>
            <a:r>
              <a:rPr lang="en-US" sz="2400" b="1" dirty="0" smtClean="0">
                <a:solidFill>
                  <a:srgbClr val="FF0000"/>
                </a:solidFill>
              </a:rPr>
              <a:t>Communist Party</a:t>
            </a:r>
            <a:endParaRPr lang="en-US" sz="2400" b="1" dirty="0">
              <a:solidFill>
                <a:srgbClr val="FF0000"/>
              </a:solidFill>
            </a:endParaRPr>
          </a:p>
        </p:txBody>
      </p:sp>
      <p:sp>
        <p:nvSpPr>
          <p:cNvPr id="5" name="TextBox 4"/>
          <p:cNvSpPr txBox="1"/>
          <p:nvPr/>
        </p:nvSpPr>
        <p:spPr>
          <a:xfrm>
            <a:off x="827584" y="4509119"/>
            <a:ext cx="7308812" cy="461665"/>
          </a:xfrm>
          <a:prstGeom prst="rect">
            <a:avLst/>
          </a:prstGeom>
          <a:noFill/>
        </p:spPr>
        <p:txBody>
          <a:bodyPr wrap="square" rtlCol="0">
            <a:spAutoFit/>
          </a:bodyPr>
          <a:lstStyle/>
          <a:p>
            <a:r>
              <a:rPr lang="en-US" sz="2400" b="1" dirty="0" smtClean="0">
                <a:solidFill>
                  <a:srgbClr val="FF0000"/>
                </a:solidFill>
              </a:rPr>
              <a:t>It would spring from the countryside of peasants</a:t>
            </a:r>
            <a:endParaRPr lang="en-US" sz="2400" b="1" dirty="0">
              <a:solidFill>
                <a:srgbClr val="FF0000"/>
              </a:solidFill>
            </a:endParaRPr>
          </a:p>
        </p:txBody>
      </p:sp>
      <p:sp>
        <p:nvSpPr>
          <p:cNvPr id="6" name="TextBox 5"/>
          <p:cNvSpPr txBox="1"/>
          <p:nvPr/>
        </p:nvSpPr>
        <p:spPr>
          <a:xfrm>
            <a:off x="755576" y="5296246"/>
            <a:ext cx="7992888" cy="461665"/>
          </a:xfrm>
          <a:prstGeom prst="rect">
            <a:avLst/>
          </a:prstGeom>
          <a:noFill/>
        </p:spPr>
        <p:txBody>
          <a:bodyPr wrap="square" rtlCol="0">
            <a:spAutoFit/>
          </a:bodyPr>
          <a:lstStyle/>
          <a:p>
            <a:r>
              <a:rPr lang="en-US" sz="2400" b="1" dirty="0" smtClean="0">
                <a:solidFill>
                  <a:srgbClr val="FF0000"/>
                </a:solidFill>
              </a:rPr>
              <a:t>Land reform and a China that could stand on its own</a:t>
            </a:r>
            <a:endParaRPr lang="en-US" sz="2400" b="1" dirty="0">
              <a:solidFill>
                <a:srgbClr val="FF0000"/>
              </a:solidFill>
            </a:endParaRPr>
          </a:p>
        </p:txBody>
      </p:sp>
      <p:sp>
        <p:nvSpPr>
          <p:cNvPr id="7" name="TextBox 6"/>
          <p:cNvSpPr txBox="1"/>
          <p:nvPr/>
        </p:nvSpPr>
        <p:spPr>
          <a:xfrm>
            <a:off x="4031432" y="6093296"/>
            <a:ext cx="4861048" cy="461665"/>
          </a:xfrm>
          <a:prstGeom prst="rect">
            <a:avLst/>
          </a:prstGeom>
          <a:noFill/>
        </p:spPr>
        <p:txBody>
          <a:bodyPr wrap="square" rtlCol="0">
            <a:spAutoFit/>
          </a:bodyPr>
          <a:lstStyle/>
          <a:p>
            <a:r>
              <a:rPr lang="en-US" sz="2400" b="1" dirty="0" smtClean="0">
                <a:solidFill>
                  <a:srgbClr val="FF0000"/>
                </a:solidFill>
              </a:rPr>
              <a:t>Let’s find out…</a:t>
            </a:r>
            <a:endParaRPr lang="en-US" sz="2400" b="1" dirty="0">
              <a:solidFill>
                <a:srgbClr val="FF0000"/>
              </a:solidFill>
            </a:endParaRPr>
          </a:p>
        </p:txBody>
      </p:sp>
    </p:spTree>
    <p:extLst>
      <p:ext uri="{BB962C8B-B14F-4D97-AF65-F5344CB8AC3E}">
        <p14:creationId xmlns:p14="http://schemas.microsoft.com/office/powerpoint/2010/main" val="16810066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your graphic organizer to summarize the events</a:t>
            </a: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586585297"/>
              </p:ext>
            </p:extLst>
          </p:nvPr>
        </p:nvGraphicFramePr>
        <p:xfrm>
          <a:off x="1547664" y="1772816"/>
          <a:ext cx="6240629" cy="4822304"/>
        </p:xfrm>
        <a:graphic>
          <a:graphicData uri="http://schemas.openxmlformats.org/presentationml/2006/ole">
            <mc:AlternateContent xmlns:mc="http://schemas.openxmlformats.org/markup-compatibility/2006">
              <mc:Choice xmlns:v="urn:schemas-microsoft-com:vml" Requires="v">
                <p:oleObj spid="_x0000_s1044"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547664" y="1772816"/>
                        <a:ext cx="6240629" cy="482230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1963333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2" y="260648"/>
            <a:ext cx="9036496" cy="1143000"/>
          </a:xfrm>
        </p:spPr>
        <p:txBody>
          <a:bodyPr/>
          <a:lstStyle/>
          <a:p>
            <a:r>
              <a:rPr lang="en-US" sz="4800" b="1" dirty="0" smtClean="0">
                <a:effectLst>
                  <a:outerShdw blurRad="38100" dist="38100" dir="2700000" algn="tl">
                    <a:schemeClr val="bg1">
                      <a:alpha val="43000"/>
                    </a:schemeClr>
                  </a:outerShdw>
                </a:effectLst>
              </a:rPr>
              <a:t>Communism and Mao Zedong</a:t>
            </a:r>
            <a:endParaRPr lang="en-US" sz="48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251520" y="1916832"/>
            <a:ext cx="8435280" cy="4392488"/>
          </a:xfrm>
        </p:spPr>
        <p:txBody>
          <a:bodyPr/>
          <a:lstStyle/>
          <a:p>
            <a:r>
              <a:rPr lang="en-US" b="1" u="sng" dirty="0" smtClean="0">
                <a:solidFill>
                  <a:srgbClr val="FF0000"/>
                </a:solidFill>
                <a:effectLst>
                  <a:outerShdw blurRad="38100" dist="38100" dir="2700000" algn="tl">
                    <a:schemeClr val="bg1">
                      <a:alpha val="43000"/>
                    </a:schemeClr>
                  </a:outerShdw>
                </a:effectLst>
              </a:rPr>
              <a:t>Mao was appointed the leader of the Chinese Communist Party and the head of China’s government</a:t>
            </a:r>
          </a:p>
          <a:p>
            <a:r>
              <a:rPr lang="en-US" b="1" dirty="0" smtClean="0">
                <a:effectLst>
                  <a:outerShdw blurRad="38100" dist="38100" dir="2700000" algn="tl">
                    <a:schemeClr val="bg1">
                      <a:alpha val="43000"/>
                    </a:schemeClr>
                  </a:outerShdw>
                </a:effectLst>
              </a:rPr>
              <a:t>He had almost complete control over China</a:t>
            </a:r>
          </a:p>
          <a:p>
            <a:r>
              <a:rPr lang="en-US" b="1" u="sng" dirty="0" smtClean="0">
                <a:solidFill>
                  <a:srgbClr val="FF0000"/>
                </a:solidFill>
                <a:effectLst>
                  <a:outerShdw blurRad="38100" dist="38100" dir="2700000" algn="tl">
                    <a:schemeClr val="bg1">
                      <a:alpha val="43000"/>
                    </a:schemeClr>
                  </a:outerShdw>
                </a:effectLst>
              </a:rPr>
              <a:t>In the early years of Communist rule, China and its people saw many reforms that were seen as </a:t>
            </a:r>
            <a:r>
              <a:rPr lang="en-US" b="1" u="sng" dirty="0" smtClean="0">
                <a:solidFill>
                  <a:srgbClr val="FF0000"/>
                </a:solidFill>
                <a:effectLst>
                  <a:outerShdw blurRad="38100" dist="38100" dir="2700000" algn="tl">
                    <a:schemeClr val="bg1">
                      <a:alpha val="43000"/>
                    </a:schemeClr>
                  </a:outerShdw>
                </a:effectLst>
              </a:rPr>
              <a:t>positive.</a:t>
            </a:r>
            <a:endParaRPr lang="en-US" b="1" u="sng" dirty="0">
              <a:solidFill>
                <a:srgbClr val="FF0000"/>
              </a:solidFill>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075677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79512" y="3789040"/>
            <a:ext cx="8714702" cy="2705904"/>
            <a:chOff x="179512" y="3789040"/>
            <a:chExt cx="8714702" cy="2705904"/>
          </a:xfrm>
        </p:grpSpPr>
        <p:pic>
          <p:nvPicPr>
            <p:cNvPr id="2052" name="Picture 4" descr="https://encrypted-tbn1.gstatic.com/images?q=tbn:ANd9GcQVmfeMlxqh_H6t1dYnZIxuvTUDihE2whFDNNnHWRKacUB0CFmO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746" y="3789040"/>
              <a:ext cx="4412468" cy="2705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alphahistory.com/chineserevolution/wp-content/uploads/2014/04/agrarianreform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4019380" cy="27059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545102" y="116632"/>
            <a:ext cx="7873287" cy="1143000"/>
          </a:xfrm>
        </p:spPr>
        <p:txBody>
          <a:bodyPr/>
          <a:lstStyle/>
          <a:p>
            <a:r>
              <a:rPr lang="en-US" sz="5400" b="1" u="sng" dirty="0" smtClean="0"/>
              <a:t>Redistribution of Land</a:t>
            </a:r>
            <a:endParaRPr lang="en-US" sz="5400" b="1" u="sng" dirty="0"/>
          </a:p>
        </p:txBody>
      </p:sp>
      <p:sp>
        <p:nvSpPr>
          <p:cNvPr id="6" name="Title 1"/>
          <p:cNvSpPr txBox="1">
            <a:spLocks/>
          </p:cNvSpPr>
          <p:nvPr/>
        </p:nvSpPr>
        <p:spPr bwMode="auto">
          <a:xfrm>
            <a:off x="323528" y="1484784"/>
            <a:ext cx="857068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300" b="1" dirty="0" smtClean="0">
                <a:effectLst>
                  <a:outerShdw blurRad="38100" dist="38100" dir="2700000" algn="tl">
                    <a:schemeClr val="bg1">
                      <a:alpha val="43000"/>
                    </a:schemeClr>
                  </a:outerShdw>
                </a:effectLst>
              </a:rPr>
              <a:t>Land was taken from the wealthy landlords and given to the peasants.</a:t>
            </a:r>
            <a:endParaRPr lang="en-US" sz="43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26080902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A Few Other Reforms</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700808"/>
            <a:ext cx="8579296" cy="4281339"/>
          </a:xfrm>
        </p:spPr>
        <p:txBody>
          <a:bodyPr/>
          <a:lstStyle/>
          <a:p>
            <a:r>
              <a:rPr lang="en-US" sz="3600" b="1" dirty="0" smtClean="0">
                <a:effectLst>
                  <a:outerShdw blurRad="38100" dist="38100" dir="2700000" algn="tl">
                    <a:schemeClr val="bg1">
                      <a:alpha val="43000"/>
                    </a:schemeClr>
                  </a:outerShdw>
                </a:effectLst>
              </a:rPr>
              <a:t>Promoted </a:t>
            </a:r>
            <a:r>
              <a:rPr lang="en-US" sz="3600" b="1" dirty="0">
                <a:effectLst>
                  <a:outerShdw blurRad="38100" dist="38100" dir="2700000" algn="tl">
                    <a:schemeClr val="bg1">
                      <a:alpha val="43000"/>
                    </a:schemeClr>
                  </a:outerShdw>
                </a:effectLst>
              </a:rPr>
              <a:t>the status of </a:t>
            </a:r>
            <a:r>
              <a:rPr lang="en-US" sz="3600" b="1" dirty="0" smtClean="0">
                <a:effectLst>
                  <a:outerShdw blurRad="38100" dist="38100" dir="2700000" algn="tl">
                    <a:schemeClr val="bg1">
                      <a:alpha val="43000"/>
                    </a:schemeClr>
                  </a:outerShdw>
                </a:effectLst>
              </a:rPr>
              <a:t>women</a:t>
            </a:r>
          </a:p>
          <a:p>
            <a:r>
              <a:rPr lang="en-US" sz="3600" b="1" dirty="0" smtClean="0">
                <a:effectLst>
                  <a:outerShdw blurRad="38100" dist="38100" dir="2700000" algn="tl">
                    <a:schemeClr val="bg1">
                      <a:alpha val="43000"/>
                    </a:schemeClr>
                  </a:outerShdw>
                </a:effectLst>
              </a:rPr>
              <a:t>Doubled </a:t>
            </a:r>
            <a:r>
              <a:rPr lang="en-US" sz="3600" b="1" dirty="0">
                <a:effectLst>
                  <a:outerShdw blurRad="38100" dist="38100" dir="2700000" algn="tl">
                    <a:schemeClr val="bg1">
                      <a:alpha val="43000"/>
                    </a:schemeClr>
                  </a:outerShdw>
                </a:effectLst>
              </a:rPr>
              <a:t>the school population and </a:t>
            </a:r>
            <a:r>
              <a:rPr lang="en-US" sz="3600" b="1" dirty="0" smtClean="0">
                <a:effectLst>
                  <a:outerShdw blurRad="38100" dist="38100" dir="2700000" algn="tl">
                    <a:schemeClr val="bg1">
                      <a:alpha val="43000"/>
                    </a:schemeClr>
                  </a:outerShdw>
                </a:effectLst>
              </a:rPr>
              <a:t>improved literacy</a:t>
            </a:r>
          </a:p>
          <a:p>
            <a:r>
              <a:rPr lang="en-US" sz="3600" b="1" dirty="0" smtClean="0">
                <a:effectLst>
                  <a:outerShdw blurRad="38100" dist="38100" dir="2700000" algn="tl">
                    <a:schemeClr val="bg1">
                      <a:alpha val="43000"/>
                    </a:schemeClr>
                  </a:outerShdw>
                </a:effectLst>
              </a:rPr>
              <a:t>Increased </a:t>
            </a:r>
            <a:r>
              <a:rPr lang="en-US" sz="3600" b="1" dirty="0">
                <a:effectLst>
                  <a:outerShdw blurRad="38100" dist="38100" dir="2700000" algn="tl">
                    <a:schemeClr val="bg1">
                      <a:alpha val="43000"/>
                    </a:schemeClr>
                  </a:outerShdw>
                </a:effectLst>
              </a:rPr>
              <a:t>access to health care, which dramatically raised life </a:t>
            </a:r>
            <a:r>
              <a:rPr lang="en-US" sz="3600" b="1" dirty="0" smtClean="0">
                <a:effectLst>
                  <a:outerShdw blurRad="38100" dist="38100" dir="2700000" algn="tl">
                    <a:schemeClr val="bg1">
                      <a:alpha val="43000"/>
                    </a:schemeClr>
                  </a:outerShdw>
                </a:effectLst>
              </a:rPr>
              <a:t>expectancy</a:t>
            </a:r>
            <a:endParaRPr lang="en-US" sz="3600" b="1" dirty="0">
              <a:effectLst>
                <a:outerShdw blurRad="38100" dist="38100" dir="2700000" algn="tl">
                  <a:schemeClr val="bg1">
                    <a:alpha val="43000"/>
                  </a:schemeClr>
                </a:outerShdw>
              </a:effectLst>
            </a:endParaRPr>
          </a:p>
          <a:p>
            <a:r>
              <a:rPr lang="en-US" sz="3600" b="1" dirty="0" smtClean="0">
                <a:effectLst>
                  <a:outerShdw blurRad="38100" dist="38100" dir="2700000" algn="tl">
                    <a:schemeClr val="bg1">
                      <a:alpha val="43000"/>
                    </a:schemeClr>
                  </a:outerShdw>
                </a:effectLst>
              </a:rPr>
              <a:t>Banned forced marriages</a:t>
            </a:r>
            <a:endParaRPr lang="en-US" sz="3600" b="1" dirty="0">
              <a:effectLst>
                <a:outerShdw blurRad="38100" dist="38100" dir="2700000" algn="tl">
                  <a:schemeClr val="bg1">
                    <a:alpha val="43000"/>
                  </a:schemeClr>
                </a:outerShdw>
              </a:effectLst>
            </a:endParaRPr>
          </a:p>
        </p:txBody>
      </p:sp>
      <p:sp>
        <p:nvSpPr>
          <p:cNvPr id="4" name="Rectangle 3"/>
          <p:cNvSpPr/>
          <p:nvPr/>
        </p:nvSpPr>
        <p:spPr>
          <a:xfrm>
            <a:off x="1331640" y="5949280"/>
            <a:ext cx="6336704" cy="646331"/>
          </a:xfrm>
          <a:prstGeom prst="rect">
            <a:avLst/>
          </a:prstGeom>
        </p:spPr>
        <p:txBody>
          <a:bodyPr wrap="square">
            <a:spAutoFit/>
          </a:bodyPr>
          <a:lstStyle/>
          <a:p>
            <a:pPr algn="ctr"/>
            <a:r>
              <a:rPr lang="en-US" dirty="0">
                <a:hlinkClick r:id="rId2"/>
              </a:rPr>
              <a:t>https://</a:t>
            </a:r>
            <a:r>
              <a:rPr lang="en-US" dirty="0" smtClean="0">
                <a:hlinkClick r:id="rId2"/>
              </a:rPr>
              <a:t>www.youtube.com/watch?v=VhOKiwX2u_U</a:t>
            </a:r>
            <a:r>
              <a:rPr lang="en-US" dirty="0" smtClean="0"/>
              <a:t> </a:t>
            </a:r>
            <a:br>
              <a:rPr lang="en-US" dirty="0" smtClean="0"/>
            </a:br>
            <a:r>
              <a:rPr lang="en-US" dirty="0" smtClean="0"/>
              <a:t>[10:00 optional video clip describing positive reforms] </a:t>
            </a:r>
            <a:endParaRPr lang="en-US" dirty="0"/>
          </a:p>
        </p:txBody>
      </p:sp>
    </p:spTree>
    <p:extLst>
      <p:ext uri="{BB962C8B-B14F-4D97-AF65-F5344CB8AC3E}">
        <p14:creationId xmlns:p14="http://schemas.microsoft.com/office/powerpoint/2010/main" val="219619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10005</TotalTime>
  <Words>1029</Words>
  <Application>Microsoft Office PowerPoint</Application>
  <PresentationFormat>On-screen Show (4:3)</PresentationFormat>
  <Paragraphs>111</Paragraphs>
  <Slides>36</Slides>
  <Notes>0</Notes>
  <HiddenSlides>0</HiddenSlides>
  <MMClips>0</MMClips>
  <ScaleCrop>false</ScaleCrop>
  <HeadingPairs>
    <vt:vector size="8" baseType="variant">
      <vt:variant>
        <vt:lpstr>Fonts Used</vt:lpstr>
      </vt:variant>
      <vt:variant>
        <vt:i4>1</vt:i4>
      </vt:variant>
      <vt:variant>
        <vt:lpstr>Theme</vt:lpstr>
      </vt:variant>
      <vt:variant>
        <vt:i4>7</vt:i4>
      </vt:variant>
      <vt:variant>
        <vt:lpstr>Embedded OLE Servers</vt:lpstr>
      </vt:variant>
      <vt:variant>
        <vt:i4>1</vt:i4>
      </vt:variant>
      <vt:variant>
        <vt:lpstr>Slide Titles</vt:lpstr>
      </vt:variant>
      <vt:variant>
        <vt:i4>36</vt:i4>
      </vt:variant>
    </vt:vector>
  </HeadingPairs>
  <TitlesOfParts>
    <vt:vector size="45" baseType="lpstr">
      <vt:lpstr>Arial</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Acrobat Document</vt:lpstr>
      <vt:lpstr>How did Communism influence China?</vt:lpstr>
      <vt:lpstr>PowerPoint Presentation</vt:lpstr>
      <vt:lpstr>The Rise of Mao Zedong</vt:lpstr>
      <vt:lpstr>China and the rise of Mao</vt:lpstr>
      <vt:lpstr>China and the rise of Mao</vt:lpstr>
      <vt:lpstr>Use your graphic organizer to summarize the events</vt:lpstr>
      <vt:lpstr>Communism and Mao Zedong</vt:lpstr>
      <vt:lpstr>Redistribution of Land</vt:lpstr>
      <vt:lpstr>A Few Other Reforms</vt:lpstr>
      <vt:lpstr>PowerPoint Presentation</vt:lpstr>
      <vt:lpstr>PowerPoint Presentation</vt:lpstr>
      <vt:lpstr>Great Leap Forward</vt:lpstr>
      <vt:lpstr>Great Leap Forward</vt:lpstr>
      <vt:lpstr>Communist Propaganda</vt:lpstr>
      <vt:lpstr>Communist Propaganda of the Great Leap Forward</vt:lpstr>
      <vt:lpstr>Communist Propaganda of the Great Leap Forward</vt:lpstr>
      <vt:lpstr>Great Leap Forward</vt:lpstr>
      <vt:lpstr>Great Leap Forward</vt:lpstr>
      <vt:lpstr>Great Leap Forward</vt:lpstr>
      <vt:lpstr>Great Leap Forward</vt:lpstr>
      <vt:lpstr>Great Leap Forward</vt:lpstr>
      <vt:lpstr>Turn to a partner and explain what the image means.</vt:lpstr>
      <vt:lpstr>Effects of the Great  Leap Forward</vt:lpstr>
      <vt:lpstr>Great Leap Forward</vt:lpstr>
      <vt:lpstr>After the Great Leap Forward</vt:lpstr>
      <vt:lpstr>Cultural Revolution</vt:lpstr>
      <vt:lpstr>Cultural Revolution</vt:lpstr>
      <vt:lpstr>Cultural Revolution</vt:lpstr>
      <vt:lpstr>Cultural Revolution</vt:lpstr>
      <vt:lpstr>PowerPoint Presentation</vt:lpstr>
      <vt:lpstr>Mao Zedong’s death in 1976 brought an end to the Cultural Revolution</vt:lpstr>
      <vt:lpstr>After Mao Zedong</vt:lpstr>
      <vt:lpstr>Tiananmen Square</vt:lpstr>
      <vt:lpstr>Tiananmen Square</vt:lpstr>
      <vt:lpstr>PowerPoint Presentation</vt:lpstr>
      <vt:lpstr>Tiananmen Square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Patrice Mcbean</cp:lastModifiedBy>
  <cp:revision>913</cp:revision>
  <dcterms:created xsi:type="dcterms:W3CDTF">2010-05-23T14:28:12Z</dcterms:created>
  <dcterms:modified xsi:type="dcterms:W3CDTF">2017-03-28T19:16:36Z</dcterms:modified>
</cp:coreProperties>
</file>