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7" r:id="rId4"/>
    <p:sldId id="261" r:id="rId5"/>
    <p:sldId id="258" r:id="rId6"/>
    <p:sldId id="259" r:id="rId7"/>
    <p:sldId id="262" r:id="rId8"/>
    <p:sldId id="260" r:id="rId9"/>
    <p:sldId id="263" r:id="rId10"/>
    <p:sldId id="264" r:id="rId11"/>
    <p:sldId id="274" r:id="rId12"/>
    <p:sldId id="273" r:id="rId13"/>
    <p:sldId id="275" r:id="rId14"/>
    <p:sldId id="265" r:id="rId15"/>
    <p:sldId id="269" r:id="rId16"/>
    <p:sldId id="266" r:id="rId17"/>
    <p:sldId id="267" r:id="rId18"/>
    <p:sldId id="268" r:id="rId19"/>
    <p:sldId id="270" r:id="rId20"/>
    <p:sldId id="271" r:id="rId21"/>
    <p:sldId id="272" r:id="rId22"/>
  </p:sldIdLst>
  <p:sldSz cx="9144000" cy="6858000" type="screen4x3"/>
  <p:notesSz cx="700405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E06CAAE-EA7E-44B2-88B9-A8B0D7B2B623}"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2611853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6CAAE-EA7E-44B2-88B9-A8B0D7B2B623}"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2049470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6CAAE-EA7E-44B2-88B9-A8B0D7B2B623}"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4057754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1/14/2020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1859888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1/14/2020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3872745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1/14/2020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3052872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1/14/2020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1980964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1/14/2020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1921969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1/14/2020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3307645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1/14/2020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1188551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1/14/2020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3346917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6CAAE-EA7E-44B2-88B9-A8B0D7B2B623}"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1859888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1/14/2020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2049470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1/14/2020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4057754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1/14/2020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1859888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1/14/2020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38727458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1/14/2020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30528724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1/14/2020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1980964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1/14/2020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19219691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1/14/2020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33076459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1/14/2020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11885510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1/14/2020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3346917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06CAAE-EA7E-44B2-88B9-A8B0D7B2B623}"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38727458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1/14/2020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20494703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1/14/2020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4057754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06CAAE-EA7E-44B2-88B9-A8B0D7B2B623}"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3052872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06CAAE-EA7E-44B2-88B9-A8B0D7B2B623}" type="datetimeFigureOut">
              <a:rPr lang="en-US" smtClean="0"/>
              <a:t>1/14/2020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1980964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06CAAE-EA7E-44B2-88B9-A8B0D7B2B623}" type="datetimeFigureOut">
              <a:rPr lang="en-US" smtClean="0"/>
              <a:t>1/14/2020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1921969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06CAAE-EA7E-44B2-88B9-A8B0D7B2B623}" type="datetimeFigureOut">
              <a:rPr lang="en-US" smtClean="0"/>
              <a:t>1/14/2020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3307645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06CAAE-EA7E-44B2-88B9-A8B0D7B2B623}"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1188551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06CAAE-EA7E-44B2-88B9-A8B0D7B2B623}"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3346917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06CAAE-EA7E-44B2-88B9-A8B0D7B2B623}" type="datetimeFigureOut">
              <a:rPr lang="en-US" smtClean="0"/>
              <a:t>1/14/2020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20FCBC-FA67-4C28-B7AB-1191DE461FD6}" type="slidenum">
              <a:rPr lang="en-US" smtClean="0"/>
              <a:t>‹#›</a:t>
            </a:fld>
            <a:endParaRPr lang="en-US"/>
          </a:p>
        </p:txBody>
      </p:sp>
    </p:spTree>
    <p:extLst>
      <p:ext uri="{BB962C8B-B14F-4D97-AF65-F5344CB8AC3E}">
        <p14:creationId xmlns:p14="http://schemas.microsoft.com/office/powerpoint/2010/main" val="3109568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QuestionShape"/>
          <p:cNvSpPr/>
          <p:nvPr userDrawn="1"/>
        </p:nvSpPr>
        <p:spPr>
          <a:xfrm>
            <a:off x="127000" y="127000"/>
            <a:ext cx="8890000" cy="2857500"/>
          </a:xfrm>
          <a:prstGeom prst="rect">
            <a:avLst/>
          </a:prstGeom>
        </p:spPr>
        <p:txBody>
          <a:bodyPr vert="horz" lIns="91440" tIns="45720" rIns="91440" bIns="45720" rtlCol="0" anchor="ctr">
            <a:normAutofit/>
          </a:bodyPr>
          <a:lstStyle/>
          <a:p>
            <a:pPr lvl="0" algn="ctr">
              <a:spcBef>
                <a:spcPct val="0"/>
              </a:spcBef>
              <a:buNone/>
            </a:pPr>
            <a:r>
              <a:rPr lang="en-US" sz="4400">
                <a:solidFill>
                  <a:schemeClr val="tx1"/>
                </a:solidFill>
                <a:latin typeface="+mj-lt"/>
                <a:ea typeface="+mj-ea"/>
                <a:cs typeface="+mj-cs"/>
              </a:rPr>
              <a:t>iRespond Question Master</a:t>
            </a:r>
          </a:p>
        </p:txBody>
      </p:sp>
      <p:sp>
        <p:nvSpPr>
          <p:cNvPr id="8" name="AShape"/>
          <p:cNvSpPr/>
          <p:nvPr userDrawn="1"/>
        </p:nvSpPr>
        <p:spPr>
          <a:xfrm>
            <a:off x="127000" y="31115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anose="020B0604020202020204" pitchFamily="34" charset="0"/>
              <a:buNone/>
            </a:pPr>
            <a:r>
              <a:rPr lang="en-US" sz="3200">
                <a:solidFill>
                  <a:schemeClr val="tx1"/>
                </a:solidFill>
              </a:rPr>
              <a:t>A.) Response A</a:t>
            </a:r>
          </a:p>
        </p:txBody>
      </p:sp>
      <p:sp>
        <p:nvSpPr>
          <p:cNvPr id="9" name="BShape"/>
          <p:cNvSpPr/>
          <p:nvPr userDrawn="1"/>
        </p:nvSpPr>
        <p:spPr>
          <a:xfrm>
            <a:off x="127000" y="38354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anose="020B0604020202020204" pitchFamily="34" charset="0"/>
              <a:buNone/>
            </a:pPr>
            <a:r>
              <a:rPr lang="en-US" sz="3200">
                <a:solidFill>
                  <a:schemeClr val="tx1"/>
                </a:solidFill>
              </a:rPr>
              <a:t>B.) Response B</a:t>
            </a:r>
          </a:p>
        </p:txBody>
      </p:sp>
      <p:sp>
        <p:nvSpPr>
          <p:cNvPr id="10" name="CShape"/>
          <p:cNvSpPr/>
          <p:nvPr userDrawn="1"/>
        </p:nvSpPr>
        <p:spPr>
          <a:xfrm>
            <a:off x="127000" y="45593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anose="020B0604020202020204" pitchFamily="34" charset="0"/>
              <a:buNone/>
            </a:pPr>
            <a:r>
              <a:rPr lang="en-US" sz="3200">
                <a:solidFill>
                  <a:schemeClr val="tx1"/>
                </a:solidFill>
              </a:rPr>
              <a:t>C.) Response C</a:t>
            </a:r>
          </a:p>
        </p:txBody>
      </p:sp>
      <p:sp>
        <p:nvSpPr>
          <p:cNvPr id="11" name="DShape"/>
          <p:cNvSpPr/>
          <p:nvPr userDrawn="1"/>
        </p:nvSpPr>
        <p:spPr>
          <a:xfrm>
            <a:off x="127000" y="52832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anose="020B0604020202020204" pitchFamily="34" charset="0"/>
              <a:buNone/>
            </a:pPr>
            <a:r>
              <a:rPr lang="en-US" sz="3200">
                <a:solidFill>
                  <a:schemeClr val="tx1"/>
                </a:solidFill>
              </a:rPr>
              <a:t>D.) Response D</a:t>
            </a:r>
          </a:p>
        </p:txBody>
      </p:sp>
      <p:sp>
        <p:nvSpPr>
          <p:cNvPr id="12" name="EShape"/>
          <p:cNvSpPr/>
          <p:nvPr userDrawn="1"/>
        </p:nvSpPr>
        <p:spPr>
          <a:xfrm>
            <a:off x="127000" y="60071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anose="020B0604020202020204" pitchFamily="34" charset="0"/>
              <a:buNone/>
            </a:pPr>
            <a:r>
              <a:rPr lang="en-US" sz="3200">
                <a:solidFill>
                  <a:schemeClr val="tx1"/>
                </a:solidFill>
              </a:rPr>
              <a:t>E.) Response E</a:t>
            </a:r>
          </a:p>
        </p:txBody>
      </p:sp>
      <p:sp>
        <p:nvSpPr>
          <p:cNvPr id="13" name="Percent"/>
          <p:cNvSpPr/>
          <p:nvPr userDrawn="1"/>
        </p:nvSpPr>
        <p:spPr>
          <a:xfrm>
            <a:off x="6350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rgbClr val="000000"/>
                </a:solidFill>
              </a:rPr>
              <a:t>Percent Complete 100%</a:t>
            </a:r>
          </a:p>
        </p:txBody>
      </p:sp>
      <p:sp>
        <p:nvSpPr>
          <p:cNvPr id="14" name="Timer"/>
          <p:cNvSpPr/>
          <p:nvPr userDrawn="1"/>
        </p:nvSpPr>
        <p:spPr>
          <a:xfrm>
            <a:off x="254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rgbClr val="000000"/>
                </a:solidFill>
              </a:rPr>
              <a:t>00:30</a:t>
            </a:r>
          </a:p>
        </p:txBody>
      </p:sp>
    </p:spTree>
    <p:extLst>
      <p:ext uri="{BB962C8B-B14F-4D97-AF65-F5344CB8AC3E}">
        <p14:creationId xmlns:p14="http://schemas.microsoft.com/office/powerpoint/2010/main" val="310956872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raphShape" hidden="1"/>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iRespond Graph</a:t>
            </a:r>
          </a:p>
        </p:txBody>
      </p:sp>
      <p:grpSp>
        <p:nvGrpSpPr>
          <p:cNvPr id="37" name="CorrectBarGroup"/>
          <p:cNvGrpSpPr/>
          <p:nvPr userDrawn="1"/>
        </p:nvGrpSpPr>
        <p:grpSpPr>
          <a:xfrm>
            <a:off x="1270000" y="3175000"/>
            <a:ext cx="2667000" cy="2540000"/>
            <a:chOff x="1270000" y="3175000"/>
            <a:chExt cx="2667000" cy="2540000"/>
          </a:xfrm>
        </p:grpSpPr>
        <p:sp>
          <p:nvSpPr>
            <p:cNvPr id="9" name="CorrectBar0"/>
            <p:cNvSpPr/>
            <p:nvPr userDrawn="1"/>
          </p:nvSpPr>
          <p:spPr>
            <a:xfrm>
              <a:off x="1270000" y="3175000"/>
              <a:ext cx="1079500" cy="254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rrectBar1"/>
            <p:cNvSpPr/>
            <p:nvPr userDrawn="1"/>
          </p:nvSpPr>
          <p:spPr>
            <a:xfrm>
              <a:off x="2857500" y="4445000"/>
              <a:ext cx="1079500" cy="127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PercentLabelGroup"/>
          <p:cNvGrpSpPr/>
          <p:nvPr userDrawn="1"/>
        </p:nvGrpSpPr>
        <p:grpSpPr>
          <a:xfrm>
            <a:off x="1270000" y="1270000"/>
            <a:ext cx="7429500" cy="317500"/>
            <a:chOff x="1270000" y="1270000"/>
            <a:chExt cx="7429500" cy="317500"/>
          </a:xfrm>
        </p:grpSpPr>
        <p:sp>
          <p:nvSpPr>
            <p:cNvPr id="8" name="PercentLabel0"/>
            <p:cNvSpPr/>
            <p:nvPr userDrawn="1"/>
          </p:nvSpPr>
          <p:spPr>
            <a:xfrm>
              <a:off x="127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67%</a:t>
              </a:r>
            </a:p>
          </p:txBody>
        </p:sp>
        <p:sp>
          <p:nvSpPr>
            <p:cNvPr id="11" name="PercentLabel1"/>
            <p:cNvSpPr/>
            <p:nvPr userDrawn="1"/>
          </p:nvSpPr>
          <p:spPr>
            <a:xfrm>
              <a:off x="2857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33%</a:t>
              </a:r>
            </a:p>
          </p:txBody>
        </p:sp>
        <p:sp>
          <p:nvSpPr>
            <p:cNvPr id="14" name="PercentLabel2"/>
            <p:cNvSpPr/>
            <p:nvPr userDrawn="1"/>
          </p:nvSpPr>
          <p:spPr>
            <a:xfrm>
              <a:off x="4445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100%</a:t>
              </a:r>
            </a:p>
          </p:txBody>
        </p:sp>
        <p:sp>
          <p:nvSpPr>
            <p:cNvPr id="17" name="PercentLabel3"/>
            <p:cNvSpPr/>
            <p:nvPr userDrawn="1"/>
          </p:nvSpPr>
          <p:spPr>
            <a:xfrm>
              <a:off x="6032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100%</a:t>
              </a:r>
            </a:p>
          </p:txBody>
        </p:sp>
        <p:sp>
          <p:nvSpPr>
            <p:cNvPr id="20" name="PercentLabel4"/>
            <p:cNvSpPr/>
            <p:nvPr userDrawn="1"/>
          </p:nvSpPr>
          <p:spPr>
            <a:xfrm>
              <a:off x="762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67%</a:t>
              </a:r>
            </a:p>
          </p:txBody>
        </p:sp>
      </p:grpSp>
      <p:grpSp>
        <p:nvGrpSpPr>
          <p:cNvPr id="38" name="IncorrectBarGroup"/>
          <p:cNvGrpSpPr/>
          <p:nvPr userDrawn="1"/>
        </p:nvGrpSpPr>
        <p:grpSpPr>
          <a:xfrm>
            <a:off x="4445000" y="1905000"/>
            <a:ext cx="4254500" cy="3810000"/>
            <a:chOff x="4445000" y="1905000"/>
            <a:chExt cx="4254500" cy="3810000"/>
          </a:xfrm>
        </p:grpSpPr>
        <p:sp>
          <p:nvSpPr>
            <p:cNvPr id="15" name="IncorrectBar2"/>
            <p:cNvSpPr/>
            <p:nvPr userDrawn="1"/>
          </p:nvSpPr>
          <p:spPr>
            <a:xfrm>
              <a:off x="44450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ncorrectBar3"/>
            <p:cNvSpPr/>
            <p:nvPr userDrawn="1"/>
          </p:nvSpPr>
          <p:spPr>
            <a:xfrm>
              <a:off x="60325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correctBar4"/>
            <p:cNvSpPr/>
            <p:nvPr userDrawn="1"/>
          </p:nvSpPr>
          <p:spPr>
            <a:xfrm>
              <a:off x="7620000" y="3175000"/>
              <a:ext cx="1079500" cy="254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XLabelGroup"/>
          <p:cNvGrpSpPr/>
          <p:nvPr userDrawn="1"/>
        </p:nvGrpSpPr>
        <p:grpSpPr>
          <a:xfrm>
            <a:off x="1270000" y="5842000"/>
            <a:ext cx="7429500" cy="317500"/>
            <a:chOff x="1270000" y="5842000"/>
            <a:chExt cx="7429500" cy="317500"/>
          </a:xfrm>
        </p:grpSpPr>
        <p:sp>
          <p:nvSpPr>
            <p:cNvPr id="10" name="XValueLabel0"/>
            <p:cNvSpPr/>
            <p:nvPr userDrawn="1"/>
          </p:nvSpPr>
          <p:spPr>
            <a:xfrm>
              <a:off x="127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A*</a:t>
              </a:r>
            </a:p>
          </p:txBody>
        </p:sp>
        <p:sp>
          <p:nvSpPr>
            <p:cNvPr id="13" name="XValueLabel1"/>
            <p:cNvSpPr/>
            <p:nvPr userDrawn="1"/>
          </p:nvSpPr>
          <p:spPr>
            <a:xfrm>
              <a:off x="2857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B*</a:t>
              </a:r>
            </a:p>
          </p:txBody>
        </p:sp>
        <p:sp>
          <p:nvSpPr>
            <p:cNvPr id="16" name="XValueLabel2"/>
            <p:cNvSpPr/>
            <p:nvPr userDrawn="1"/>
          </p:nvSpPr>
          <p:spPr>
            <a:xfrm>
              <a:off x="4445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C</a:t>
              </a:r>
            </a:p>
          </p:txBody>
        </p:sp>
        <p:sp>
          <p:nvSpPr>
            <p:cNvPr id="19" name="XValueLabel3"/>
            <p:cNvSpPr/>
            <p:nvPr userDrawn="1"/>
          </p:nvSpPr>
          <p:spPr>
            <a:xfrm>
              <a:off x="6032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D</a:t>
              </a:r>
            </a:p>
          </p:txBody>
        </p:sp>
        <p:sp>
          <p:nvSpPr>
            <p:cNvPr id="22" name="XValueLabel4"/>
            <p:cNvSpPr/>
            <p:nvPr userDrawn="1"/>
          </p:nvSpPr>
          <p:spPr>
            <a:xfrm>
              <a:off x="762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E</a:t>
              </a:r>
            </a:p>
          </p:txBody>
        </p:sp>
      </p:grpSp>
      <p:grpSp>
        <p:nvGrpSpPr>
          <p:cNvPr id="36" name="AxisLineGroup"/>
          <p:cNvGrpSpPr/>
          <p:nvPr userDrawn="1"/>
        </p:nvGrpSpPr>
        <p:grpSpPr>
          <a:xfrm>
            <a:off x="889000" y="1587500"/>
            <a:ext cx="8001000" cy="4127500"/>
            <a:chOff x="889000" y="1587500"/>
            <a:chExt cx="8001000" cy="4127500"/>
          </a:xfrm>
        </p:grpSpPr>
        <p:cxnSp>
          <p:nvCxnSpPr>
            <p:cNvPr id="23"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4" name="YLabelGroup"/>
          <p:cNvGrpSpPr/>
          <p:nvPr userDrawn="1"/>
        </p:nvGrpSpPr>
        <p:grpSpPr>
          <a:xfrm>
            <a:off x="254000" y="1841500"/>
            <a:ext cx="762000" cy="3937000"/>
            <a:chOff x="254000" y="1841500"/>
            <a:chExt cx="762000" cy="3937000"/>
          </a:xfrm>
        </p:grpSpPr>
        <p:sp>
          <p:nvSpPr>
            <p:cNvPr id="26" name="YValueLabel0"/>
            <p:cNvSpPr/>
            <p:nvPr userDrawn="1"/>
          </p:nvSpPr>
          <p:spPr>
            <a:xfrm>
              <a:off x="254000" y="565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0</a:t>
              </a:r>
            </a:p>
          </p:txBody>
        </p:sp>
        <p:sp>
          <p:nvSpPr>
            <p:cNvPr id="28" name="YValueLabel1"/>
            <p:cNvSpPr/>
            <p:nvPr userDrawn="1"/>
          </p:nvSpPr>
          <p:spPr>
            <a:xfrm>
              <a:off x="254000" y="438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1</a:t>
              </a:r>
            </a:p>
          </p:txBody>
        </p:sp>
        <p:sp>
          <p:nvSpPr>
            <p:cNvPr id="30" name="YValueLabel2"/>
            <p:cNvSpPr/>
            <p:nvPr userDrawn="1"/>
          </p:nvSpPr>
          <p:spPr>
            <a:xfrm>
              <a:off x="254000" y="311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2</a:t>
              </a:r>
            </a:p>
          </p:txBody>
        </p:sp>
        <p:sp>
          <p:nvSpPr>
            <p:cNvPr id="32" name="YValueLabel3"/>
            <p:cNvSpPr/>
            <p:nvPr userDrawn="1"/>
          </p:nvSpPr>
          <p:spPr>
            <a:xfrm>
              <a:off x="254000" y="184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3</a:t>
              </a:r>
            </a:p>
          </p:txBody>
        </p:sp>
      </p:grpSp>
    </p:spTree>
    <p:extLst>
      <p:ext uri="{BB962C8B-B14F-4D97-AF65-F5344CB8AC3E}">
        <p14:creationId xmlns:p14="http://schemas.microsoft.com/office/powerpoint/2010/main" val="3109568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2413"/>
            <a:ext cx="8839200" cy="6652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8770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229600" cy="1143000"/>
          </a:xfrm>
        </p:spPr>
        <p:txBody>
          <a:bodyPr>
            <a:normAutofit fontScale="90000"/>
          </a:bodyPr>
          <a:lstStyle/>
          <a:p>
            <a:pPr algn="l"/>
            <a:r>
              <a:rPr lang="en-US" sz="3600" dirty="0"/>
              <a:t>Based on the given images and information, create a Bubble Map describing the Sharpeville Massacre.  Include what it was about and who was fighting whom.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399" y="2345476"/>
            <a:ext cx="5399709" cy="42830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3348076" y="5955268"/>
            <a:ext cx="1524000" cy="369332"/>
          </a:xfrm>
          <a:prstGeom prst="rect">
            <a:avLst/>
          </a:prstGeom>
          <a:noFill/>
        </p:spPr>
        <p:txBody>
          <a:bodyPr wrap="square" rtlCol="0">
            <a:spAutoFit/>
          </a:bodyPr>
          <a:lstStyle/>
          <a:p>
            <a:r>
              <a:rPr lang="en-US" b="1" dirty="0"/>
              <a:t>Point of View</a:t>
            </a:r>
          </a:p>
        </p:txBody>
      </p:sp>
      <p:sp>
        <p:nvSpPr>
          <p:cNvPr id="6" name="TextBox 5"/>
          <p:cNvSpPr txBox="1"/>
          <p:nvPr/>
        </p:nvSpPr>
        <p:spPr>
          <a:xfrm>
            <a:off x="5138253" y="4038600"/>
            <a:ext cx="1524000" cy="646331"/>
          </a:xfrm>
          <a:prstGeom prst="rect">
            <a:avLst/>
          </a:prstGeom>
          <a:noFill/>
        </p:spPr>
        <p:txBody>
          <a:bodyPr wrap="square" rtlCol="0">
            <a:spAutoFit/>
          </a:bodyPr>
          <a:lstStyle/>
          <a:p>
            <a:pPr algn="ctr"/>
            <a:r>
              <a:rPr lang="en-US" b="1" dirty="0"/>
              <a:t>Sharpeville</a:t>
            </a:r>
          </a:p>
          <a:p>
            <a:pPr algn="ctr"/>
            <a:r>
              <a:rPr lang="en-US" b="1" dirty="0"/>
              <a:t>Massacre</a:t>
            </a:r>
          </a:p>
        </p:txBody>
      </p:sp>
      <p:sp>
        <p:nvSpPr>
          <p:cNvPr id="7" name="TextBox 6"/>
          <p:cNvSpPr txBox="1"/>
          <p:nvPr/>
        </p:nvSpPr>
        <p:spPr>
          <a:xfrm>
            <a:off x="7772400" y="6019800"/>
            <a:ext cx="11430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t>Level 1</a:t>
            </a:r>
          </a:p>
        </p:txBody>
      </p:sp>
    </p:spTree>
    <p:extLst>
      <p:ext uri="{BB962C8B-B14F-4D97-AF65-F5344CB8AC3E}">
        <p14:creationId xmlns:p14="http://schemas.microsoft.com/office/powerpoint/2010/main" val="2234017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981200"/>
            <a:ext cx="8435008" cy="4866362"/>
          </a:xfrm>
          <a:prstGeom prst="rect">
            <a:avLst/>
          </a:prstGeom>
        </p:spPr>
      </p:pic>
      <p:sp>
        <p:nvSpPr>
          <p:cNvPr id="2" name="Title 1"/>
          <p:cNvSpPr>
            <a:spLocks noGrp="1"/>
          </p:cNvSpPr>
          <p:nvPr>
            <p:ph type="title"/>
          </p:nvPr>
        </p:nvSpPr>
        <p:spPr>
          <a:xfrm>
            <a:off x="228600" y="381000"/>
            <a:ext cx="8229600" cy="1143000"/>
          </a:xfrm>
        </p:spPr>
        <p:txBody>
          <a:bodyPr>
            <a:normAutofit fontScale="90000"/>
          </a:bodyPr>
          <a:lstStyle/>
          <a:p>
            <a:pPr algn="l"/>
            <a:r>
              <a:rPr lang="en-US" sz="3600" dirty="0"/>
              <a:t>Create a Multi-flow Map organizing the causes and effects of passbooks laws under the Apartheid system.  </a:t>
            </a:r>
          </a:p>
        </p:txBody>
      </p:sp>
      <p:sp>
        <p:nvSpPr>
          <p:cNvPr id="7" name="TextBox 6"/>
          <p:cNvSpPr txBox="1"/>
          <p:nvPr/>
        </p:nvSpPr>
        <p:spPr>
          <a:xfrm>
            <a:off x="3810000" y="3877270"/>
            <a:ext cx="1447800" cy="923330"/>
          </a:xfrm>
          <a:prstGeom prst="rect">
            <a:avLst/>
          </a:prstGeom>
          <a:noFill/>
        </p:spPr>
        <p:txBody>
          <a:bodyPr wrap="square" rtlCol="0">
            <a:spAutoFit/>
          </a:bodyPr>
          <a:lstStyle/>
          <a:p>
            <a:pPr algn="ctr"/>
            <a:r>
              <a:rPr lang="en-US" b="1" dirty="0"/>
              <a:t>Non-whites had to carry passbooks</a:t>
            </a:r>
          </a:p>
        </p:txBody>
      </p:sp>
      <p:sp>
        <p:nvSpPr>
          <p:cNvPr id="8" name="TextBox 7"/>
          <p:cNvSpPr txBox="1"/>
          <p:nvPr/>
        </p:nvSpPr>
        <p:spPr>
          <a:xfrm>
            <a:off x="533400" y="1958236"/>
            <a:ext cx="2133600" cy="369332"/>
          </a:xfrm>
          <a:prstGeom prst="rect">
            <a:avLst/>
          </a:prstGeom>
          <a:noFill/>
        </p:spPr>
        <p:txBody>
          <a:bodyPr wrap="square" rtlCol="0">
            <a:spAutoFit/>
          </a:bodyPr>
          <a:lstStyle/>
          <a:p>
            <a:pPr algn="ctr"/>
            <a:r>
              <a:rPr lang="en-US" b="1" dirty="0"/>
              <a:t>Reasons why…</a:t>
            </a:r>
          </a:p>
        </p:txBody>
      </p:sp>
      <p:sp>
        <p:nvSpPr>
          <p:cNvPr id="9" name="TextBox 8"/>
          <p:cNvSpPr txBox="1"/>
          <p:nvPr/>
        </p:nvSpPr>
        <p:spPr>
          <a:xfrm>
            <a:off x="6324600" y="1925970"/>
            <a:ext cx="2133600" cy="369332"/>
          </a:xfrm>
          <a:prstGeom prst="rect">
            <a:avLst/>
          </a:prstGeom>
          <a:noFill/>
        </p:spPr>
        <p:txBody>
          <a:bodyPr wrap="square" rtlCol="0">
            <a:spAutoFit/>
          </a:bodyPr>
          <a:lstStyle/>
          <a:p>
            <a:pPr algn="ctr"/>
            <a:r>
              <a:rPr lang="en-US" b="1" dirty="0"/>
              <a:t>As a result of…</a:t>
            </a:r>
          </a:p>
        </p:txBody>
      </p:sp>
      <p:sp>
        <p:nvSpPr>
          <p:cNvPr id="10" name="TextBox 9"/>
          <p:cNvSpPr txBox="1"/>
          <p:nvPr/>
        </p:nvSpPr>
        <p:spPr>
          <a:xfrm>
            <a:off x="7772400" y="6019800"/>
            <a:ext cx="11430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t>Level 2</a:t>
            </a:r>
          </a:p>
        </p:txBody>
      </p:sp>
    </p:spTree>
    <p:extLst>
      <p:ext uri="{BB962C8B-B14F-4D97-AF65-F5344CB8AC3E}">
        <p14:creationId xmlns:p14="http://schemas.microsoft.com/office/powerpoint/2010/main" val="3211463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86868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772400" y="6019800"/>
            <a:ext cx="11430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t>Level 2</a:t>
            </a:r>
          </a:p>
        </p:txBody>
      </p:sp>
    </p:spTree>
    <p:extLst>
      <p:ext uri="{BB962C8B-B14F-4D97-AF65-F5344CB8AC3E}">
        <p14:creationId xmlns:p14="http://schemas.microsoft.com/office/powerpoint/2010/main" val="3358586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04800"/>
            <a:ext cx="8686800" cy="5816977"/>
          </a:xfrm>
          <a:prstGeom prst="rect">
            <a:avLst/>
          </a:prstGeom>
          <a:noFill/>
        </p:spPr>
        <p:txBody>
          <a:bodyPr wrap="square" rtlCol="0">
            <a:spAutoFit/>
          </a:bodyPr>
          <a:lstStyle/>
          <a:p>
            <a:r>
              <a:rPr lang="en-US" sz="3200" b="1" dirty="0"/>
              <a:t>Complete these questions on page 7 of your passbook.</a:t>
            </a:r>
          </a:p>
          <a:p>
            <a:endParaRPr lang="en-US" sz="2800" dirty="0"/>
          </a:p>
          <a:p>
            <a:pPr marL="342900" indent="-342900">
              <a:buAutoNum type="arabicParenR"/>
            </a:pPr>
            <a:r>
              <a:rPr lang="en-US" sz="2800" dirty="0"/>
              <a:t>Make two lists: Words that have a negative or violent message and those that have a positive or peaceful message.</a:t>
            </a:r>
          </a:p>
          <a:p>
            <a:pPr marL="342900" indent="-342900">
              <a:buAutoNum type="arabicParenR"/>
            </a:pPr>
            <a:r>
              <a:rPr lang="en-US" sz="2800" dirty="0"/>
              <a:t>Look back at the Background Information.  What was Mandela doing in 1964?  Describe the significance of this quote in Mandela’s life at that time?</a:t>
            </a:r>
          </a:p>
          <a:p>
            <a:pPr marL="342900" indent="-342900">
              <a:buAutoNum type="arabicParenR"/>
            </a:pPr>
            <a:r>
              <a:rPr lang="en-US" sz="2800" dirty="0"/>
              <a:t>Mandela repeated this quote when he was released from prison in 1990.  Apartheid was still the law until 1993 though.  What was the significance of the quote in 1990?</a:t>
            </a:r>
          </a:p>
        </p:txBody>
      </p:sp>
      <p:sp>
        <p:nvSpPr>
          <p:cNvPr id="5" name="TextBox 4"/>
          <p:cNvSpPr txBox="1"/>
          <p:nvPr/>
        </p:nvSpPr>
        <p:spPr>
          <a:xfrm>
            <a:off x="7772400" y="6019800"/>
            <a:ext cx="11430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t>Level 2</a:t>
            </a:r>
          </a:p>
        </p:txBody>
      </p:sp>
    </p:spTree>
    <p:extLst>
      <p:ext uri="{BB962C8B-B14F-4D97-AF65-F5344CB8AC3E}">
        <p14:creationId xmlns:p14="http://schemas.microsoft.com/office/powerpoint/2010/main" val="3158124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8763000" cy="2819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8600" y="2895600"/>
            <a:ext cx="8763000" cy="3785652"/>
          </a:xfrm>
          <a:prstGeom prst="rect">
            <a:avLst/>
          </a:prstGeom>
          <a:noFill/>
        </p:spPr>
        <p:txBody>
          <a:bodyPr wrap="square" rtlCol="0">
            <a:spAutoFit/>
          </a:bodyPr>
          <a:lstStyle/>
          <a:p>
            <a:r>
              <a:rPr lang="en-US" sz="2000" b="1" dirty="0"/>
              <a:t>Domination</a:t>
            </a:r>
            <a:r>
              <a:rPr lang="en-US" sz="2000" dirty="0"/>
              <a:t> – </a:t>
            </a:r>
            <a:r>
              <a:rPr lang="en-US" sz="2000" i="1" dirty="0"/>
              <a:t>noun. </a:t>
            </a:r>
            <a:r>
              <a:rPr lang="en-US" sz="2000" dirty="0"/>
              <a:t>Control, power, or authority over someone else</a:t>
            </a:r>
          </a:p>
          <a:p>
            <a:r>
              <a:rPr lang="en-US" sz="2000" i="1" dirty="0"/>
              <a:t>	</a:t>
            </a:r>
            <a:r>
              <a:rPr lang="en-US" sz="2000" dirty="0"/>
              <a:t>“White domination” = White people have all the power.</a:t>
            </a:r>
          </a:p>
          <a:p>
            <a:r>
              <a:rPr lang="en-US" sz="2000" i="1" dirty="0"/>
              <a:t>	</a:t>
            </a:r>
            <a:r>
              <a:rPr lang="en-US" sz="2000" dirty="0"/>
              <a:t>“Black domination” = Black people have all the power.</a:t>
            </a:r>
          </a:p>
          <a:p>
            <a:r>
              <a:rPr lang="en-US" sz="2000" b="1" dirty="0"/>
              <a:t>Cherished</a:t>
            </a:r>
            <a:r>
              <a:rPr lang="en-US" sz="2000" dirty="0"/>
              <a:t> – </a:t>
            </a:r>
            <a:r>
              <a:rPr lang="en-US" sz="2000" i="1" dirty="0"/>
              <a:t>verb.  </a:t>
            </a:r>
            <a:r>
              <a:rPr lang="en-US" sz="2000" dirty="0"/>
              <a:t>Valued; respected</a:t>
            </a:r>
          </a:p>
          <a:p>
            <a:r>
              <a:rPr lang="en-US" sz="2000" dirty="0"/>
              <a:t>	Mandela values the ideas of democracy and freedom where there is 	equality for all people.</a:t>
            </a:r>
          </a:p>
          <a:p>
            <a:r>
              <a:rPr lang="en-US" sz="2000" b="1" dirty="0"/>
              <a:t>Realized</a:t>
            </a:r>
            <a:r>
              <a:rPr lang="en-US" sz="2000" dirty="0"/>
              <a:t> – </a:t>
            </a:r>
            <a:r>
              <a:rPr lang="en-US" sz="2000" i="1" dirty="0"/>
              <a:t>adjective.  </a:t>
            </a:r>
            <a:r>
              <a:rPr lang="en-US" sz="2000" dirty="0"/>
              <a:t>Achieved; reached; completed</a:t>
            </a:r>
          </a:p>
          <a:p>
            <a:r>
              <a:rPr lang="en-US" sz="2000" dirty="0"/>
              <a:t>	Mandela lives for the idea of freedom and hopes he lives long enough to 	see everyone in South Africa live freely.  </a:t>
            </a:r>
          </a:p>
          <a:p>
            <a:endParaRPr lang="en-US" sz="2000" dirty="0"/>
          </a:p>
          <a:p>
            <a:r>
              <a:rPr lang="en-US" sz="2000" b="1" dirty="0"/>
              <a:t>Mandela cares so much about freedom in his country that he is willing to die to see it achieved.</a:t>
            </a:r>
          </a:p>
        </p:txBody>
      </p:sp>
      <p:sp>
        <p:nvSpPr>
          <p:cNvPr id="6" name="TextBox 5"/>
          <p:cNvSpPr txBox="1"/>
          <p:nvPr/>
        </p:nvSpPr>
        <p:spPr>
          <a:xfrm>
            <a:off x="7877827" y="76200"/>
            <a:ext cx="11430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t>Level 1</a:t>
            </a:r>
          </a:p>
        </p:txBody>
      </p:sp>
    </p:spTree>
    <p:extLst>
      <p:ext uri="{BB962C8B-B14F-4D97-AF65-F5344CB8AC3E}">
        <p14:creationId xmlns:p14="http://schemas.microsoft.com/office/powerpoint/2010/main" val="2530303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228600" y="228600"/>
            <a:ext cx="8229600" cy="6161687"/>
          </a:xfrm>
          <a:prstGeom prst="rect">
            <a:avLst/>
          </a:prstGeom>
          <a:noFill/>
        </p:spPr>
        <p:txBody>
          <a:bodyPr wrap="square" rtlCol="0">
            <a:spAutoFit/>
          </a:bodyPr>
          <a:lstStyle/>
          <a:p>
            <a:pPr marL="0" indent="0">
              <a:buNone/>
            </a:pPr>
            <a:r>
              <a:rPr lang="en-US" b="1" dirty="0"/>
              <a:t>Complete these questions on page 7 of your passbook.</a:t>
            </a:r>
          </a:p>
          <a:p>
            <a:endParaRPr lang="en-US" sz="2800" dirty="0"/>
          </a:p>
          <a:p>
            <a:pPr marL="342900" indent="-342900">
              <a:buAutoNum type="arabicParenR"/>
            </a:pPr>
            <a:r>
              <a:rPr lang="en-US" sz="2800" dirty="0"/>
              <a:t>Make two lists of words. One list is for words that are violent and bad.  The other list is for words that are peaceful and good.</a:t>
            </a:r>
          </a:p>
          <a:p>
            <a:pPr marL="342900" indent="-342900">
              <a:buAutoNum type="arabicParenR"/>
            </a:pPr>
            <a:r>
              <a:rPr lang="en-US" sz="2800" dirty="0"/>
              <a:t>In 1964, Mandela said these words before he was sent to prison for fighting against the government.  Why would he have said these things then?</a:t>
            </a:r>
          </a:p>
          <a:p>
            <a:pPr marL="342900" indent="-342900">
              <a:buAutoNum type="arabicParenR"/>
            </a:pPr>
            <a:r>
              <a:rPr lang="en-US" sz="2800" dirty="0"/>
              <a:t>Mandela repeated this quote when he was released from prison in 1990.  Apartheid was still the law until 1993 though.  Why would he have repeated the same words from 1964?</a:t>
            </a:r>
          </a:p>
        </p:txBody>
      </p:sp>
      <p:sp>
        <p:nvSpPr>
          <p:cNvPr id="5" name="TextBox 4"/>
          <p:cNvSpPr txBox="1"/>
          <p:nvPr/>
        </p:nvSpPr>
        <p:spPr>
          <a:xfrm>
            <a:off x="7772400" y="6019800"/>
            <a:ext cx="11430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t>Level 1</a:t>
            </a:r>
          </a:p>
        </p:txBody>
      </p:sp>
    </p:spTree>
    <p:extLst>
      <p:ext uri="{BB962C8B-B14F-4D97-AF65-F5344CB8AC3E}">
        <p14:creationId xmlns:p14="http://schemas.microsoft.com/office/powerpoint/2010/main" val="690583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10600" cy="4525963"/>
          </a:xfrm>
        </p:spPr>
        <p:txBody>
          <a:bodyPr>
            <a:normAutofit fontScale="85000" lnSpcReduction="10000"/>
          </a:bodyPr>
          <a:lstStyle/>
          <a:p>
            <a:pPr marL="0" indent="0">
              <a:buNone/>
            </a:pPr>
            <a:r>
              <a:rPr lang="en-US" dirty="0"/>
              <a:t>“Every so often people are confronted by the need to change. If we do not adapt quickly, we simply won’t survive...  We could have weathered the storm, and lived in national isolation, but often the most dangerous choice is to not take the risk to change. We in South Africa chose to manage change and to transform the country into something better.  The management of change is a time for cool heads, and requires persistence and determination. Nelson Mandela showed similar resolve. He never lost his vision for a better South Africa.”</a:t>
            </a:r>
          </a:p>
          <a:p>
            <a:pPr marL="0" indent="0">
              <a:buNone/>
            </a:pPr>
            <a:r>
              <a:rPr lang="en-US" dirty="0"/>
              <a:t>						- F. W. de Klerk</a:t>
            </a:r>
          </a:p>
        </p:txBody>
      </p:sp>
      <p:sp>
        <p:nvSpPr>
          <p:cNvPr id="4" name="TextBox 3"/>
          <p:cNvSpPr txBox="1"/>
          <p:nvPr/>
        </p:nvSpPr>
        <p:spPr>
          <a:xfrm>
            <a:off x="457200" y="5029200"/>
            <a:ext cx="8077200"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a:t>Background Information</a:t>
            </a:r>
            <a:r>
              <a:rPr lang="en-US" sz="2000" dirty="0"/>
              <a:t>:  This quote is from F. W. de Klerk in 2010, looking back on the end of Apartheid in South Africa.  Apartheid ended in 1993, largely because of de Klerk’s cooperation with Nelson Mandela.</a:t>
            </a:r>
          </a:p>
        </p:txBody>
      </p:sp>
      <p:sp>
        <p:nvSpPr>
          <p:cNvPr id="5" name="TextBox 4"/>
          <p:cNvSpPr txBox="1"/>
          <p:nvPr/>
        </p:nvSpPr>
        <p:spPr>
          <a:xfrm>
            <a:off x="7772400" y="6019800"/>
            <a:ext cx="11430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t>Level 2</a:t>
            </a:r>
          </a:p>
        </p:txBody>
      </p:sp>
    </p:spTree>
    <p:extLst>
      <p:ext uri="{BB962C8B-B14F-4D97-AF65-F5344CB8AC3E}">
        <p14:creationId xmlns:p14="http://schemas.microsoft.com/office/powerpoint/2010/main" val="2102515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04800"/>
            <a:ext cx="8686800" cy="5816977"/>
          </a:xfrm>
          <a:prstGeom prst="rect">
            <a:avLst/>
          </a:prstGeom>
          <a:noFill/>
        </p:spPr>
        <p:txBody>
          <a:bodyPr wrap="square" rtlCol="0">
            <a:spAutoFit/>
          </a:bodyPr>
          <a:lstStyle/>
          <a:p>
            <a:r>
              <a:rPr lang="en-US" sz="3200" b="1" dirty="0"/>
              <a:t>Complete these questions on page 8 of your passbook.</a:t>
            </a:r>
          </a:p>
          <a:p>
            <a:endParaRPr lang="en-US" sz="2800" dirty="0"/>
          </a:p>
          <a:p>
            <a:pPr marL="342900" indent="-342900">
              <a:buAutoNum type="arabicParenR"/>
            </a:pPr>
            <a:r>
              <a:rPr lang="en-US" sz="2800" dirty="0"/>
              <a:t>Who is the “we” de Klerk keeps referring to?  How do you know?</a:t>
            </a:r>
          </a:p>
          <a:p>
            <a:pPr marL="342900" indent="-342900">
              <a:buAutoNum type="arabicParenR"/>
            </a:pPr>
            <a:r>
              <a:rPr lang="en-US" sz="2800" dirty="0"/>
              <a:t>What significant change is this quote talking about?  </a:t>
            </a:r>
          </a:p>
          <a:p>
            <a:pPr marL="342900" indent="-342900">
              <a:buAutoNum type="arabicParenR"/>
            </a:pPr>
            <a:r>
              <a:rPr lang="en-US" sz="2800" dirty="0"/>
              <a:t>Who are the “cool heads” that helped make this change a reality?   </a:t>
            </a:r>
          </a:p>
          <a:p>
            <a:pPr marL="342900" indent="-342900">
              <a:buAutoNum type="arabicParenR"/>
            </a:pPr>
            <a:r>
              <a:rPr lang="en-US" sz="2800" dirty="0"/>
              <a:t>Does de Klerk seem to appreciate Nelson Mandela?  What evidence of this do you see in the quote?</a:t>
            </a:r>
          </a:p>
          <a:p>
            <a:pPr marL="342900" indent="-342900">
              <a:buAutoNum type="arabicParenR"/>
            </a:pPr>
            <a:r>
              <a:rPr lang="en-US" sz="2800" dirty="0"/>
              <a:t>Does de Klerk seem happy about the change South Africa made in 1993?  What in the quote leads you to believe so?</a:t>
            </a:r>
          </a:p>
        </p:txBody>
      </p:sp>
      <p:sp>
        <p:nvSpPr>
          <p:cNvPr id="3" name="TextBox 2"/>
          <p:cNvSpPr txBox="1"/>
          <p:nvPr/>
        </p:nvSpPr>
        <p:spPr>
          <a:xfrm>
            <a:off x="7772400" y="6019800"/>
            <a:ext cx="11430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t>Level 2</a:t>
            </a:r>
          </a:p>
        </p:txBody>
      </p:sp>
    </p:spTree>
    <p:extLst>
      <p:ext uri="{BB962C8B-B14F-4D97-AF65-F5344CB8AC3E}">
        <p14:creationId xmlns:p14="http://schemas.microsoft.com/office/powerpoint/2010/main" val="4093307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270" y="76201"/>
            <a:ext cx="9113729" cy="2362199"/>
          </a:xfrm>
        </p:spPr>
        <p:txBody>
          <a:bodyPr>
            <a:noAutofit/>
          </a:bodyPr>
          <a:lstStyle/>
          <a:p>
            <a:pPr marL="0" indent="0">
              <a:buNone/>
            </a:pPr>
            <a:r>
              <a:rPr lang="en-US" sz="2000" dirty="0"/>
              <a:t>“Every so often people are confronted by the need to change. If we do not adapt quickly, we simply won’t survive...  We could have weathered the storm, and lived in national isolation, but often the most dangerous choice is to not take the risk to change. We in South Africa chose to manage change and to transform the country into something better.  The management of change is a time for cool heads, and requires persistence and determination. Nelson Mandela showed similar resolve. He never lost his vision for a better South Africa.”</a:t>
            </a:r>
          </a:p>
        </p:txBody>
      </p:sp>
      <p:sp>
        <p:nvSpPr>
          <p:cNvPr id="5" name="TextBox 4"/>
          <p:cNvSpPr txBox="1"/>
          <p:nvPr/>
        </p:nvSpPr>
        <p:spPr>
          <a:xfrm>
            <a:off x="7772400" y="6019800"/>
            <a:ext cx="11430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t>Level 1</a:t>
            </a:r>
          </a:p>
        </p:txBody>
      </p:sp>
      <p:sp>
        <p:nvSpPr>
          <p:cNvPr id="6" name="TextBox 5"/>
          <p:cNvSpPr txBox="1"/>
          <p:nvPr/>
        </p:nvSpPr>
        <p:spPr>
          <a:xfrm>
            <a:off x="228600" y="3386078"/>
            <a:ext cx="8763000" cy="2862322"/>
          </a:xfrm>
          <a:prstGeom prst="rect">
            <a:avLst/>
          </a:prstGeom>
          <a:noFill/>
        </p:spPr>
        <p:txBody>
          <a:bodyPr wrap="square" rtlCol="0">
            <a:spAutoFit/>
          </a:bodyPr>
          <a:lstStyle/>
          <a:p>
            <a:r>
              <a:rPr lang="en-US" sz="2000" b="1" dirty="0"/>
              <a:t>In other words…</a:t>
            </a:r>
          </a:p>
          <a:p>
            <a:endParaRPr lang="en-US" sz="2000" b="1" dirty="0"/>
          </a:p>
          <a:p>
            <a:r>
              <a:rPr lang="en-US" sz="2000" dirty="0"/>
              <a:t>“Sometimes people need to change.  If we do not change quickly, we won’t survive… We could have stayed the same and lived differently than other countries, but often the most dangerous choice is to not change.  In South Africa, we decided to change and make the country better.  When you are changing, you have to think through your decisions.  And change requires that you don’t give up and that you stay strong.  Nelson Mandela didn’t give up and he stayed strong.  He always wanted a better South Africa.”</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398052"/>
            <a:ext cx="6248400" cy="878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3848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04800"/>
            <a:ext cx="8686800" cy="4955203"/>
          </a:xfrm>
          <a:prstGeom prst="rect">
            <a:avLst/>
          </a:prstGeom>
          <a:noFill/>
        </p:spPr>
        <p:txBody>
          <a:bodyPr wrap="square" rtlCol="0">
            <a:spAutoFit/>
          </a:bodyPr>
          <a:lstStyle/>
          <a:p>
            <a:r>
              <a:rPr lang="en-US" sz="3200" b="1" dirty="0"/>
              <a:t>Complete these questions on page 8 of your passbook.</a:t>
            </a:r>
          </a:p>
          <a:p>
            <a:endParaRPr lang="en-US" sz="2800" dirty="0"/>
          </a:p>
          <a:p>
            <a:pPr marL="342900" indent="-342900">
              <a:buAutoNum type="arabicParenR"/>
            </a:pPr>
            <a:r>
              <a:rPr lang="en-US" sz="2800" dirty="0"/>
              <a:t>Who is the “we” de Klerk keeps referring to? </a:t>
            </a:r>
          </a:p>
          <a:p>
            <a:pPr marL="342900" indent="-342900">
              <a:buAutoNum type="arabicParenR"/>
            </a:pPr>
            <a:r>
              <a:rPr lang="en-US" sz="2800" dirty="0"/>
              <a:t>What significant change is this quote talking about?  </a:t>
            </a:r>
          </a:p>
          <a:p>
            <a:pPr marL="342900" indent="-342900">
              <a:buAutoNum type="arabicParenR"/>
            </a:pPr>
            <a:r>
              <a:rPr lang="en-US" sz="2800" dirty="0"/>
              <a:t>Who are the people that helped make this change a reality?   </a:t>
            </a:r>
          </a:p>
          <a:p>
            <a:pPr marL="342900" indent="-342900">
              <a:buAutoNum type="arabicParenR"/>
            </a:pPr>
            <a:r>
              <a:rPr lang="en-US" sz="2800" dirty="0"/>
              <a:t>Does de Klerk seem to respect Nelson Mandela?  What evidence of this do you see in the quote?</a:t>
            </a:r>
          </a:p>
          <a:p>
            <a:pPr marL="342900" indent="-342900">
              <a:buAutoNum type="arabicParenR"/>
            </a:pPr>
            <a:r>
              <a:rPr lang="en-US" sz="2800" dirty="0"/>
              <a:t>Does de Klerk seem happy about the change South Africa made in 1993?  How do you know?</a:t>
            </a:r>
          </a:p>
        </p:txBody>
      </p:sp>
      <p:sp>
        <p:nvSpPr>
          <p:cNvPr id="3" name="TextBox 2"/>
          <p:cNvSpPr txBox="1"/>
          <p:nvPr/>
        </p:nvSpPr>
        <p:spPr>
          <a:xfrm>
            <a:off x="7772400" y="6019800"/>
            <a:ext cx="11430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t>Level 1</a:t>
            </a:r>
          </a:p>
        </p:txBody>
      </p:sp>
    </p:spTree>
    <p:extLst>
      <p:ext uri="{BB962C8B-B14F-4D97-AF65-F5344CB8AC3E}">
        <p14:creationId xmlns:p14="http://schemas.microsoft.com/office/powerpoint/2010/main" val="2418544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763000" cy="1143000"/>
          </a:xfrm>
        </p:spPr>
        <p:txBody>
          <a:bodyPr>
            <a:noAutofit/>
          </a:bodyPr>
          <a:lstStyle/>
          <a:p>
            <a:pPr algn="l"/>
            <a:r>
              <a:rPr lang="en-US" sz="3600" dirty="0"/>
              <a:t>Create a Tree Map to classify what you see in the “Racial Concentrations and Homelands” map…</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752600"/>
            <a:ext cx="6553200" cy="4818529"/>
          </a:xfrm>
        </p:spPr>
      </p:pic>
      <p:sp>
        <p:nvSpPr>
          <p:cNvPr id="5" name="TextBox 4"/>
          <p:cNvSpPr txBox="1"/>
          <p:nvPr/>
        </p:nvSpPr>
        <p:spPr>
          <a:xfrm>
            <a:off x="3429000" y="1743670"/>
            <a:ext cx="2057400" cy="923330"/>
          </a:xfrm>
          <a:prstGeom prst="rect">
            <a:avLst/>
          </a:prstGeom>
          <a:noFill/>
        </p:spPr>
        <p:txBody>
          <a:bodyPr wrap="square" rtlCol="0">
            <a:spAutoFit/>
          </a:bodyPr>
          <a:lstStyle/>
          <a:p>
            <a:pPr algn="ctr"/>
            <a:r>
              <a:rPr lang="en-US" dirty="0"/>
              <a:t>Racial Concentrations in South Africa, 1970</a:t>
            </a:r>
          </a:p>
        </p:txBody>
      </p:sp>
      <p:sp>
        <p:nvSpPr>
          <p:cNvPr id="6" name="TextBox 5"/>
          <p:cNvSpPr txBox="1"/>
          <p:nvPr/>
        </p:nvSpPr>
        <p:spPr>
          <a:xfrm>
            <a:off x="1524000" y="3429000"/>
            <a:ext cx="1676400" cy="381000"/>
          </a:xfrm>
          <a:prstGeom prst="rect">
            <a:avLst/>
          </a:prstGeom>
          <a:noFill/>
        </p:spPr>
        <p:txBody>
          <a:bodyPr wrap="square" rtlCol="0">
            <a:spAutoFit/>
          </a:bodyPr>
          <a:lstStyle/>
          <a:p>
            <a:pPr algn="ctr"/>
            <a:r>
              <a:rPr lang="en-US" dirty="0"/>
              <a:t>Whites</a:t>
            </a:r>
          </a:p>
        </p:txBody>
      </p:sp>
      <p:sp>
        <p:nvSpPr>
          <p:cNvPr id="7" name="TextBox 6"/>
          <p:cNvSpPr txBox="1"/>
          <p:nvPr/>
        </p:nvSpPr>
        <p:spPr>
          <a:xfrm>
            <a:off x="3657078" y="3402382"/>
            <a:ext cx="1676400" cy="381000"/>
          </a:xfrm>
          <a:prstGeom prst="rect">
            <a:avLst/>
          </a:prstGeom>
          <a:noFill/>
        </p:spPr>
        <p:txBody>
          <a:bodyPr wrap="square" rtlCol="0">
            <a:spAutoFit/>
          </a:bodyPr>
          <a:lstStyle/>
          <a:p>
            <a:pPr algn="ctr"/>
            <a:r>
              <a:rPr lang="en-US" dirty="0"/>
              <a:t>Blacks</a:t>
            </a:r>
          </a:p>
        </p:txBody>
      </p:sp>
      <p:sp>
        <p:nvSpPr>
          <p:cNvPr id="8" name="TextBox 7"/>
          <p:cNvSpPr txBox="1"/>
          <p:nvPr/>
        </p:nvSpPr>
        <p:spPr>
          <a:xfrm>
            <a:off x="5791200" y="3429000"/>
            <a:ext cx="1676400" cy="381000"/>
          </a:xfrm>
          <a:prstGeom prst="rect">
            <a:avLst/>
          </a:prstGeom>
          <a:noFill/>
        </p:spPr>
        <p:txBody>
          <a:bodyPr wrap="square" rtlCol="0">
            <a:spAutoFit/>
          </a:bodyPr>
          <a:lstStyle/>
          <a:p>
            <a:pPr algn="ctr"/>
            <a:r>
              <a:rPr lang="en-US" dirty="0"/>
              <a:t>Coloreds</a:t>
            </a:r>
          </a:p>
        </p:txBody>
      </p:sp>
      <p:sp>
        <p:nvSpPr>
          <p:cNvPr id="10" name="TextBox 9"/>
          <p:cNvSpPr txBox="1"/>
          <p:nvPr/>
        </p:nvSpPr>
        <p:spPr>
          <a:xfrm>
            <a:off x="1524000" y="4572000"/>
            <a:ext cx="1676400" cy="461665"/>
          </a:xfrm>
          <a:prstGeom prst="rect">
            <a:avLst/>
          </a:prstGeom>
          <a:noFill/>
        </p:spPr>
        <p:txBody>
          <a:bodyPr wrap="square" rtlCol="0">
            <a:spAutoFit/>
          </a:bodyPr>
          <a:lstStyle/>
          <a:p>
            <a:pPr algn="ctr"/>
            <a:r>
              <a:rPr lang="en-US" sz="1200" dirty="0"/>
              <a:t>Live in ___% of the country</a:t>
            </a:r>
          </a:p>
        </p:txBody>
      </p:sp>
    </p:spTree>
    <p:extLst>
      <p:ext uri="{BB962C8B-B14F-4D97-AF65-F5344CB8AC3E}">
        <p14:creationId xmlns:p14="http://schemas.microsoft.com/office/powerpoint/2010/main" val="275502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encrypted-tbn3.gstatic.com/images?q=tbn:ANd9GcTYYTSYph5xJ8-j3hnGeeOEr3j0TxddO9nyDlrmCU_BEnAaZpQ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4321687" cy="27432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799" y="91858"/>
            <a:ext cx="4575573" cy="3489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84" y="3048000"/>
            <a:ext cx="4552950" cy="3642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181600" y="4145340"/>
            <a:ext cx="3200400" cy="1569660"/>
          </a:xfrm>
          <a:prstGeom prst="rect">
            <a:avLst/>
          </a:prstGeom>
          <a:noFill/>
        </p:spPr>
        <p:txBody>
          <a:bodyPr wrap="square" rtlCol="0">
            <a:spAutoFit/>
          </a:bodyPr>
          <a:lstStyle/>
          <a:p>
            <a:r>
              <a:rPr lang="en-US" sz="2400" dirty="0"/>
              <a:t>The </a:t>
            </a:r>
            <a:r>
              <a:rPr lang="en-US" sz="2400" i="1" dirty="0"/>
              <a:t>legal</a:t>
            </a:r>
            <a:r>
              <a:rPr lang="en-US" sz="2400" dirty="0"/>
              <a:t> segregation of public places and businesses was part of the policy of </a:t>
            </a:r>
            <a:r>
              <a:rPr lang="en-US" sz="2400" b="1" dirty="0"/>
              <a:t>apartheid</a:t>
            </a:r>
            <a:r>
              <a:rPr lang="en-US" sz="2400" dirty="0"/>
              <a:t>. </a:t>
            </a:r>
            <a:endParaRPr lang="en-US" sz="2400" i="1" dirty="0"/>
          </a:p>
        </p:txBody>
      </p:sp>
    </p:spTree>
    <p:extLst>
      <p:ext uri="{BB962C8B-B14F-4D97-AF65-F5344CB8AC3E}">
        <p14:creationId xmlns:p14="http://schemas.microsoft.com/office/powerpoint/2010/main" val="2440781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855964"/>
            <a:ext cx="5733562" cy="3830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https://encrypted-tbn2.gstatic.com/images?q=tbn:ANd9GcSRgtDBvRBVl1sxrwmSHD4KXzGK87JDxzz0f7Zq0hSUbq5Yjtu6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228600"/>
            <a:ext cx="5286528" cy="3505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15001" y="457200"/>
            <a:ext cx="2971800" cy="1938992"/>
          </a:xfrm>
          <a:prstGeom prst="rect">
            <a:avLst/>
          </a:prstGeom>
          <a:noFill/>
        </p:spPr>
        <p:txBody>
          <a:bodyPr wrap="square" rtlCol="0">
            <a:spAutoFit/>
          </a:bodyPr>
          <a:lstStyle/>
          <a:p>
            <a:r>
              <a:rPr lang="en-US" sz="2000" dirty="0"/>
              <a:t>A </a:t>
            </a:r>
            <a:r>
              <a:rPr lang="en-US" sz="2000" b="1" dirty="0"/>
              <a:t>homeland </a:t>
            </a:r>
            <a:r>
              <a:rPr lang="en-US" sz="2000" dirty="0"/>
              <a:t> was a territory set aside for black inhabitants of South Africa and South West Africa (now Namibia), as part of the policy of </a:t>
            </a:r>
            <a:r>
              <a:rPr lang="en-US" sz="2000" b="1" dirty="0"/>
              <a:t>apartheid</a:t>
            </a:r>
            <a:r>
              <a:rPr lang="en-US" sz="2000" dirty="0"/>
              <a:t>. </a:t>
            </a:r>
            <a:endParaRPr lang="en-US" sz="2000" i="1" dirty="0"/>
          </a:p>
        </p:txBody>
      </p:sp>
    </p:spTree>
    <p:extLst>
      <p:ext uri="{BB962C8B-B14F-4D97-AF65-F5344CB8AC3E}">
        <p14:creationId xmlns:p14="http://schemas.microsoft.com/office/powerpoint/2010/main" val="2071289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229600" cy="1143000"/>
          </a:xfrm>
        </p:spPr>
        <p:txBody>
          <a:bodyPr>
            <a:normAutofit fontScale="90000"/>
          </a:bodyPr>
          <a:lstStyle/>
          <a:p>
            <a:pPr algn="l"/>
            <a:r>
              <a:rPr lang="en-US" sz="3600" dirty="0"/>
              <a:t>Based on the given images, create a Bubble Map describing what it might be like to live in Apartheid era South Africa.  Be sure to include appropriate point of view in your frame.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399" y="2345476"/>
            <a:ext cx="5399709" cy="42830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3348076" y="5955268"/>
            <a:ext cx="1524000" cy="369332"/>
          </a:xfrm>
          <a:prstGeom prst="rect">
            <a:avLst/>
          </a:prstGeom>
          <a:noFill/>
        </p:spPr>
        <p:txBody>
          <a:bodyPr wrap="square" rtlCol="0">
            <a:spAutoFit/>
          </a:bodyPr>
          <a:lstStyle/>
          <a:p>
            <a:r>
              <a:rPr lang="en-US" b="1" dirty="0"/>
              <a:t>Point of View</a:t>
            </a:r>
          </a:p>
        </p:txBody>
      </p:sp>
      <p:sp>
        <p:nvSpPr>
          <p:cNvPr id="6" name="TextBox 5"/>
          <p:cNvSpPr txBox="1"/>
          <p:nvPr/>
        </p:nvSpPr>
        <p:spPr>
          <a:xfrm>
            <a:off x="5138253" y="4038600"/>
            <a:ext cx="1524000" cy="646331"/>
          </a:xfrm>
          <a:prstGeom prst="rect">
            <a:avLst/>
          </a:prstGeom>
          <a:noFill/>
        </p:spPr>
        <p:txBody>
          <a:bodyPr wrap="square" rtlCol="0">
            <a:spAutoFit/>
          </a:bodyPr>
          <a:lstStyle/>
          <a:p>
            <a:pPr algn="ctr"/>
            <a:r>
              <a:rPr lang="en-US" b="1" dirty="0"/>
              <a:t>Life during Apartheid</a:t>
            </a:r>
          </a:p>
        </p:txBody>
      </p:sp>
    </p:spTree>
    <p:extLst>
      <p:ext uri="{BB962C8B-B14F-4D97-AF65-F5344CB8AC3E}">
        <p14:creationId xmlns:p14="http://schemas.microsoft.com/office/powerpoint/2010/main" val="2133932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624" y="381000"/>
            <a:ext cx="8968376"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5634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229600" cy="1143000"/>
          </a:xfrm>
        </p:spPr>
        <p:txBody>
          <a:bodyPr>
            <a:noAutofit/>
          </a:bodyPr>
          <a:lstStyle/>
          <a:p>
            <a:pPr algn="l"/>
            <a:r>
              <a:rPr lang="en-US" sz="3200" dirty="0"/>
              <a:t>Given the information on the chart, what do you think the impact was on the different racial groups’ quality of life?  Create 2 Multi-flow Maps for the 2 points of view.</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734" y="2362200"/>
            <a:ext cx="3494642" cy="350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362200"/>
            <a:ext cx="3494642" cy="350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71256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38" y="182259"/>
            <a:ext cx="4500592" cy="3188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data:image/jpeg;base64,/9j/4AAQSkZJRgABAQAAAQABAAD/2wCEAAkGBxQTEhUUExQWFRUXFxwYGBgYGBsYGhwaHx0aHRkbGB4ZHCggHR4lHhoZIjEiJSkrLi4uGh8zODMsNygtLiwBCgoKDQ0NDgwMDiwZFBk3LDcsKywrKysrKysrKywrKysrKyssKysrLCsrKysrKysrKysrKysrKysrKysrKysrK//AABEIALABHgMBIgACEQEDEQH/xAAcAAABBQEBAQAAAAAAAAAAAAAAAgMEBQYBBwj/xAA6EAACAQMCBAMGBAUEAwEBAAABAhEAAyESMQQFQVEiYXEGEzKBkaEUscHRByNCUvAVYuHxM3KSQyT/xAAWAQEBAQAAAAAAAAAAAAAAAAAAAQL/xAAUEQEAAAAAAAAAAAAAAAAAAAAA/9oADAMBAAIRAxEAPwD1CiiisKKK7RQFFdooCiiigKKKKAooooCiiigKKKKAooooCiiigKKKKAooooCiiigKKKKAooooOGuRSq5QcrtFFByiu0UBRSdXrXQaDtdoooCiiigKKKKAooooCiiigKKKKAooooCiikqwMx0MH1oFUUUUBRRRQFFFFAUUUUBRRRQFFFFAUUUUBRRRQcortFByivLDxvFLrCcczm22hx4iQ2cHWufhNPHnvHr/APvOJyiH6+GiPTqK854T2q45ozaYzGUjPyIqYPazihBNuyw7rJH1ViKDdUVm+V+0Vy4f5ltUEbgsTOIkRWiEwPvRSqKKKBCXAZgzBg0uoPA8CUuXGJEOZEfrip1AUUUnWJiRIAMTmDMGO2D9DQKoopleJUubYPiVQx8gSQPng0D1NcRxCoJYgCYE9T2FO1iPbHi3N/SptRbVSEY+IlvinO0aY+dBp+O5xbssi3To95IVjtIjeNtxnapXDJAPmzH7mvO/aj/+i3ZCsusbopLkEwBnrJ6ftW+5TZKWbaNllUKfUYO9ETKKKKKKKKKAooooCiiigKKKKAooptb6kwGBPkZoHKK5qFE0HaKZt8SjEgMpIwYIMUq9cAVjMQCftQOUVxdhXaDz7/RVtG84uC4b133oUCNPxmDkz8fltXPwIgTn03jpVyOBMAgFgQDiTI3BBqHyfj04lAUDKZKm3cgXBtLQBBAON8VURuW8GAw2EHf96b5fyNrFkW7mkt4idBnBAA6eRq9421Z4ZlVrqrrnTrMSR0BiKyvLuL4i/wAW9o3rSQ6t7uJhMFgDHiIE4JzvMYoND+GIkrKkEHvI8x51pLXGoTGcRkjBxuKoub8cnD8N733sBnUK4AaQdjEjGZMU/wAPzQXbNlgYZyv9EkTB0mTgkbQTuKC7e+BTF7jwJgfXFUHC8e1z3r2iX0jT7orEFZOoHeHBEYMRT1zkD3jw91rj2Sks9tTIOpQIJxse46naoqwuccQW8Skgr4ewIO/r3qMfa3hlue6e5D7EBWZVPZmVYBHXOKydnm62+O4kLbVmZyA7ABv6ViT0+ewJjpWc4ZLhd9CA6ZOW3AMbjf8AWqj2h76gBpGkxncZ2MjpVL7O8RrfiC5fX709TGjIQJ5AAk+Zqgsc5a3YTWoRLpKFdQaHiVbfwhoKkHqQe9T+XcwVr627RQMbi6zGs3B7sM5AZhpA8IJAMEig1S8QhOkMur+2RP03rE8bzO3Y5hxd5lDFLNkW4yTcaQBjuDneAuBUvheSrfe6bnu7hF1tN1CEJMsCjhADKiJM79hNZ+1yixc4nTbVLT275RyblyHI8JRdR3KkxHWB1qD0uxfDKGBwQD2iQDkHI3GDXnX8SuGdbwvLbm21sKbgn4gWwc4xHrWk5NzWzDWrSE/zAMsqs+qAXAJBIGx9Iiq/+Iatc9zYtg6nuHIEkIFDPH1QfOgov4acM73mcf8AjTJYjY9AJ6xPoM9q9SUVQcn5aOFsRJAA1FBtPmYknuevkABVhwPG6jk7AfU5ye8R9qqrCimOJvhIZnVVmJYgCTsJPemeG5rZuOyJcDMhIYDoRuPUdfl3qCbRUGzzJXZkUyyxqAnAIkE958q5Y5mhZhqA0uLZnHjMYE77jbvQT64wkR/x+VIRzEkVH43mdq0rM7gBV1HqYmJj1xQQ/wDTSpP868R53DPpUa5y4TuxJPViasW4pD8JDGFbTI1BW+EkbjaolznHDLYe+1wLbtsVY7+IGNMRJJJAjrIqiPc5akSZ+UsfoKm8JyoIZWVPfUc+oUx9Zqv4T2isX7V25YFxmRGZUZCpeATCGIbpIEkTtT3s77QHieF9+VCkEqR0JHRZM/Xzoi4NifiJb12+gxQbK9hSOF4oOMkA/wBvXcjv1o4u8LalmdFHdjpG4AyT3IHzorptn+k/XNJZmG4+Yz9qgPzS4DAtA+cnPpilpzK5IBtiCQD4u/yoG73DcPcJMqrDdlOhp84j71F461dS1c0XluLobwvGqIOzL+oq8u8OoBOmf+6qeZcPbKf+PLdoxkCgdXmZXF209vzHjX6rMfOKnW74OxB+dVY5cuuQIHao/PeEBCNscjqO3agV7C8zvXuGQ3ACANK3Ph1gYBCkbRie4NUXCEpxigaXILade8TBdYiWA1HsYPlUn2U5posLZMqbcr8BAPjeNM7yFBx3Fc4Z0vCzdllNq5cGrTBddTLB6x5+veiIvtx7Qr+ItIVDJYuJeAZwguQLqsFJwdD+7B3/AKhWE4W4fxrXLx90pcszKNlJkaMDG0dxtW39u+OW3Ya4LQvO3u7f8xZhdgJOf7hIzqeay/F8LZtcUouB3sl1Ul+ltkAA+Q1AYHwUCvai8r3zbX+cLVi1w9ptwx0SzKVnOph/8jtU/wBlONuOn4cOYA2Ph03lIYHczBBk461D5VyR7N20Dki4rf2yNUDfqf1FbXkXKF4djdV7guOxdx4dJJ3WNO0me+1BY8r5UbNlDZyVMspIWZktsN4YdR8I86Yue0dw3msFVDDBdW+GSsEAjMA+hq1TmHhICyNv0rB+0TLYXijbkEoi79WPiIz1UUEniL/BcNxvv3vayFM2lHvCzNPiJ22Jkf8ArWZ4rmVo37j2UAt6iVV4EA5iJ9Y+VZi7d1OSev7VY8l4e3cci7cKY8Om3rJP1AEbyTQX3Lec2xcX3oJtljrzHhI0HpMQx9a0/Gc5tG9a9wdfDWLDhmHxIGARWUt4pGJjYTWE53yd7Ss6EXbQIUuv9JOwdehPeSK57H84bh7wcEwxAYdCPOg1nsPzC6NYVy4DaypMkyIY9y8nbM1b8s57Zu8SLY4chLkXQ7IdXvoIL+LCwABM1F9kOHVeK4y42jQznSsbavErCdvCzCpvLeJtJrcnSlpirhgAQFaZwDI2iIMRQYzlLnhdd5riK1uERRIL5IbAEyGmZxv0Fa7h+a2391dL+LS6Ar4iGuFNUSOmjqOteV+2Fw2uJvoFOj3rkEiCAWJAjpTHLL126G92dISCZY9dox/mKD2d+eoyEIz3CFxqQnVuIJwJxk7VJ9keLt3LYX3i+9MsyagX8ICkxuRgZ868S4nmnELhzc+ZJEeVROG59etPrt3rlth1ViPljceRoPoj2n5at7hyjXBbUFWZjsFVgxPrAMVhjy6/yu+Wss1+zcAObctAYKyhl2cSI6EN/tqp5T/EfiG4a8rOLt1FDAsoAChlDFtOmcNU/wDh81y/xFxrrFLVpS62wAE1v4Rp8lCkRPQUGk4TheHs8RY0NdAfXclriwSP/GjgmT8Tx5jrJIh2+d2Rc4tpe3euIGJIxaC2wR8OR4o1H8omjmnMhcS1bs2veXDeaCTC6rehg0nddLkdhnrVPz/2iV+D5g9q2WJC2Hve7PjyyRIEeFSWnA6dRQN8g9o73Hc194lxltIs+6N2LZhQrBYwRrOrIkitEONUcSbXE6PdlNDEygXVI0NLeJfCzasyWHWvLv4Zk/j1J/8AGqXGuAiRpFt8ZB/wV6v7acsJFplTUSxRiYBGrZj0ABmgn8X+HuXddlpvuoth7TgHSstHxY+EgNHYbCqr+Iotf6cVUhBbup4WBUsRqELI8RkkzkGDVVb51Z4VlS0gv3wulrsTpiSQgjA1M2dzPyqt9r2v8fbtuBqVCYA3G4Jx8vpQV/spzA2vGjuGHcgjcgkCN9JA69+1afh+Zo4s2rapaT3jrbbZke57wK69skfWKZ9gL1qzwzW+ICsjtrAaDp/oYeXwhvrXOe+zKm8bfDnXOh0XUMK05liNQ8LbdxQX9vhFs3nVSWchFu3XuSwMBiQm5/8AznM5Ed6uOI5fZ4ge7uHWBoaVYxg/CMkwdJknOayfNuUPZ4nwks1z3bFjEnx6W0k7ESu+Mk9IrM+1XLOITiZiSzEg28KZgwPOOm9Bv/aLiNF0IGuW1ZR8GNOlgWKjzED61G9mOe+/LC4wVmuMtkBSSVyQWM5IXfY+EmrTnfLPxNgBpVmKhhgwBqECOkmd68/sotjhL19LhtFb0WoMsTpZT6CGbI7UGqu+1hAa3cf3KspFq+ASSd9emMATABBJiab9p+dtat2WRQzlVuO8kpJCmFyPC3XH/GB53xZvWrLARpsqseeRj7fWtLytmvcGbEK1y0viUQdVtgGDId5mBjYnzNBK9ludFiXuXrrQxi2MAyuQT1AALBekE1oOYcwVTGGPxQ8xpbbI6iPoaynJPZ++l02nQKzQ6MwDaWXVGRIBKlvtVxxnKLfEqzWrb69YD6X0RoWIAyIyPt50El7ylNJIK7SRB+ozI8qbOkt4xqgfFncRGB4Z8wKWQIEIOm8dNv8APOpLATAETv26frQVh4FLoKvqcGCMEbEEA+Iztviq/mvsr+ILF75loHwGFCkkDfO53rSLag7ZBjr9s1IYLg4/Tago35IHW2HuM/uwFByCYZGkjv4BVkOCgCLjT5tn8s0o2lBM6vMTjz9KdtwZzEHEHfaQcUBaBGS2PU1iv4lNbW2Mj31xwfCxPgVSMqcDJ3xMbVq+YultHuuxVVGoj9PUmAPWvHeN4i5xV8tBZ3Ow6Dt5ACghKalcG76v5YJIDE6d9MHVPlpmfKmOLsG25Rtx9/MeVCW5DHUo0icmCcgQvc527A0Gr4VmexcRG1i8ukJ2IOoejSInzrOcvxc0uIg5BwR3moiXCNiRWg5fzOxeheLQlgIW8h03QOzEiHH/ALCaD0n2fW1bXWoDBkUGY3XUc9/iArnMuAS9dS7hVDIziSEOgyNSjecdo0ioHIrVoJFu6bqmCJGlvQxg1avw4JnpjcftQeffxJ5cE4r3iZS6JwSfEMES3XY/M9qzHBXxaMrsQQy7TP8AzB+Veme2AS3w6oy6muvoQHpuxYegn615txvBMpGzTMTg4oLXl/ELdBGCBup+Iea/5HpXbvK7RKwUKsYkkCD59Y71mbN8pckpOMAmM+RFTOD58UZionwnYmc4GesEg7UGvv8AA3bnDJYtC263CqBrZWYhmdXJOPh3mMV6LwXK7VsvHu4cg9iNyYmcSxiO9Y72R5txR4e9xN9ENlAAEwjaRJLqQMQCdxmfKtP7tXUPabWjCVYGcHbbYzuKCbd5XbIOmJghYOY65B2MD6CsBd4xrdhrTcPcS2AbZ0Sy4kSSW3OSehJPetmr3QupIDjBB30zPXcGq3i/am5aYi9wyy+LZUCCxBwDmSSJ60EH+Hq8PesMo027ts6LpUKGuIJCM0jeDB7xS/4g6V4f3Nty733S0urTAkg+IgdYAxV5yG9wr++u2bOh2t6XPcgxH1OD+VZfnPJXu8fZuTNkFWbsChOPnCxjqaDUcv8AZixb4ccPvAjWG8RbqxM7z02jFeV/i3tXblsOwCsVBBIIIMSPpBH7VvPaXmp4eyWUgM7BVPUEiSdt4Bj1Feaca4YnGSZmDP1IoJ7czuvqtkq2qMwAcEEyRv8AOtP7Hc09+9uxlblljpdcE2CdemZBEHG+z/KqH2e4YtKKvxZZo+HSCQZ9cfOtXyjgPc3rlwKJa0gLR1XDD0ICmg2ycOJETpAgKSpIH5mu3+FDFWKyUbUskCJGk7f7Sft2qlbi30gQJH5jc7eRpNvjZwRnFBecZbfR/KXxSIk43Ez8prIcN7LBbd29cDuLaXDZtwI1g3IYifEY0xP7VYtxu8ErHcevQfvTb8SzowElmUx8wcxQeVcs406PdkAxkEmI8getesP7PtbPD3LKSyL7u6sxKEZIJyWVtRG0zXjnD2mWHAOpXGPP4h+Rr2UcdJnUQTsDg/Ogt+I4V8aNczv2wcicE9IOM+UUzynl9uwhWWBJl2O7N3J+uKgXeOxMncbHv+lJXjNX9TR5MR/nWgWSJMdpMbZxnttUa9xrABiuoCJgiZPSD8jQt4RnYbf58jin+FVSNWkTsT37QaBzheJZsx9MdoInoRGPWkHiicwBiSR6f9zTweTmMADJ3knOevT6029rwqsid8bEbGfIYoIbXmYSAwI64yNjGczSReK6dJLTn4YPmfP1pV/gskMYgbgfQemP865v2t5y1hBZt5Zlkt8RRTIAU9Cc/wDdBB9qOaXOMvDhrEsoOY6kTJP+1ZOf+K03JvZxOGSFaXMangZPlPQE4HzqN7FcnFm1rcDXdCmOoU5AHqDPrHatTa4VYUEmADvG09flH3oPLPb5m/EaCBCwVYCCwKqc5jeazSMAQSJE5G0jtIzWq/iYCOLAIAAtqBnJycnPy+VZKgUTVjyezadxbutoRif5gE6Gjwk/7Zie29VYNOWd8UHo/st7O8TwvEMzlDbC7gyHkYgdI3M/etv7+AA0En4QIz6Tv1qu9mOa271lR8JTRbPWNIwY6AgR5VX+2nN/cWtIM3HlRHRR8R+8fM0GT9redG9fXIKWmIQDtEE/MmfSKqOJvA+I7Dt2MZ+sVU8Ux06gc6tVTOFuKwE/C35Gga5paU/DgqZI/arLgOAtQGXSHiYkgkHYjcfKCMUcZyd9CONxIn0JAP2qg5i5ttbZSOvw7dNvmTQeicj5gbKPqsSjqRc0NKkbEskEBhM4METTv8KL2ixetSW0XpE5AVlgR2PhJ+dY6xxLXU1SGYDYg/TGx8xW8/hvetLauks6yVLBgJESMGfEMjpig1ivHWMR6ZqPxfLld0uOD/KYup7MVKzPlP1qR+LUiEMzEYHUDfMSZxSjewe4BxP3+1A1wfLrdtCqDSIMY/uMmcd85pf4BCZjc4/LHliaRbuzO/iEHbH08+tO2eJ2xEGO/wDgINB55/ErgXt3LLS5tuW3YFVc40r1GFnPn51A9nbZvBldUKAeICFKiY1TMiI3HlXoXtDZtcRZa1c+EwQ25BEwy+f5/OvJvaPgm4a6tvWHxq1AQSCSIb/5/Kg2Psbydg15iJ0goCY21GTjqukg+hrXvw0AAEjt2P7dKpvZnjAnCBxP8w62nuYHT/1B6TNXP+oTkkAgfIYxH3yO1A5d4OMnPaDHbt1/emLnDwZOxO28dP0pxeYgASwPeMjOSMfnTV3jvFvMKYA+1BF/CEzpzgb9M4pniLhU4kSMHEHEwD6yKlW7qSxkmBJnsd49ImPKu67ZWcgEdxjuc/rQUz8vBOr3ZBmTAiYmT0xkj5ilgkSSTABwJnTO477z51b374nCjyM7nAqNeuqpJGSpgg9AIyMdp+3agiXXwR5DEbSZjB9N6buXfCoticZ+fmTU+1aQgkNg5Eddx+1RwdR8RxGB6Rn1/agkWuBEw3wgg9u0f4aUbYVIDDc9SBt1g46edWb8OxJJyp9D/gqBe4MnGB59B/b+tA0LIbqZBAG0gdzO8wM96UjACAxmOm2ZHU4mDXG4VhJ3nMjrgz9cfaovEW3BxJ79R6DyHagVxN28ASGiNxEwInEec/YVVtyAXr/vGYrBGeupTKHzj7wNs1buMA+o6n5bTTq8SBDbQCcztJH7H50HbetGADQNvNTM4Ge+BPQ9KdbiGiQ28bjv/wBGoY4iRORsR8yfF2NV/POMK8NdIJxbfcZ1fCIn16UGA9qea/iuJe6AQphVByYA/XJjzqprpNNxQdrqnNKCd8V0CKDY/wAP1ZXcd01R1MHIjqYJjziontzzENeZVY+DwZ3GST8gTFOeyXGLbd7jTFu0zCDBMMsDrWP4t2a4zN1Yk+pMn70D77aaTwVyPD1zH60xduGYG/en04abevs8T6j/AIoPS+QH8RwOkjSyEhScBtoPeDt6ivP/AGu4Yo9vw6QVO20yZHqMVdeyvCMLrI15xba2f6jAYkdDI1CeoIzWn57btPwZstDk/C2NWobMCAB6x0MUHn3s8DqgdRXpfs5wCqrC8QzOuBONJLDEYktbM9gB3Neb+z/FIlxTcRyVOdBAJA7hhHzr1X/TE4pbN7g5iXS6haGAZmuKc4w56d/KgnWOD0qNM5EASN/+o+lVqjiAIjY5DHBGBvPl2HeixxyIGBaYiBmYgR9IA+RqQvNUaF1RMxjbaJxFAz/MRjIwcYnIkRAIjr5/aktfvJoXRMt4+2kx8xgjM7ijiON8HguDUJjGd987GJiO9Rk4guB70lt4MkGZwJ27UC+OvMCIOonBC56j5T5edYX2ksvf41beZIRYiCJGo46b1u7XDopzKHOkBieo3jGfLzrP8jt3G4q/xDQWGpZ04nPw9vhA9DQWTq4hRaJtiEG/wzt9qXb4O6JVWMjCjOOgEn6Vy1zC7p8J6wAfDJyf2x/uArn42NLanQz0JJBwRv1zgmP3BHFcDdtka1KSZBjqKcN1p3xBmMZ6b9Z6ipF57mlv5haSpy0wRvAO7dCR3pV+64RYFsk/FIbOTk+fptHagbNyNh06k9jse/ka619SMsSAcrHlH0xtQ+xIdSATp3X5d/r5UxxdlTmQJ3yPXHbrme2KBfvEJJ1HtPYjtn6elVly8wWCGkDvAiCOvkN6U+PgAY9YMnqYPy6ipR1HftMdtoHyxvQRuEIgmTkASdlHWfn27VO4W7GpviEiOsSJ2xG1MXbQJkwPLoM9B3kz6GmTYEQrKNj8UYjv9KD1FLIHxT+fpSHsCCdidpEen3pF2w8/EdzI6AHqPPao1xWVhgkdfqaBy5a8PUQZOMT2+1VvFcKM5ZhvHcDsep/anrqMVbMHoPTePLz86h252YMQe52Mdj+flQCWVYNMQZK/0kH9f+qY4kqsTPiY6cCQCMDcA5/OnLwPiCtAEkxnJk/l++Kr7nG61WHBBMTO0Tgfag4ABqGsHAIEaSCSSVjz2we1U3tlfuDhX1AQWVRAOJ8UTGfhI36edWPNODYMXUgALA3giWJg9ckH5isz7YM5QByQpeVJn+0nrkyIM9qDHGkMa1HLWtsnu2Ckf0+vb5/n86zXGWgGYAmJ/wAmgSl8bN8j+9POR3qGyiJGYMGnrJnp0oLbh1Pu3j+wkjyVlY/l+VVvFudRxpzMGtT7PWynE2lIAnWAW2yIHQ9wQa0PMPZu3dR9ZCm5IVyPECCDk9ckbd6DzG9EjSJkA+nlVhy+z7y2UGGBLeuwx6frUu57LX7asym2yWyZOrMYjEb9ae5Tw2jiE7aoPmNm+W5oJ/s2oe+BcHhuIQY6OhkH6jbsxrQcRwYQaQNRI+EwQOmM4B/Kq7kNsJxfu22LyO4OZIPyEj0rTHhpJJxpMHPmcDt6+VB557Rcqazc9+uEeCQPFpYjIx0/IyKs/ZXmqBL1u6xCXEPiE4dfEjeWRHlWsucNLaSsFgZkeEmd5k1g+fcCLV25bUKqsPeJI2Mwy5PUSQPTtQbCxyhLloX/AH0X2jwg4YbajjDd9hg96hHkTAz7xj3AiZMzidoj70x7LrqsM5Zjqfwz8MKB2z98wau3QsG1FR1YgHG8bZ7mgh3eUNKlWHiPYiBI2z0yes0ngg6IAzKRk9+5qw4W2AYUzLZ9ARM5nFNtbURsDgfD0CwTHpOKBizfZpmSAsQp2Ofqf3rnDotnw6T0J6kznJG9O6tAyIBWRpye23QdcUl3ZxFsHcDMZ305zGY+1B1bmsL8WrVgHHkcCIGwzPw0i5wo0MxViRhVECBG5mDAJpixKscMAHyJmJ6T33/wVNuSCWAKsuT4t5643wPsKBrg+AAGoppJDD07zBwfzmmeYXZYKNZG/kI3mIPfPWD2pzXeGgBhkywAGPPO4zBjtUrjVcsApVmiD1z6k/5mggJy7UJZ2DAxJZY3EDxGT12pu5yzEOxwTMQ0feTMb1Lfgg+ouwChT9RggDp0PnM9Kj8NwiWyxktt8WcLkCPQHagiJbRMqSFgz6dJpJQnOr4vqZOesirC7oEgZ2jYYzjpGRTDWZ1Ih2B856YJ8ooIj2QphgTABOds5MecAU1b405QMLahp7+meuKU6KDnJBIMkmYmP+vKk8A67sdOMGB3O/n+xoPaNMwfrNM3rRHwxkifT9qliuNg0VA4hSCCIO4k+e1F7gUYlog7E98YHpmppAHTrtv9KYZhAB3I2oK9uEVVI0gCCvSNvnn96ruJ5IoJCkAaYAgzqIg5nM/Wrzil1KdJgnM/Taaj3CRnJg48x6/5vRGa47g4+HV0Og+IieonqNu9V/FcuF5PdvaIDjeJKsJCtkRMyYHetLx/EkKcEREEiIjc4GTBzVJZ4m41wsTtMZggN1BJwMH60HnXFezvFo+kWGIIwQAV88+p+4q25J7JBzr4rUwM+FcDVMEMQZnbt6mtVf5jcRHAIY5g6iOuY042z8/Kk8Bx942w7OAMbCDOoYGnphp2oKf2r4ICwUt2VQEaVVVgbyQCME+Cc7zWAsWXQBwCIJnywCJ7TP2r1HiwLjWkJIKOLglm2GdIYdJMT1gU7xXKkZGUjxMTLQC2cKJ6xOmeoJ70GO5Ndb3ltWdtLRpz8Jgww64AXy3mtfDCPfQSnhRpMwMkHseg+W2az93glCPgqUuC2ugyDqwCZnGkyM7tG+Tc8BdW5a8SEuDpbcaiuMg4BgRO/nQTLtonwwNLeFgR5eKNpzVby/gV0i7b06rLSQYOAYdWBO4n5g1M4O00M5GEJGSS2QJwCRIJ6edRufpc4f8An2X1M5IC6FZZiCznpBEgRQXfHcut3DZe0wWY06YkH+0gfT6d6jjiFS7cWe5wWggGAT03j71G9mr/ABOk3rxbSQNONPWZIjeMfLG81LvcYGYaxDMYUiQQT1BG465mgRd4sAagDBGMz5D9vpWA5gpv3bxJJa2raRuSqnSNPpG37GtvddW1lZaBEH+kT1k4iN8zFd4HgrZ4k3Cum7pPjyOplu04OYFBG5Dy9rdlFxq0kkSMSTI9QMY8qtLRcgn4CQSMyPMyM7iI86ausdQkAjKk6QJA1wZHp/mKYWCx06kYGBnwnO5xgeRnpnFBYX+GYiUC61IJ6ZgloAGDFRuNunDeHVJkx06ZHl+dV78Y8nxBSCYmexjHU4+tOFhdK+KWA1Y2ZTgnzIIigWNbRq93ogAiFOfRekg/X5Uxf48rqgAwIJAwYOnEeRHrSLnMgM+CSZwIkiY703+OUo2pfHkTiMyR+X5UEf39wzmTA23B1bSfQ7eVSOF49zhlmZK6f7juDjb/AAVEu8fO0ZI6z3Of2pfDXVl1jqCI6QRH2ketBPsX40jSquqnOJIBM+XUDvS7Lg6ZYTMRO4iSc57CDVXe43AG0QB1xjJ+tc4i4rEMQs5+HH/rsMYHzoJvGnShU7kwM+sZ9JzXbtrWCARnYapmMyeogAj6VAe9IYHBAERPkCM9p+1IS+YKiRsekgiRgxtDUE/iF0jCeL4TOd4n6E9P1Nc1hJKiF2bBIiCIP0+1I9+zmZ1TC7ZA3n5keuKTb4dwupoUHDZGD5ieu+2DQM3T4iVJAODGd5G3UEVFsEKWUzEyOv5+v2qYiBCVeSDOkjyjefn8426tcwtENMiIGf6dht264oPbTXGGK7E1xhRTbCY7U3dtyxMYiP1/4p7TXd8H/mgiEBl6jrI7g/rUS5bI8Q22PlBqb7npO2f2qNaU9VMT4vU9foaCLHh+HOogg9dis+vQ1U3kIYaVXwlSc9P0z6g1oOJsMR1G2Qe0zjtUK7wYJ8QILKAPKDO/pOPKiKQWDqaFhYJC4jV8Q7dZjodqZWxBISNJkKPJiNlMbR9/OrXjkNtZ1Bth48zsTq77fc1A4gagCohlJ0ycRE+E9YjegiNcJBgQA+mY2xgSe2ftTyKpkAnRIAYH4WzkYz08qRwmxKhjMapyYGUb12U+YB60kI2oAEEzrnbczP0Uz60EHnfLZMREnSRnSxmAG7eIBwe1RuAR7VvwEMHMCfjk5ye2Y1DpFXwJYpraTqGvwwVMysSBEEj5DsajHlyplQRp8IEiRLEgdYXrI70FaJuIbenQGb4gQNONzJ2kZM/OrAcHxXum0XEW5q1KVZSGB2nSJEmTJ7ntFK/CgKCUAAUkqBHhM7MDM5nHnVhwOks9tmgsCBERMQAD0P2JzQVvL772j7u69woZVxcYN4i8EqCsmGI+RNP874VS6whhV1BgYGGbUdIEjEnE7bVLsuLhVWgMNmOWhQp0k956bmKTc8CgOp8NsKCRuZIjJzkAgf7vOgqBw7Le1+o0rBDAA9IOoyD8oqzt2luMrEFdallkwcIAQe2+PIV2zdIYBpIuEQRByQviHbJau8G5UK2YIwRGlZBkgb6dQIzkbYoItyC4VgQGYhcT08PlGDt1qqv3dJYhWgNpLN5T9yF28vOtAl3U0MML19Jz6ZU+U1Fs27ZbTdIVSwJMxJJ7eZj60ELhmbxTB0uJUjaNznyzgxikWTbtBfCD2OwjUQ/XzjtgU/wzQ13SNkJlTuw2jzFQ+JvBuuYUkDG+W6YzOB3oFcZaQkygLr4VIxEiQy52P2n0qs5nwlwzAkMQB9Fz5b1fHi1HurgAmIiMdO/YBY86a4q78OgAll1SSdsgY9I+lBlvcugEkgxIjz/T96kcstn3gMAMNMYJmTkwNiBPl6VLuXYTKBjqAkqTA3/YdKsbVoggoIaVKgHdRAxjfyJoMzxJuE7EAEACMRJA/L/IoRjkEEsMTtG0evTtV2lprjQQBAJVSsacQQOsTIA6R5VBHDFWAEHv1A7mPpv2oFcNbMayZEAgxMxpwQfng9qa4m74MAAldtM9Y9OlW1lLgZZyhkQcWyGxBMAbsfPAim7/AAUiQoKdArjwk9Cevl3igiFXZU1FtLEKf7dhkAYwRTl3Usg4DLJ7ahO3b/mpFogak0keIQDv+mNhPn506bBPhEYncZEiBnr2jyoI62veLvGOuTtj6CPUEdqQHefg1LA3yJEiRAkdfpTqwqiFBg4ljHTPTrin7nG2mAhXTHR9+3xAnGa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505200"/>
            <a:ext cx="4490154" cy="3191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descr="https://encrypted-tbn0.gstatic.com/images?q=tbn:ANd9GcSLWKmlCcwt7qnNOMM4-PHE3n5zo7OuooUoPJ0zxc_esQvrv8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550" y="3505200"/>
            <a:ext cx="401185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5877" y="304800"/>
            <a:ext cx="4027714"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1862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4000"/>
              </a:lnSpc>
            </a:pPr>
            <a:r>
              <a:rPr lang="en-US" sz="4000" b="1" dirty="0"/>
              <a:t>The Sharpeville Massacre</a:t>
            </a:r>
            <a:br>
              <a:rPr lang="en-US" sz="4000" b="1" dirty="0"/>
            </a:br>
            <a:r>
              <a:rPr lang="en-US" sz="4000" b="1" dirty="0"/>
              <a:t>&amp; Pass Laws</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Pass laws, laws requiring citizens to carry identification, restricted the movement and freedom of non-white ethnic groups.  All non-white groups were subject to travel restrictions and were required to carry passbooks with them at all times.  South African protests of pass laws began in the 1960s.  Thousands of blacks were arrested for failing to carry their passbooks.  In 1960, protests in </a:t>
            </a:r>
            <a:r>
              <a:rPr lang="en-US" dirty="0" err="1"/>
              <a:t>Sharpville</a:t>
            </a:r>
            <a:r>
              <a:rPr lang="en-US" dirty="0"/>
              <a:t> resulted in the police massacring 69 people. </a:t>
            </a:r>
          </a:p>
        </p:txBody>
      </p:sp>
    </p:spTree>
    <p:extLst>
      <p:ext uri="{BB962C8B-B14F-4D97-AF65-F5344CB8AC3E}">
        <p14:creationId xmlns:p14="http://schemas.microsoft.com/office/powerpoint/2010/main" val="7907101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RespondQuestion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RespondGraph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577</TotalTime>
  <Words>1056</Words>
  <Application>Microsoft Office PowerPoint</Application>
  <PresentationFormat>On-screen Show (4:3)</PresentationFormat>
  <Paragraphs>72</Paragraphs>
  <Slides>19</Slides>
  <Notes>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19</vt:i4>
      </vt:variant>
    </vt:vector>
  </HeadingPairs>
  <TitlesOfParts>
    <vt:vector size="24" baseType="lpstr">
      <vt:lpstr>Arial</vt:lpstr>
      <vt:lpstr>Calibri</vt:lpstr>
      <vt:lpstr>Office Theme</vt:lpstr>
      <vt:lpstr>iRespondQuestionMaster</vt:lpstr>
      <vt:lpstr>iRespondGraphMaster</vt:lpstr>
      <vt:lpstr>PowerPoint Presentation</vt:lpstr>
      <vt:lpstr>Create a Tree Map to classify what you see in the “Racial Concentrations and Homelands” map…</vt:lpstr>
      <vt:lpstr>PowerPoint Presentation</vt:lpstr>
      <vt:lpstr>PowerPoint Presentation</vt:lpstr>
      <vt:lpstr>Based on the given images, create a Bubble Map describing what it might be like to live in Apartheid era South Africa.  Be sure to include appropriate point of view in your frame.</vt:lpstr>
      <vt:lpstr>PowerPoint Presentation</vt:lpstr>
      <vt:lpstr>Given the information on the chart, what do you think the impact was on the different racial groups’ quality of life?  Create 2 Multi-flow Maps for the 2 points of view.</vt:lpstr>
      <vt:lpstr>PowerPoint Presentation</vt:lpstr>
      <vt:lpstr>The Sharpeville Massacre &amp; Pass Laws</vt:lpstr>
      <vt:lpstr>Based on the given images and information, create a Bubble Map describing the Sharpeville Massacre.  Include what it was about and who was fighting whom.</vt:lpstr>
      <vt:lpstr>Create a Multi-flow Map organizing the causes and effects of passbooks laws under the Apartheid system.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Virginia Mcanear</dc:creator>
  <cp:lastModifiedBy>Patrice Mcbean</cp:lastModifiedBy>
  <cp:revision>19</cp:revision>
  <cp:lastPrinted>2015-01-20T18:02:29Z</cp:lastPrinted>
  <dcterms:created xsi:type="dcterms:W3CDTF">2015-01-16T01:46:44Z</dcterms:created>
  <dcterms:modified xsi:type="dcterms:W3CDTF">2020-01-15T02:58:15Z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Timer">
    <vt:bool>true</vt:bool>
  </property>
  <property fmtid="{D5CDD505-2E9C-101B-9397-08002B2CF9AE}" pid="3" name="ShowPercent">
    <vt:bool>true</vt:bool>
  </property>
  <property fmtid="{D5CDD505-2E9C-101B-9397-08002B2CF9AE}" pid="4" name="KeepGraph">
    <vt:bool>false</vt:bool>
  </property>
  <property fmtid="{D5CDD505-2E9C-101B-9397-08002B2CF9AE}" pid="5" name="AutoReflect">
    <vt:bool>false</vt:bool>
  </property>
</Properties>
</file>