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FE6-C40A-431A-B5F8-AA4E99B2D145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C74C-6850-4DD3-BB6A-946FCDA63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63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FE6-C40A-431A-B5F8-AA4E99B2D145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C74C-6850-4DD3-BB6A-946FCDA63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0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FE6-C40A-431A-B5F8-AA4E99B2D145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C74C-6850-4DD3-BB6A-946FCDA63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74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FE6-C40A-431A-B5F8-AA4E99B2D145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C74C-6850-4DD3-BB6A-946FCDA63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66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FE6-C40A-431A-B5F8-AA4E99B2D145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C74C-6850-4DD3-BB6A-946FCDA63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3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FE6-C40A-431A-B5F8-AA4E99B2D145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C74C-6850-4DD3-BB6A-946FCDA63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68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FE6-C40A-431A-B5F8-AA4E99B2D145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C74C-6850-4DD3-BB6A-946FCDA63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9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FE6-C40A-431A-B5F8-AA4E99B2D145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C74C-6850-4DD3-BB6A-946FCDA63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1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FE6-C40A-431A-B5F8-AA4E99B2D145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C74C-6850-4DD3-BB6A-946FCDA63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29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FE6-C40A-431A-B5F8-AA4E99B2D145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C74C-6850-4DD3-BB6A-946FCDA63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31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FE6-C40A-431A-B5F8-AA4E99B2D145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C74C-6850-4DD3-BB6A-946FCDA63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0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84FE6-C40A-431A-B5F8-AA4E99B2D145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2C74C-6850-4DD3-BB6A-946FCDA63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8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/>
              <a:t>AIDS</a:t>
            </a:r>
            <a:endParaRPr lang="en-US" sz="7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Acquired Immunodeficiency Syndrome (AIDS) is a </a:t>
            </a:r>
            <a:r>
              <a:rPr lang="en-US" b="1" u="sng" dirty="0" smtClean="0"/>
              <a:t>disease</a:t>
            </a:r>
            <a:r>
              <a:rPr lang="en-US" dirty="0" smtClean="0"/>
              <a:t> that is spread through blood and other bodily fluids.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It attacks and destroys the </a:t>
            </a:r>
            <a:r>
              <a:rPr lang="en-US" b="1" u="sng" dirty="0" smtClean="0"/>
              <a:t>immune system</a:t>
            </a:r>
            <a:r>
              <a:rPr lang="en-US" dirty="0" smtClean="0"/>
              <a:t>, leaving the victim unable to fight off i</a:t>
            </a:r>
            <a:r>
              <a:rPr lang="en-US" u="sng" dirty="0" smtClean="0"/>
              <a:t>nfections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Today, almost 23 million people in sub-Saharan Africa are living with HIV/AIDS- the highest in the world!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2990" y="5052815"/>
            <a:ext cx="1507022" cy="180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4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AIDS in Botswana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978090"/>
            <a:ext cx="4648200" cy="419887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Botswana has maintained a</a:t>
            </a:r>
            <a:r>
              <a:rPr lang="en-US" b="1" u="sng" dirty="0" smtClean="0"/>
              <a:t> stable democratic government </a:t>
            </a:r>
            <a:r>
              <a:rPr lang="en-US" dirty="0" smtClean="0"/>
              <a:t>since the country gained independence in 1966.</a:t>
            </a:r>
          </a:p>
          <a:p>
            <a:pPr marL="0" indent="0">
              <a:buNone/>
            </a:pPr>
            <a:r>
              <a:rPr lang="en-US" dirty="0" smtClean="0"/>
              <a:t>As a result, Botswana has the</a:t>
            </a:r>
            <a:r>
              <a:rPr lang="en-US" b="1" u="sng" dirty="0" smtClean="0"/>
              <a:t> resources to help </a:t>
            </a:r>
            <a:r>
              <a:rPr lang="en-US" dirty="0" smtClean="0"/>
              <a:t>treat AIDS patients.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Botswana’s government has provided </a:t>
            </a:r>
            <a:r>
              <a:rPr lang="en-US" b="1" u="sng" dirty="0" smtClean="0"/>
              <a:t>education and prevention training </a:t>
            </a:r>
            <a:r>
              <a:rPr lang="en-US" dirty="0" smtClean="0"/>
              <a:t>for its citizens.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It was also the first country to offer the necessary drug therapy for </a:t>
            </a:r>
            <a:r>
              <a:rPr lang="en-US" b="1" u="sng" dirty="0" smtClean="0"/>
              <a:t>free to infected people.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54986">
            <a:off x="2588497" y="-37118"/>
            <a:ext cx="1778227" cy="213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9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797" y="0"/>
            <a:ext cx="5962405" cy="70658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1815" y="3462234"/>
            <a:ext cx="2834886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277" y="465268"/>
            <a:ext cx="6151397" cy="61513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33" y="1803455"/>
            <a:ext cx="4322439" cy="34750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785" y="4717844"/>
            <a:ext cx="2148635" cy="257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5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23935"/>
            <a:ext cx="12192000" cy="251926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About </a:t>
            </a:r>
            <a:r>
              <a:rPr lang="en-US" b="1" u="sng" dirty="0" smtClean="0"/>
              <a:t>23 million people </a:t>
            </a:r>
            <a:r>
              <a:rPr lang="en-US" dirty="0" smtClean="0"/>
              <a:t>across the continent have AIDS, and 1.5 million have died.</a:t>
            </a:r>
          </a:p>
          <a:p>
            <a:pPr marL="0" indent="0">
              <a:buNone/>
            </a:pPr>
            <a:r>
              <a:rPr lang="en-US" dirty="0" smtClean="0"/>
              <a:t>These deaths have created over </a:t>
            </a:r>
            <a:r>
              <a:rPr lang="en-US" b="1" u="sng" dirty="0" smtClean="0"/>
              <a:t>11 million orphans</a:t>
            </a:r>
            <a:r>
              <a:rPr lang="en-US" dirty="0" smtClean="0"/>
              <a:t>.</a:t>
            </a:r>
          </a:p>
          <a:p>
            <a:pPr lvl="1"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77" y="2482112"/>
            <a:ext cx="7595117" cy="3984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236" y="3020016"/>
            <a:ext cx="4537123" cy="31692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3193" y="995766"/>
            <a:ext cx="2170112" cy="259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6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Is there a cure?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Unfortunately AIDS cannot be cured.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Scientists haven’t been able to find a vaccine or </a:t>
            </a:r>
            <a:r>
              <a:rPr lang="en-US" b="1" u="sng" dirty="0" smtClean="0"/>
              <a:t>prevent the HIV infection.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There are drugs that can </a:t>
            </a:r>
            <a:r>
              <a:rPr lang="en-US" b="1" u="sng" dirty="0" smtClean="0"/>
              <a:t>slow down </a:t>
            </a:r>
            <a:r>
              <a:rPr lang="en-US" dirty="0" smtClean="0"/>
              <a:t>the progress of the disease called antiretroviral drugs (AVTs), but they are expensive and many patients can’t afford them.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214" y="4665386"/>
            <a:ext cx="2188774" cy="262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4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EPIDEMIC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1123645" cy="5032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Poor healthcare systems, poverty, and lack of </a:t>
            </a:r>
            <a:r>
              <a:rPr lang="en-US" b="1" u="sng" dirty="0" smtClean="0"/>
              <a:t>government organization</a:t>
            </a:r>
            <a:r>
              <a:rPr lang="en-US" dirty="0" smtClean="0"/>
              <a:t>, as well as ignorance about the disease and its causes and prevention, contribute to the number of AIDS cases.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situation has gotten even worse as a result of </a:t>
            </a:r>
            <a:r>
              <a:rPr lang="en-US" b="1" u="sng" dirty="0" smtClean="0"/>
              <a:t>poverty</a:t>
            </a:r>
            <a:r>
              <a:rPr lang="en-US" dirty="0" smtClean="0"/>
              <a:t> and weak educational and </a:t>
            </a:r>
            <a:r>
              <a:rPr lang="en-US" b="1" u="sng" dirty="0" smtClean="0"/>
              <a:t>public health services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epidemic now places a </a:t>
            </a:r>
            <a:r>
              <a:rPr lang="en-US" b="1" u="sng" dirty="0" smtClean="0"/>
              <a:t>huge burden</a:t>
            </a:r>
            <a:r>
              <a:rPr lang="en-US" dirty="0" smtClean="0"/>
              <a:t> on the healthcare systems on countries that barely have enough resources to </a:t>
            </a:r>
            <a:r>
              <a:rPr lang="en-US" b="1" u="sng" dirty="0" smtClean="0"/>
              <a:t>handle basic care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Few African countries have the resources to </a:t>
            </a:r>
            <a:r>
              <a:rPr lang="en-US" b="1" u="sng" dirty="0" smtClean="0"/>
              <a:t>treat AIDS patients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5031" y="5040899"/>
            <a:ext cx="1516969" cy="181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0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40971"/>
          </a:xfrm>
        </p:spPr>
        <p:txBody>
          <a:bodyPr/>
          <a:lstStyle/>
          <a:p>
            <a:r>
              <a:rPr lang="en-US" b="1" dirty="0" smtClean="0"/>
              <a:t>GOVERNMENT STABILITY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366837"/>
            <a:ext cx="6172200" cy="41148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1698171"/>
            <a:ext cx="3932237" cy="4907902"/>
          </a:xfrm>
        </p:spPr>
        <p:txBody>
          <a:bodyPr/>
          <a:lstStyle/>
          <a:p>
            <a:r>
              <a:rPr lang="en-US" sz="2600" dirty="0" smtClean="0"/>
              <a:t>AIDS has become an epidemic in Africa because the </a:t>
            </a:r>
            <a:r>
              <a:rPr lang="en-US" sz="2600" b="1" u="sng" dirty="0" smtClean="0"/>
              <a:t>spread of the disease was overshadowed</a:t>
            </a:r>
            <a:r>
              <a:rPr lang="en-US" sz="2600" dirty="0" smtClean="0"/>
              <a:t> by the lack of stability in African governments.</a:t>
            </a:r>
          </a:p>
          <a:p>
            <a:endParaRPr lang="en-US" sz="2600" dirty="0" smtClean="0"/>
          </a:p>
          <a:p>
            <a:r>
              <a:rPr lang="en-US" sz="2600" dirty="0" smtClean="0"/>
              <a:t>A country’s government stability has a </a:t>
            </a:r>
            <a:r>
              <a:rPr lang="en-US" sz="2600" b="1" u="sng" dirty="0" smtClean="0"/>
              <a:t>huge impact </a:t>
            </a:r>
            <a:r>
              <a:rPr lang="en-US" sz="2600" dirty="0" smtClean="0"/>
              <a:t>on the distribution of resources to combat AIDS. 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69446">
            <a:off x="9941023" y="5187819"/>
            <a:ext cx="1662811" cy="199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0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103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South</a:t>
            </a:r>
            <a:br>
              <a:rPr lang="en-US" sz="4000" b="1" dirty="0" smtClean="0"/>
            </a:br>
            <a:r>
              <a:rPr lang="en-US" sz="4000" b="1" dirty="0" smtClean="0"/>
              <a:t> Africa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83188" y="987425"/>
            <a:ext cx="6741334" cy="5469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It is estimated that 1 in 5 people may be infected with AIDS, yet few have access to the AVTs.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AIDS took hold in South Africa just as </a:t>
            </a:r>
            <a:r>
              <a:rPr lang="en-US" sz="3600" b="1" u="sng" dirty="0" smtClean="0"/>
              <a:t>Apartheid was ending </a:t>
            </a:r>
            <a:r>
              <a:rPr lang="en-US" sz="3600" dirty="0" smtClean="0"/>
              <a:t>and the country’s focus was on </a:t>
            </a:r>
            <a:r>
              <a:rPr lang="en-US" sz="3600" b="1" u="sng" dirty="0" smtClean="0"/>
              <a:t>stabilizing</a:t>
            </a:r>
            <a:r>
              <a:rPr lang="en-US" sz="3600" dirty="0" smtClean="0"/>
              <a:t> </a:t>
            </a:r>
            <a:r>
              <a:rPr lang="en-US" sz="3600" b="1" u="sng" dirty="0" smtClean="0"/>
              <a:t>the country </a:t>
            </a:r>
            <a:r>
              <a:rPr lang="en-US" sz="3600" dirty="0" smtClean="0"/>
              <a:t>during the early stages of the AIDS epidemic.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36" y="2482176"/>
            <a:ext cx="4974339" cy="296203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01259">
            <a:off x="9958997" y="4985326"/>
            <a:ext cx="1791023" cy="214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Zimbabwe &amp; Nigeria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dirty="0" smtClean="0"/>
              <a:t>Zimbabwe has one of the </a:t>
            </a:r>
            <a:r>
              <a:rPr lang="en-US" sz="3300" b="1" u="sng" dirty="0" smtClean="0"/>
              <a:t>highes</a:t>
            </a:r>
            <a:r>
              <a:rPr lang="en-US" sz="3300" dirty="0" smtClean="0"/>
              <a:t>t </a:t>
            </a:r>
            <a:r>
              <a:rPr lang="en-US" sz="3300" b="1" u="sng" dirty="0" smtClean="0"/>
              <a:t>rates</a:t>
            </a:r>
            <a:r>
              <a:rPr lang="en-US" sz="3300" dirty="0" smtClean="0"/>
              <a:t> of HIV/AIDS in the world.  </a:t>
            </a:r>
          </a:p>
          <a:p>
            <a:pPr marL="0" indent="0">
              <a:buNone/>
            </a:pPr>
            <a:endParaRPr lang="en-US" sz="3300" dirty="0" smtClean="0"/>
          </a:p>
          <a:p>
            <a:pPr marL="0" indent="0">
              <a:buNone/>
            </a:pPr>
            <a:r>
              <a:rPr lang="en-US" sz="3300" dirty="0" smtClean="0"/>
              <a:t>The country also has </a:t>
            </a:r>
            <a:r>
              <a:rPr lang="en-US" sz="3300" b="1" u="sng" dirty="0" smtClean="0"/>
              <a:t>government corruption, civil unrest, and a suspicion of outside help</a:t>
            </a:r>
            <a:r>
              <a:rPr lang="en-US" sz="3300" dirty="0" smtClean="0"/>
              <a:t>—which has made the situation worse.  </a:t>
            </a:r>
          </a:p>
          <a:p>
            <a:pPr marL="0" indent="0">
              <a:buNone/>
            </a:pPr>
            <a:endParaRPr lang="en-US" sz="3300" dirty="0" smtClean="0"/>
          </a:p>
          <a:p>
            <a:pPr marL="0" indent="0">
              <a:buNone/>
            </a:pPr>
            <a:r>
              <a:rPr lang="en-US" sz="3300" dirty="0" smtClean="0"/>
              <a:t>Zimbabwe also has a very poor economy, meaning that the expensive AVTs are impossible for most people to afford.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804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Even though Nigeria has oil, most Nigerians are relatively poor, and the 3 million people infected with AIDS cannot afford treatment.</a:t>
            </a:r>
          </a:p>
          <a:p>
            <a:pPr marL="0" indent="0">
              <a:buNone/>
            </a:pPr>
            <a:r>
              <a:rPr lang="en-US" dirty="0" smtClean="0"/>
              <a:t>In the 1990s, Nigeria’s government began to make AIDS a priority and began to focus on </a:t>
            </a:r>
            <a:r>
              <a:rPr lang="en-US" b="1" u="sng" dirty="0" smtClean="0"/>
              <a:t>prevention, treatment and care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The nation still struggles, but the government is trying to </a:t>
            </a:r>
            <a:r>
              <a:rPr lang="en-US" b="1" u="sng" dirty="0" smtClean="0"/>
              <a:t>educate</a:t>
            </a:r>
            <a:r>
              <a:rPr lang="en-US" dirty="0" smtClean="0"/>
              <a:t> </a:t>
            </a:r>
            <a:r>
              <a:rPr lang="en-US" b="1" u="sng" dirty="0" smtClean="0"/>
              <a:t>its citizens </a:t>
            </a:r>
            <a:r>
              <a:rPr lang="en-US" dirty="0" smtClean="0"/>
              <a:t>about prevention.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0" y="315620"/>
            <a:ext cx="1491443" cy="178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0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502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AIDS</vt:lpstr>
      <vt:lpstr>PowerPoint Presentation</vt:lpstr>
      <vt:lpstr>PowerPoint Presentation</vt:lpstr>
      <vt:lpstr>PowerPoint Presentation</vt:lpstr>
      <vt:lpstr>Is there a cure?</vt:lpstr>
      <vt:lpstr>EPIDEMIC</vt:lpstr>
      <vt:lpstr>GOVERNMENT STABILITY</vt:lpstr>
      <vt:lpstr>South  Africa</vt:lpstr>
      <vt:lpstr>Zimbabwe &amp; Nigeria</vt:lpstr>
      <vt:lpstr>AIDS in Botswana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AIDS</dc:title>
  <dc:creator>Patrice Mcbean</dc:creator>
  <cp:lastModifiedBy>Patrice Mcbean</cp:lastModifiedBy>
  <cp:revision>11</cp:revision>
  <dcterms:created xsi:type="dcterms:W3CDTF">2016-02-04T03:53:06Z</dcterms:created>
  <dcterms:modified xsi:type="dcterms:W3CDTF">2017-02-27T21:53:12Z</dcterms:modified>
</cp:coreProperties>
</file>