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5" r:id="rId5"/>
    <p:sldId id="261" r:id="rId6"/>
    <p:sldId id="267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D9868"/>
    <a:srgbClr val="7F7F81"/>
    <a:srgbClr val="A3A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6A994-EA0B-4723-B537-6F6FE3620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81513"/>
      </p:ext>
    </p:extLst>
  </p:cSld>
  <p:clrMapOvr>
    <a:masterClrMapping/>
  </p:clrMapOvr>
  <p:transition advClick="0" advTm="240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80931-44A0-4536-B50F-9A0C73A70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6044"/>
      </p:ext>
    </p:extLst>
  </p:cSld>
  <p:clrMapOvr>
    <a:masterClrMapping/>
  </p:clrMapOvr>
  <p:transition advClick="0" advTm="240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AC17C-34E8-47AF-A023-7567E3616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90397"/>
      </p:ext>
    </p:extLst>
  </p:cSld>
  <p:clrMapOvr>
    <a:masterClrMapping/>
  </p:clrMapOvr>
  <p:transition advClick="0" advTm="24000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C9F20-023D-4AE0-9711-F78949B26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452606"/>
      </p:ext>
    </p:extLst>
  </p:cSld>
  <p:clrMapOvr>
    <a:masterClrMapping/>
  </p:clrMapOvr>
  <p:transition advClick="0" advTm="24000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D48CB-36FE-43F3-B993-C18BC19B2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45106"/>
      </p:ext>
    </p:extLst>
  </p:cSld>
  <p:clrMapOvr>
    <a:masterClrMapping/>
  </p:clrMapOvr>
  <p:transition advClick="0" advTm="24000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D0CD7-E0F8-4E54-B785-F9147A096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948139"/>
      </p:ext>
    </p:extLst>
  </p:cSld>
  <p:clrMapOvr>
    <a:masterClrMapping/>
  </p:clrMapOvr>
  <p:transition advClick="0" advTm="240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E4076-87BD-4601-8AE1-258A55512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35618"/>
      </p:ext>
    </p:extLst>
  </p:cSld>
  <p:clrMapOvr>
    <a:masterClrMapping/>
  </p:clrMapOvr>
  <p:transition advClick="0" advTm="240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E4DDD-7ED0-4940-B811-CF2347448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75586"/>
      </p:ext>
    </p:extLst>
  </p:cSld>
  <p:clrMapOvr>
    <a:masterClrMapping/>
  </p:clrMapOvr>
  <p:transition advClick="0" advTm="240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2C10A-40FF-4874-8D7F-DA0D2BA00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232852"/>
      </p:ext>
    </p:extLst>
  </p:cSld>
  <p:clrMapOvr>
    <a:masterClrMapping/>
  </p:clrMapOvr>
  <p:transition advClick="0" advTm="240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2137C-C45A-45B0-800F-EA23B7BBA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739885"/>
      </p:ext>
    </p:extLst>
  </p:cSld>
  <p:clrMapOvr>
    <a:masterClrMapping/>
  </p:clrMapOvr>
  <p:transition advClick="0" advTm="240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6A858-10AA-4DF4-8843-9344BE4B1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634346"/>
      </p:ext>
    </p:extLst>
  </p:cSld>
  <p:clrMapOvr>
    <a:masterClrMapping/>
  </p:clrMapOvr>
  <p:transition advClick="0" advTm="240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43FA7-87AB-42EB-866C-0FB6FCF93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429776"/>
      </p:ext>
    </p:extLst>
  </p:cSld>
  <p:clrMapOvr>
    <a:masterClrMapping/>
  </p:clrMapOvr>
  <p:transition advClick="0" advTm="240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19CAE-7BFD-4FAE-8867-D7608405AB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01545"/>
      </p:ext>
    </p:extLst>
  </p:cSld>
  <p:clrMapOvr>
    <a:masterClrMapping/>
  </p:clrMapOvr>
  <p:transition advClick="0" advTm="240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711A-DD0D-49E9-80B2-75767A940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673569"/>
      </p:ext>
    </p:extLst>
  </p:cSld>
  <p:clrMapOvr>
    <a:masterClrMapping/>
  </p:clrMapOvr>
  <p:transition advClick="0" advTm="240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2FF4C4-8703-443D-A140-A4A3F250E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 advTm="24000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ottoman_emp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72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of the Ottoman Empire and Conflict in SW Asia</a:t>
            </a:r>
          </a:p>
        </p:txBody>
      </p:sp>
    </p:spTree>
  </p:cSld>
  <p:clrMapOvr>
    <a:masterClrMapping/>
  </p:clrMapOvr>
  <p:transition advClick="0" advTm="8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Ottoman Empire’s Lands</a:t>
            </a:r>
          </a:p>
        </p:txBody>
      </p:sp>
      <p:pic>
        <p:nvPicPr>
          <p:cNvPr id="3075" name="Picture 2" descr="http://www.ottomansouvenir.com/img/Maps/Ottoman_Empire_Map_1359-1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for the Decline of an Empire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Ottomans’ technology begin to fall behind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    Europe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When the Ottoman Empire reached it’s height, other empires attack the Ottomans and/or conflict arises within the Empire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Fighting causes the Empire to lose land</a:t>
            </a:r>
          </a:p>
        </p:txBody>
      </p:sp>
      <p:pic>
        <p:nvPicPr>
          <p:cNvPr id="4100" name="Picture 4" descr="arrow-dow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0874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 of Lost Ottoman Land </a:t>
            </a:r>
          </a:p>
        </p:txBody>
      </p:sp>
      <p:pic>
        <p:nvPicPr>
          <p:cNvPr id="5123" name="Picture 5" descr="Ottoman%20Empire,%20de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18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8000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   Ottoman Empire &amp; WWI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371600"/>
            <a:ext cx="5257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What’s left of the Ottoman Empire  enters WWI (1914-1918) on Austrian-Hungarian Empire &amp; Germany’s side (Central Powers)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FF0000"/>
                </a:solidFill>
              </a:rPr>
              <a:t>motive was to regain some of the land they lost.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In 1916, France and UK agreed on how to divide up the Ottoman Empire </a:t>
            </a:r>
            <a:r>
              <a:rPr lang="en-US" altLang="en-US" sz="2400" dirty="0"/>
              <a:t>if their side (Allied Powers) won the war: known as </a:t>
            </a:r>
            <a:r>
              <a:rPr lang="en-US" altLang="en-US" sz="2400" b="1" dirty="0">
                <a:solidFill>
                  <a:srgbClr val="FF0000"/>
                </a:solidFill>
              </a:rPr>
              <a:t>Sykes-Picot Agreement.</a:t>
            </a:r>
            <a:r>
              <a:rPr lang="en-US" altLang="en-US" b="1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6148" name="Picture 8" descr="ottomans_co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333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Sykes-Picot Agreement, 1916</a:t>
            </a:r>
          </a:p>
        </p:txBody>
      </p:sp>
      <p:pic>
        <p:nvPicPr>
          <p:cNvPr id="7171" name="Picture 2" descr="http://www.mideastweb.org/sykes_picot_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39909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Results of WWI &amp; Partitioning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When the Ottomans and the rest of the Central Powers lost…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Sultanate (1922) and the Caliphate (1924) 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Republic of Turkey was created out of the Ottoman Empire 1923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All the land that was under the control of the Ottoman’s was given to France and UK as a mandate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British and French partitioned (divided) the Middle East in to countries;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THIS CREATES ARTIFICIAL POLITICAL BORDERS 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DID NOT NECESSARILY REFLECT THE NATURAL DIVISIONS IN THE REGION – BLENDED GROUPS 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 advClick="0" advTm="240000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ttomanDec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5" t="29961"/>
          <a:stretch>
            <a:fillRect/>
          </a:stretch>
        </p:blipFill>
        <p:spPr bwMode="auto">
          <a:xfrm>
            <a:off x="-238125" y="-314325"/>
            <a:ext cx="94583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MEMapTran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3F3F4"/>
              </a:clrFrom>
              <a:clrTo>
                <a:srgbClr val="F3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6675" y="228600"/>
            <a:ext cx="3514725" cy="5638800"/>
          </a:xfrm>
          <a:prstGeom prst="roundRect">
            <a:avLst>
              <a:gd name="adj" fmla="val 16667"/>
            </a:avLst>
          </a:prstGeom>
          <a:solidFill>
            <a:schemeClr val="accent1">
              <a:alpha val="8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After WWI, Britain and France redraw the borders of the Arab lands, creating new countries that they control.</a:t>
            </a:r>
          </a:p>
          <a:p>
            <a:pPr>
              <a:defRPr/>
            </a:pP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Many ethnic and cultural groups are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split up by the new artificial boundaries.</a:t>
            </a:r>
          </a:p>
        </p:txBody>
      </p:sp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Default Design</vt:lpstr>
      <vt:lpstr>Fall of the Ottoman Empire and Conflict in SW Asia</vt:lpstr>
      <vt:lpstr>Ottoman Empire’s Lands</vt:lpstr>
      <vt:lpstr>Reasons for the Decline of an Empire</vt:lpstr>
      <vt:lpstr>Map of Lost Ottoman Land </vt:lpstr>
      <vt:lpstr>         Ottoman Empire &amp; WWI</vt:lpstr>
      <vt:lpstr>Sykes-Picot Agreement, 1916</vt:lpstr>
      <vt:lpstr>Results of WWI &amp; Partitioning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 the Ottoman Empire and Conflict in SW Asia</dc:title>
  <dc:creator>Patrice Mcbean</dc:creator>
  <cp:lastModifiedBy>Patrice Mcbean</cp:lastModifiedBy>
  <cp:revision>4</cp:revision>
  <dcterms:modified xsi:type="dcterms:W3CDTF">2021-10-12T15:09:25Z</dcterms:modified>
</cp:coreProperties>
</file>