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 id="2147483696" r:id="rId8"/>
    <p:sldMasterId id="2147483708" r:id="rId9"/>
    <p:sldMasterId id="2147483720" r:id="rId10"/>
  </p:sldMasterIdLst>
  <p:notesMasterIdLst>
    <p:notesMasterId r:id="rId48"/>
  </p:notesMasterIdLst>
  <p:sldIdLst>
    <p:sldId id="258" r:id="rId11"/>
    <p:sldId id="257" r:id="rId12"/>
    <p:sldId id="260" r:id="rId13"/>
    <p:sldId id="261" r:id="rId14"/>
    <p:sldId id="262" r:id="rId15"/>
    <p:sldId id="264" r:id="rId16"/>
    <p:sldId id="263" r:id="rId17"/>
    <p:sldId id="266" r:id="rId18"/>
    <p:sldId id="265" r:id="rId19"/>
    <p:sldId id="267" r:id="rId20"/>
    <p:sldId id="268" r:id="rId21"/>
    <p:sldId id="269" r:id="rId22"/>
    <p:sldId id="270" r:id="rId23"/>
    <p:sldId id="271" r:id="rId24"/>
    <p:sldId id="272" r:id="rId25"/>
    <p:sldId id="273" r:id="rId26"/>
    <p:sldId id="276" r:id="rId27"/>
    <p:sldId id="274" r:id="rId28"/>
    <p:sldId id="277" r:id="rId29"/>
    <p:sldId id="278" r:id="rId30"/>
    <p:sldId id="275" r:id="rId31"/>
    <p:sldId id="279" r:id="rId32"/>
    <p:sldId id="280" r:id="rId33"/>
    <p:sldId id="282" r:id="rId34"/>
    <p:sldId id="283" r:id="rId35"/>
    <p:sldId id="284" r:id="rId36"/>
    <p:sldId id="285" r:id="rId37"/>
    <p:sldId id="259" r:id="rId38"/>
    <p:sldId id="292" r:id="rId39"/>
    <p:sldId id="286" r:id="rId40"/>
    <p:sldId id="287" r:id="rId41"/>
    <p:sldId id="288" r:id="rId42"/>
    <p:sldId id="289" r:id="rId43"/>
    <p:sldId id="290" r:id="rId44"/>
    <p:sldId id="293" r:id="rId45"/>
    <p:sldId id="291" r:id="rId46"/>
    <p:sldId id="294" r:id="rId4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06666"/>
    <a:srgbClr val="54381C"/>
    <a:srgbClr val="A50021"/>
    <a:srgbClr val="FFFFA3"/>
    <a:srgbClr val="FFB061"/>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37C3FB-0C26-4398-A0BE-50D54AED21C7}" v="52" dt="2022-04-12T18:06:56.7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3" autoAdjust="0"/>
    <p:restoredTop sz="94652" autoAdjust="0"/>
  </p:normalViewPr>
  <p:slideViewPr>
    <p:cSldViewPr>
      <p:cViewPr varScale="1">
        <p:scale>
          <a:sx n="111" d="100"/>
          <a:sy n="111" d="100"/>
        </p:scale>
        <p:origin x="151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ry Floyd" userId="S::jerry.floyd@cobbk12.org::d19e97db-8702-4099-bc2f-855ddf0c5fdb" providerId="AD" clId="Web-{BD37C3FB-0C26-4398-A0BE-50D54AED21C7}"/>
    <pc:docChg chg="modSld">
      <pc:chgData name="Jerry Floyd" userId="S::jerry.floyd@cobbk12.org::d19e97db-8702-4099-bc2f-855ddf0c5fdb" providerId="AD" clId="Web-{BD37C3FB-0C26-4398-A0BE-50D54AED21C7}" dt="2022-04-12T18:06:56.714" v="51" actId="20577"/>
      <pc:docMkLst>
        <pc:docMk/>
      </pc:docMkLst>
      <pc:sldChg chg="modSp">
        <pc:chgData name="Jerry Floyd" userId="S::jerry.floyd@cobbk12.org::d19e97db-8702-4099-bc2f-855ddf0c5fdb" providerId="AD" clId="Web-{BD37C3FB-0C26-4398-A0BE-50D54AED21C7}" dt="2022-04-12T18:06:56.714" v="51" actId="20577"/>
        <pc:sldMkLst>
          <pc:docMk/>
          <pc:sldMk cId="3707508745" sldId="286"/>
        </pc:sldMkLst>
        <pc:spChg chg="mod">
          <ac:chgData name="Jerry Floyd" userId="S::jerry.floyd@cobbk12.org::d19e97db-8702-4099-bc2f-855ddf0c5fdb" providerId="AD" clId="Web-{BD37C3FB-0C26-4398-A0BE-50D54AED21C7}" dt="2022-04-12T18:06:56.714" v="51" actId="20577"/>
          <ac:spMkLst>
            <pc:docMk/>
            <pc:sldMk cId="3707508745" sldId="286"/>
            <ac:spMk id="2" creationId="{00000000-0000-0000-0000-000000000000}"/>
          </ac:spMkLst>
        </pc:spChg>
      </pc:sldChg>
      <pc:sldChg chg="modSp">
        <pc:chgData name="Jerry Floyd" userId="S::jerry.floyd@cobbk12.org::d19e97db-8702-4099-bc2f-855ddf0c5fdb" providerId="AD" clId="Web-{BD37C3FB-0C26-4398-A0BE-50D54AED21C7}" dt="2022-04-12T17:14:20.628" v="44" actId="20577"/>
        <pc:sldMkLst>
          <pc:docMk/>
          <pc:sldMk cId="2341725042" sldId="294"/>
        </pc:sldMkLst>
        <pc:spChg chg="mod">
          <ac:chgData name="Jerry Floyd" userId="S::jerry.floyd@cobbk12.org::d19e97db-8702-4099-bc2f-855ddf0c5fdb" providerId="AD" clId="Web-{BD37C3FB-0C26-4398-A0BE-50D54AED21C7}" dt="2022-04-12T17:14:20.628" v="44" actId="20577"/>
          <ac:spMkLst>
            <pc:docMk/>
            <pc:sldMk cId="2341725042" sldId="29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8CAC6-CE00-47AB-8D7F-82814F91625D}" type="datetimeFigureOut">
              <a:rPr kumimoji="1" lang="ja-JP" altLang="en-US" smtClean="0"/>
              <a:t>2022/4/12</a:t>
            </a:fld>
            <a:endParaRPr kumimoji="1" lang="ja-JP"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80070-FE85-4CBA-9B26-E52A663B0884}" type="slidenum">
              <a:rPr kumimoji="1" lang="ja-JP" altLang="en-US" smtClean="0"/>
              <a:t>‹#›</a:t>
            </a:fld>
            <a:endParaRPr kumimoji="1" lang="ja-JP" altLang="en-US"/>
          </a:p>
        </p:txBody>
      </p:sp>
    </p:spTree>
    <p:extLst>
      <p:ext uri="{BB962C8B-B14F-4D97-AF65-F5344CB8AC3E}">
        <p14:creationId xmlns:p14="http://schemas.microsoft.com/office/powerpoint/2010/main" val="23253426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5E380070-FE85-4CBA-9B26-E52A663B0884}" type="slidenum">
              <a:rPr kumimoji="1" lang="ja-JP" altLang="en-US" smtClean="0"/>
              <a:t>37</a:t>
            </a:fld>
            <a:endParaRPr kumimoji="1" lang="ja-JP" altLang="en-US"/>
          </a:p>
        </p:txBody>
      </p:sp>
    </p:spTree>
    <p:extLst>
      <p:ext uri="{BB962C8B-B14F-4D97-AF65-F5344CB8AC3E}">
        <p14:creationId xmlns:p14="http://schemas.microsoft.com/office/powerpoint/2010/main" val="2042749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957595D5-BE51-451A-AD61-1F2F0E7D93BE}" type="slidenum">
              <a:rPr lang="es-ES"/>
              <a:pPr/>
              <a:t>‹#›</a:t>
            </a:fld>
            <a:endParaRPr lang="es-ES"/>
          </a:p>
        </p:txBody>
      </p:sp>
    </p:spTree>
    <p:extLst>
      <p:ext uri="{BB962C8B-B14F-4D97-AF65-F5344CB8AC3E}">
        <p14:creationId xmlns:p14="http://schemas.microsoft.com/office/powerpoint/2010/main" val="142153677"/>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118F18BE-8983-4FA8-853E-4F25898577C3}" type="slidenum">
              <a:rPr lang="es-ES"/>
              <a:pPr/>
              <a:t>‹#›</a:t>
            </a:fld>
            <a:endParaRPr lang="es-ES"/>
          </a:p>
        </p:txBody>
      </p:sp>
    </p:spTree>
    <p:extLst>
      <p:ext uri="{BB962C8B-B14F-4D97-AF65-F5344CB8AC3E}">
        <p14:creationId xmlns:p14="http://schemas.microsoft.com/office/powerpoint/2010/main" val="1566349842"/>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59926D8D-C9D8-41AC-9DF0-828013068F47}" type="slidenum">
              <a:rPr lang="es-ES"/>
              <a:pPr/>
              <a:t>‹#›</a:t>
            </a:fld>
            <a:endParaRPr lang="es-ES"/>
          </a:p>
        </p:txBody>
      </p:sp>
    </p:spTree>
    <p:extLst>
      <p:ext uri="{BB962C8B-B14F-4D97-AF65-F5344CB8AC3E}">
        <p14:creationId xmlns:p14="http://schemas.microsoft.com/office/powerpoint/2010/main" val="121729716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7595D5-BE51-451A-AD61-1F2F0E7D93BE}"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0044247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B6DBA0-7632-43B7-AB92-210711103B4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3695868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0A09B0-37F3-41BA-9160-E3B68879AD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4443283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48C506-EA2B-42D4-AB3E-1CCD5E90AD5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96123433"/>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B3E4FDA-D624-41EC-B8AD-37EEFA1924C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5431571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214ABE-B5B0-48E4-8FC4-999257E35F4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74248692"/>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432E41E-898A-4F24-AEF7-91CA3104BCF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70962613"/>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E0C18A4-5A5D-4E71-A8EA-3D11FAF0C42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3254277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20B6DBA0-7632-43B7-AB92-210711103B4D}" type="slidenum">
              <a:rPr lang="es-ES"/>
              <a:pPr/>
              <a:t>‹#›</a:t>
            </a:fld>
            <a:endParaRPr lang="es-ES"/>
          </a:p>
        </p:txBody>
      </p:sp>
    </p:spTree>
    <p:extLst>
      <p:ext uri="{BB962C8B-B14F-4D97-AF65-F5344CB8AC3E}">
        <p14:creationId xmlns:p14="http://schemas.microsoft.com/office/powerpoint/2010/main" val="69205951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EB03EF-E2F3-4F39-9FC1-5A7BC7662E2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61246119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8F18BE-8983-4FA8-853E-4F25898577C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5488509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926D8D-C9D8-41AC-9DF0-828013068F4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44496113"/>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7595D5-BE51-451A-AD61-1F2F0E7D93BE}"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06319279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B6DBA0-7632-43B7-AB92-210711103B4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5777383"/>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0A09B0-37F3-41BA-9160-E3B68879AD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471455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48C506-EA2B-42D4-AB3E-1CCD5E90AD5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26282623"/>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B3E4FDA-D624-41EC-B8AD-37EEFA1924C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947153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214ABE-B5B0-48E4-8FC4-999257E35F4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00616272"/>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432E41E-898A-4F24-AEF7-91CA3104BCF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3089498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430A09B0-37F3-41BA-9160-E3B68879AD16}" type="slidenum">
              <a:rPr lang="es-ES"/>
              <a:pPr/>
              <a:t>‹#›</a:t>
            </a:fld>
            <a:endParaRPr lang="es-ES"/>
          </a:p>
        </p:txBody>
      </p:sp>
    </p:spTree>
    <p:extLst>
      <p:ext uri="{BB962C8B-B14F-4D97-AF65-F5344CB8AC3E}">
        <p14:creationId xmlns:p14="http://schemas.microsoft.com/office/powerpoint/2010/main" val="400832005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E0C18A4-5A5D-4E71-A8EA-3D11FAF0C42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9482318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EB03EF-E2F3-4F39-9FC1-5A7BC7662E2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7131609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8F18BE-8983-4FA8-853E-4F25898577C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92483165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926D8D-C9D8-41AC-9DF0-828013068F4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64102933"/>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7595D5-BE51-451A-AD61-1F2F0E7D93BE}"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9393104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B6DBA0-7632-43B7-AB92-210711103B4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2519280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0A09B0-37F3-41BA-9160-E3B68879AD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49359404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48C506-EA2B-42D4-AB3E-1CCD5E90AD5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1811331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B3E4FDA-D624-41EC-B8AD-37EEFA1924C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2431763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214ABE-B5B0-48E4-8FC4-999257E35F4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04211967"/>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7D48C506-EA2B-42D4-AB3E-1CCD5E90AD53}" type="slidenum">
              <a:rPr lang="es-ES"/>
              <a:pPr/>
              <a:t>‹#›</a:t>
            </a:fld>
            <a:endParaRPr lang="es-ES"/>
          </a:p>
        </p:txBody>
      </p:sp>
    </p:spTree>
    <p:extLst>
      <p:ext uri="{BB962C8B-B14F-4D97-AF65-F5344CB8AC3E}">
        <p14:creationId xmlns:p14="http://schemas.microsoft.com/office/powerpoint/2010/main" val="115516147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432E41E-898A-4F24-AEF7-91CA3104BCF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9812307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E0C18A4-5A5D-4E71-A8EA-3D11FAF0C42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9824251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EB03EF-E2F3-4F39-9FC1-5A7BC7662E2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0583363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8F18BE-8983-4FA8-853E-4F25898577C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53977557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926D8D-C9D8-41AC-9DF0-828013068F4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822650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7595D5-BE51-451A-AD61-1F2F0E7D93BE}"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6758367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B6DBA0-7632-43B7-AB92-210711103B4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5324125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0A09B0-37F3-41BA-9160-E3B68879AD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86896902"/>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48C506-EA2B-42D4-AB3E-1CCD5E90AD5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90764783"/>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B3E4FDA-D624-41EC-B8AD-37EEFA1924C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297873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7B3E4FDA-D624-41EC-B8AD-37EEFA1924CC}" type="slidenum">
              <a:rPr lang="es-ES"/>
              <a:pPr/>
              <a:t>‹#›</a:t>
            </a:fld>
            <a:endParaRPr lang="es-ES"/>
          </a:p>
        </p:txBody>
      </p:sp>
    </p:spTree>
    <p:extLst>
      <p:ext uri="{BB962C8B-B14F-4D97-AF65-F5344CB8AC3E}">
        <p14:creationId xmlns:p14="http://schemas.microsoft.com/office/powerpoint/2010/main" val="408848824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214ABE-B5B0-48E4-8FC4-999257E35F4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3242680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432E41E-898A-4F24-AEF7-91CA3104BCF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1563455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E0C18A4-5A5D-4E71-A8EA-3D11FAF0C42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841830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EB03EF-E2F3-4F39-9FC1-5A7BC7662E2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71777817"/>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8F18BE-8983-4FA8-853E-4F25898577C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3489344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926D8D-C9D8-41AC-9DF0-828013068F4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95626255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7595D5-BE51-451A-AD61-1F2F0E7D93BE}"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1520002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B6DBA0-7632-43B7-AB92-210711103B4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6702279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0A09B0-37F3-41BA-9160-E3B68879AD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8414036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48C506-EA2B-42D4-AB3E-1CCD5E90AD5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8855061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1A214ABE-B5B0-48E4-8FC4-999257E35F40}" type="slidenum">
              <a:rPr lang="es-ES"/>
              <a:pPr/>
              <a:t>‹#›</a:t>
            </a:fld>
            <a:endParaRPr lang="es-ES"/>
          </a:p>
        </p:txBody>
      </p:sp>
    </p:spTree>
    <p:extLst>
      <p:ext uri="{BB962C8B-B14F-4D97-AF65-F5344CB8AC3E}">
        <p14:creationId xmlns:p14="http://schemas.microsoft.com/office/powerpoint/2010/main" val="4187001587"/>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B3E4FDA-D624-41EC-B8AD-37EEFA1924C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6890094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214ABE-B5B0-48E4-8FC4-999257E35F4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84868072"/>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432E41E-898A-4F24-AEF7-91CA3104BCF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2671500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E0C18A4-5A5D-4E71-A8EA-3D11FAF0C42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229803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EB03EF-E2F3-4F39-9FC1-5A7BC7662E2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5270567"/>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8F18BE-8983-4FA8-853E-4F25898577C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1109915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926D8D-C9D8-41AC-9DF0-828013068F4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2446139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7595D5-BE51-451A-AD61-1F2F0E7D93BE}"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4832409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B6DBA0-7632-43B7-AB92-210711103B4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1198965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0A09B0-37F3-41BA-9160-E3B68879AD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6750324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6432E41E-898A-4F24-AEF7-91CA3104BCF6}" type="slidenum">
              <a:rPr lang="es-ES"/>
              <a:pPr/>
              <a:t>‹#›</a:t>
            </a:fld>
            <a:endParaRPr lang="es-ES"/>
          </a:p>
        </p:txBody>
      </p:sp>
    </p:spTree>
    <p:extLst>
      <p:ext uri="{BB962C8B-B14F-4D97-AF65-F5344CB8AC3E}">
        <p14:creationId xmlns:p14="http://schemas.microsoft.com/office/powerpoint/2010/main" val="418234035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48C506-EA2B-42D4-AB3E-1CCD5E90AD5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56100180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B3E4FDA-D624-41EC-B8AD-37EEFA1924C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5227902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214ABE-B5B0-48E4-8FC4-999257E35F4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4627662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432E41E-898A-4F24-AEF7-91CA3104BCF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38039215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E0C18A4-5A5D-4E71-A8EA-3D11FAF0C42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2184601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EB03EF-E2F3-4F39-9FC1-5A7BC7662E2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4723358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8F18BE-8983-4FA8-853E-4F25898577C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9293482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926D8D-C9D8-41AC-9DF0-828013068F4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34650192"/>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9E0C18A4-5A5D-4E71-A8EA-3D11FAF0C423}" type="slidenum">
              <a:rPr lang="es-ES"/>
              <a:pPr/>
              <a:t>‹#›</a:t>
            </a:fld>
            <a:endParaRPr lang="es-ES"/>
          </a:p>
        </p:txBody>
      </p:sp>
    </p:spTree>
    <p:extLst>
      <p:ext uri="{BB962C8B-B14F-4D97-AF65-F5344CB8AC3E}">
        <p14:creationId xmlns:p14="http://schemas.microsoft.com/office/powerpoint/2010/main" val="37786171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EBEB03EF-E2F3-4F39-9FC1-5A7BC7662E2D}" type="slidenum">
              <a:rPr lang="es-ES"/>
              <a:pPr/>
              <a:t>‹#›</a:t>
            </a:fld>
            <a:endParaRPr lang="es-ES"/>
          </a:p>
        </p:txBody>
      </p:sp>
    </p:spTree>
    <p:extLst>
      <p:ext uri="{BB962C8B-B14F-4D97-AF65-F5344CB8AC3E}">
        <p14:creationId xmlns:p14="http://schemas.microsoft.com/office/powerpoint/2010/main" val="376007988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B9B73DA-EE0D-456A-BFCF-7797068C4716}"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B9B73DA-EE0D-456A-BFCF-7797068C47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20707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B9B73DA-EE0D-456A-BFCF-7797068C47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5061807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B9B73DA-EE0D-456A-BFCF-7797068C47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723992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B9B73DA-EE0D-456A-BFCF-7797068C47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36601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B9B73DA-EE0D-456A-BFCF-7797068C47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674379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B9B73DA-EE0D-456A-BFCF-7797068C47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9078837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hlbB3cmgPmo"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LGpmVs0_Dbc"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q5zGz730gAI"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1.xml"/><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68.xml"/><Relationship Id="rId1" Type="http://schemas.openxmlformats.org/officeDocument/2006/relationships/video" Target="https://www.youtube.com/embed/4woMuFZAx88?feature=oembed"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VhOKiwX2u_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395536" y="620688"/>
            <a:ext cx="8424936" cy="1656184"/>
          </a:xfrm>
        </p:spPr>
        <p:txBody>
          <a:bodyPr/>
          <a:lstStyle/>
          <a:p>
            <a:r>
              <a:rPr lang="es-UY" sz="6000" b="1" dirty="0" err="1">
                <a:solidFill>
                  <a:schemeClr val="tx1"/>
                </a:solidFill>
                <a:effectLst>
                  <a:outerShdw blurRad="38100" dist="38100" dir="2700000" algn="tl">
                    <a:srgbClr val="000000">
                      <a:alpha val="43137"/>
                    </a:srgbClr>
                  </a:outerShdw>
                </a:effectLst>
              </a:rPr>
              <a:t>How</a:t>
            </a:r>
            <a:r>
              <a:rPr lang="es-UY" sz="6000" b="1" dirty="0">
                <a:solidFill>
                  <a:schemeClr val="tx1"/>
                </a:solidFill>
                <a:effectLst>
                  <a:outerShdw blurRad="38100" dist="38100" dir="2700000" algn="tl">
                    <a:srgbClr val="000000">
                      <a:alpha val="43137"/>
                    </a:srgbClr>
                  </a:outerShdw>
                </a:effectLst>
              </a:rPr>
              <a:t> </a:t>
            </a:r>
            <a:r>
              <a:rPr lang="es-UY" sz="6000" b="1" dirty="0" err="1">
                <a:solidFill>
                  <a:schemeClr val="tx1"/>
                </a:solidFill>
                <a:effectLst>
                  <a:outerShdw blurRad="38100" dist="38100" dir="2700000" algn="tl">
                    <a:srgbClr val="000000">
                      <a:alpha val="43137"/>
                    </a:srgbClr>
                  </a:outerShdw>
                </a:effectLst>
              </a:rPr>
              <a:t>did</a:t>
            </a:r>
            <a:r>
              <a:rPr lang="es-UY" sz="6000" b="1" dirty="0">
                <a:solidFill>
                  <a:schemeClr val="tx1"/>
                </a:solidFill>
                <a:effectLst>
                  <a:outerShdw blurRad="38100" dist="38100" dir="2700000" algn="tl">
                    <a:srgbClr val="000000">
                      <a:alpha val="43137"/>
                    </a:srgbClr>
                  </a:outerShdw>
                </a:effectLst>
              </a:rPr>
              <a:t> </a:t>
            </a:r>
            <a:r>
              <a:rPr lang="es-UY" sz="6000" b="1" dirty="0" err="1">
                <a:solidFill>
                  <a:schemeClr val="tx1"/>
                </a:solidFill>
                <a:effectLst>
                  <a:outerShdw blurRad="38100" dist="38100" dir="2700000" algn="tl">
                    <a:srgbClr val="000000">
                      <a:alpha val="43137"/>
                    </a:srgbClr>
                  </a:outerShdw>
                </a:effectLst>
              </a:rPr>
              <a:t>Communism</a:t>
            </a:r>
            <a:r>
              <a:rPr lang="es-UY" sz="6000" b="1" dirty="0">
                <a:solidFill>
                  <a:schemeClr val="tx1"/>
                </a:solidFill>
                <a:effectLst>
                  <a:outerShdw blurRad="38100" dist="38100" dir="2700000" algn="tl">
                    <a:srgbClr val="000000">
                      <a:alpha val="43137"/>
                    </a:srgbClr>
                  </a:outerShdw>
                </a:effectLst>
              </a:rPr>
              <a:t> </a:t>
            </a:r>
            <a:r>
              <a:rPr lang="es-UY" sz="6000" b="1" dirty="0" err="1">
                <a:solidFill>
                  <a:schemeClr val="tx1"/>
                </a:solidFill>
                <a:effectLst>
                  <a:outerShdw blurRad="38100" dist="38100" dir="2700000" algn="tl">
                    <a:srgbClr val="000000">
                      <a:alpha val="43137"/>
                    </a:srgbClr>
                  </a:outerShdw>
                </a:effectLst>
              </a:rPr>
              <a:t>influence</a:t>
            </a:r>
            <a:r>
              <a:rPr lang="es-UY" sz="6000" b="1" dirty="0">
                <a:solidFill>
                  <a:schemeClr val="tx1"/>
                </a:solidFill>
                <a:effectLst>
                  <a:outerShdw blurRad="38100" dist="38100" dir="2700000" algn="tl">
                    <a:srgbClr val="000000">
                      <a:alpha val="43137"/>
                    </a:srgbClr>
                  </a:outerShdw>
                </a:effectLst>
              </a:rPr>
              <a:t> </a:t>
            </a:r>
            <a:r>
              <a:rPr lang="es-UY" sz="6000" b="1" dirty="0">
                <a:solidFill>
                  <a:schemeClr val="tx1"/>
                </a:solidFill>
                <a:effectLst>
                  <a:outerShdw blurRad="38100" dist="38100" dir="2700000" algn="tl">
                    <a:schemeClr val="tx1">
                      <a:alpha val="43000"/>
                    </a:schemeClr>
                  </a:outerShdw>
                </a:effectLst>
              </a:rPr>
              <a:t>China</a:t>
            </a:r>
            <a:r>
              <a:rPr lang="es-UY" sz="6000" b="1" dirty="0">
                <a:solidFill>
                  <a:schemeClr val="tx1"/>
                </a:solidFill>
                <a:effectLst>
                  <a:outerShdw blurRad="38100" dist="38100" dir="2700000" algn="tl">
                    <a:srgbClr val="000000">
                      <a:alpha val="43137"/>
                    </a:srgbClr>
                  </a:outerShdw>
                </a:effectLst>
              </a:rPr>
              <a:t>?</a:t>
            </a:r>
            <a:endParaRPr lang="es-ES" sz="6000" b="1" dirty="0">
              <a:solidFill>
                <a:schemeClr val="tx1"/>
              </a:solidFill>
              <a:effectLst>
                <a:outerShdw blurRad="38100" dist="38100" dir="2700000" algn="tl">
                  <a:srgbClr val="000000">
                    <a:alpha val="43137"/>
                  </a:srgbClr>
                </a:outerShdw>
              </a:effectLst>
            </a:endParaRPr>
          </a:p>
        </p:txBody>
      </p:sp>
      <p:sp>
        <p:nvSpPr>
          <p:cNvPr id="2217" name="Rectangle 169"/>
          <p:cNvSpPr>
            <a:spLocks noChangeArrowheads="1"/>
          </p:cNvSpPr>
          <p:nvPr/>
        </p:nvSpPr>
        <p:spPr bwMode="auto">
          <a:xfrm>
            <a:off x="1331640" y="3356992"/>
            <a:ext cx="7632848"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500" b="1" dirty="0">
                <a:effectLst>
                  <a:outerShdw blurRad="38100" dist="38100" dir="2700000" algn="tl">
                    <a:schemeClr val="bg1">
                      <a:alpha val="43000"/>
                    </a:schemeClr>
                  </a:outerShdw>
                </a:effectLst>
              </a:rPr>
              <a:t>SS7H3d. Describe the impact of Communism in China in terms of Mao Zedong, the Great Leap Forward, the Cultural Revolution, and Tiananmen Square.</a:t>
            </a:r>
            <a:endParaRPr lang="es-ES" sz="2500" b="1" dirty="0">
              <a:effectLst>
                <a:outerShdw blurRad="38100" dist="38100" dir="2700000" algn="tl">
                  <a:schemeClr val="bg1">
                    <a:alpha val="43000"/>
                  </a:schemeClr>
                </a:outerShdw>
              </a:effectLst>
            </a:endParaRPr>
          </a:p>
        </p:txBody>
      </p:sp>
    </p:spTree>
    <p:extLst>
      <p:ext uri="{BB962C8B-B14F-4D97-AF65-F5344CB8AC3E}">
        <p14:creationId xmlns:p14="http://schemas.microsoft.com/office/powerpoint/2010/main" val="89287930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431540" y="260648"/>
            <a:ext cx="8352928" cy="194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3600" dirty="0">
                <a:solidFill>
                  <a:srgbClr val="000000"/>
                </a:solidFill>
              </a:rPr>
              <a:t>Although the rule of the Communist Party started successfully, soon the Chinese people would be victims again.</a:t>
            </a:r>
            <a:endParaRPr lang="en-US" sz="1800" dirty="0">
              <a:solidFill>
                <a:srgbClr val="000000"/>
              </a:solidFill>
            </a:endParaRPr>
          </a:p>
        </p:txBody>
      </p:sp>
      <p:sp>
        <p:nvSpPr>
          <p:cNvPr id="2" name="Rectangle 1"/>
          <p:cNvSpPr/>
          <p:nvPr/>
        </p:nvSpPr>
        <p:spPr>
          <a:xfrm>
            <a:off x="611560" y="2708920"/>
            <a:ext cx="7848872" cy="3416320"/>
          </a:xfrm>
          <a:prstGeom prst="rect">
            <a:avLst/>
          </a:prstGeom>
        </p:spPr>
        <p:txBody>
          <a:bodyPr wrap="square">
            <a:spAutoFit/>
          </a:bodyPr>
          <a:lstStyle/>
          <a:p>
            <a:pPr algn="ctr"/>
            <a:r>
              <a:rPr lang="en-US" sz="3600" dirty="0"/>
              <a:t>In January of 1958, Mao Zedong launched the "</a:t>
            </a:r>
            <a:r>
              <a:rPr lang="en-US" sz="3600" b="1" u="sng" dirty="0">
                <a:solidFill>
                  <a:srgbClr val="FF0000"/>
                </a:solidFill>
              </a:rPr>
              <a:t>Great Leap Forward</a:t>
            </a:r>
            <a:r>
              <a:rPr lang="en-US" sz="3600" dirty="0"/>
              <a:t>," attempting to increase </a:t>
            </a:r>
            <a:r>
              <a:rPr lang="en-US" sz="3600" b="1" u="sng" dirty="0">
                <a:solidFill>
                  <a:srgbClr val="FF0000"/>
                </a:solidFill>
              </a:rPr>
              <a:t>agricultural </a:t>
            </a:r>
            <a:r>
              <a:rPr lang="en-US" sz="3600" dirty="0"/>
              <a:t>and </a:t>
            </a:r>
            <a:r>
              <a:rPr lang="en-US" sz="3600" b="1" u="sng" dirty="0">
                <a:solidFill>
                  <a:srgbClr val="FF0000"/>
                </a:solidFill>
              </a:rPr>
              <a:t>industrial</a:t>
            </a:r>
            <a:r>
              <a:rPr lang="en-US" sz="3600" dirty="0"/>
              <a:t> production in the hopes of speeding up China’s </a:t>
            </a:r>
            <a:r>
              <a:rPr lang="en-US" sz="3600" b="1" u="sng" dirty="0">
                <a:solidFill>
                  <a:srgbClr val="FF0000"/>
                </a:solidFill>
              </a:rPr>
              <a:t>economic development</a:t>
            </a:r>
            <a:r>
              <a:rPr lang="en-US" sz="3600" dirty="0"/>
              <a:t>.</a:t>
            </a:r>
          </a:p>
        </p:txBody>
      </p:sp>
    </p:spTree>
    <p:extLst>
      <p:ext uri="{BB962C8B-B14F-4D97-AF65-F5344CB8AC3E}">
        <p14:creationId xmlns:p14="http://schemas.microsoft.com/office/powerpoint/2010/main" val="216092127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2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effectLst>
                  <a:outerShdw blurRad="38100" dist="38100" dir="2700000" algn="tl">
                    <a:schemeClr val="bg1">
                      <a:alpha val="43000"/>
                    </a:schemeClr>
                  </a:outerShdw>
                </a:effectLst>
              </a:rPr>
              <a:t>Great Leap Forward</a:t>
            </a:r>
          </a:p>
        </p:txBody>
      </p:sp>
      <p:sp>
        <p:nvSpPr>
          <p:cNvPr id="3" name="Content Placeholder 2"/>
          <p:cNvSpPr>
            <a:spLocks noGrp="1"/>
          </p:cNvSpPr>
          <p:nvPr>
            <p:ph idx="1"/>
          </p:nvPr>
        </p:nvSpPr>
        <p:spPr>
          <a:xfrm>
            <a:off x="539552" y="2132856"/>
            <a:ext cx="8352928" cy="4320480"/>
          </a:xfrm>
        </p:spPr>
        <p:txBody>
          <a:bodyPr/>
          <a:lstStyle/>
          <a:p>
            <a:pPr marL="0" indent="0" algn="ctr">
              <a:buNone/>
            </a:pPr>
            <a:r>
              <a:rPr lang="en-US" sz="4000" dirty="0"/>
              <a:t>In an effort to make farming more productive, </a:t>
            </a:r>
            <a:r>
              <a:rPr lang="en-US" sz="4000" b="1" u="sng" dirty="0">
                <a:solidFill>
                  <a:srgbClr val="FF0000"/>
                </a:solidFill>
              </a:rPr>
              <a:t>collective farms </a:t>
            </a:r>
            <a:r>
              <a:rPr lang="en-US" sz="4000" dirty="0"/>
              <a:t>with </a:t>
            </a:r>
            <a:r>
              <a:rPr lang="en-US" sz="4000" b="1" u="sng" dirty="0">
                <a:solidFill>
                  <a:srgbClr val="FF0000"/>
                </a:solidFill>
              </a:rPr>
              <a:t>large communes </a:t>
            </a:r>
            <a:r>
              <a:rPr lang="en-US" sz="4000" dirty="0"/>
              <a:t>(communities) of people were created to grow </a:t>
            </a:r>
            <a:r>
              <a:rPr lang="en-US" sz="4000" b="1" u="sng" dirty="0">
                <a:solidFill>
                  <a:srgbClr val="FF0000"/>
                </a:solidFill>
              </a:rPr>
              <a:t>crops</a:t>
            </a:r>
            <a:r>
              <a:rPr lang="en-US" sz="4000" dirty="0"/>
              <a:t>, run </a:t>
            </a:r>
            <a:r>
              <a:rPr lang="en-US" sz="4000" b="1" u="sng" dirty="0">
                <a:solidFill>
                  <a:srgbClr val="FF0000"/>
                </a:solidFill>
              </a:rPr>
              <a:t>industries</a:t>
            </a:r>
            <a:r>
              <a:rPr lang="en-US" sz="4000" dirty="0"/>
              <a:t>, </a:t>
            </a:r>
            <a:r>
              <a:rPr lang="en-US" sz="4000" b="1" u="sng" dirty="0">
                <a:solidFill>
                  <a:srgbClr val="FF0000"/>
                </a:solidFill>
              </a:rPr>
              <a:t>educate</a:t>
            </a:r>
            <a:r>
              <a:rPr lang="en-US" sz="4000" dirty="0"/>
              <a:t> the children, and have </a:t>
            </a:r>
            <a:r>
              <a:rPr lang="en-US" sz="4000" b="1" u="sng" dirty="0">
                <a:solidFill>
                  <a:srgbClr val="FF0000"/>
                </a:solidFill>
              </a:rPr>
              <a:t>healthcare</a:t>
            </a:r>
            <a:r>
              <a:rPr lang="en-US" sz="4000" dirty="0"/>
              <a:t>.</a:t>
            </a:r>
          </a:p>
        </p:txBody>
      </p:sp>
    </p:spTree>
    <p:extLst>
      <p:ext uri="{BB962C8B-B14F-4D97-AF65-F5344CB8AC3E}">
        <p14:creationId xmlns:p14="http://schemas.microsoft.com/office/powerpoint/2010/main" val="75485303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effectLst>
                  <a:outerShdw blurRad="38100" dist="38100" dir="2700000" algn="tl">
                    <a:schemeClr val="bg1">
                      <a:alpha val="43000"/>
                    </a:schemeClr>
                  </a:outerShdw>
                </a:effectLst>
              </a:rPr>
              <a:t>Great Leap Forward</a:t>
            </a:r>
          </a:p>
        </p:txBody>
      </p:sp>
      <p:sp>
        <p:nvSpPr>
          <p:cNvPr id="3" name="Content Placeholder 2"/>
          <p:cNvSpPr>
            <a:spLocks noGrp="1"/>
          </p:cNvSpPr>
          <p:nvPr>
            <p:ph idx="1"/>
          </p:nvPr>
        </p:nvSpPr>
        <p:spPr>
          <a:xfrm>
            <a:off x="611560" y="2420888"/>
            <a:ext cx="7776864" cy="3240360"/>
          </a:xfrm>
        </p:spPr>
        <p:txBody>
          <a:bodyPr/>
          <a:lstStyle/>
          <a:p>
            <a:pPr marL="0" indent="0" algn="ctr">
              <a:buNone/>
            </a:pPr>
            <a:r>
              <a:rPr lang="en-US" sz="4000" dirty="0"/>
              <a:t>The people in the communes </a:t>
            </a:r>
            <a:r>
              <a:rPr lang="en-US" sz="4000" b="1" u="sng" dirty="0">
                <a:solidFill>
                  <a:srgbClr val="FF0000"/>
                </a:solidFill>
              </a:rPr>
              <a:t>did not own the land</a:t>
            </a:r>
            <a:r>
              <a:rPr lang="en-US" sz="4000" dirty="0"/>
              <a:t> they worked on and the Communist Party controlled their </a:t>
            </a:r>
            <a:r>
              <a:rPr lang="en-US" sz="4000" b="1" u="sng" dirty="0">
                <a:solidFill>
                  <a:srgbClr val="FF0000"/>
                </a:solidFill>
              </a:rPr>
              <a:t>economy, work schedule, and social lives</a:t>
            </a:r>
            <a:r>
              <a:rPr lang="en-US" sz="4000" dirty="0"/>
              <a:t>.</a:t>
            </a:r>
          </a:p>
        </p:txBody>
      </p:sp>
    </p:spTree>
    <p:extLst>
      <p:ext uri="{BB962C8B-B14F-4D97-AF65-F5344CB8AC3E}">
        <p14:creationId xmlns:p14="http://schemas.microsoft.com/office/powerpoint/2010/main" val="171909649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effectLst>
                  <a:outerShdw blurRad="38100" dist="38100" dir="2700000" algn="tl">
                    <a:schemeClr val="bg1">
                      <a:alpha val="43000"/>
                    </a:schemeClr>
                  </a:outerShdw>
                </a:effectLst>
              </a:rPr>
              <a:t>Communist Propaganda</a:t>
            </a:r>
          </a:p>
        </p:txBody>
      </p:sp>
      <p:sp>
        <p:nvSpPr>
          <p:cNvPr id="3" name="Content Placeholder 2"/>
          <p:cNvSpPr>
            <a:spLocks noGrp="1"/>
          </p:cNvSpPr>
          <p:nvPr>
            <p:ph idx="1"/>
          </p:nvPr>
        </p:nvSpPr>
        <p:spPr>
          <a:xfrm>
            <a:off x="467544" y="2060848"/>
            <a:ext cx="8208912" cy="2376264"/>
          </a:xfrm>
        </p:spPr>
        <p:txBody>
          <a:bodyPr/>
          <a:lstStyle/>
          <a:p>
            <a:pPr marL="0" indent="0" algn="ctr">
              <a:buNone/>
            </a:pPr>
            <a:r>
              <a:rPr lang="en-US" sz="3600" dirty="0"/>
              <a:t>Propaganda is information, especially of a misleading nature, used to promote or publicize a particular political cause or point of view.</a:t>
            </a:r>
          </a:p>
        </p:txBody>
      </p:sp>
      <p:sp>
        <p:nvSpPr>
          <p:cNvPr id="4" name="Content Placeholder 2"/>
          <p:cNvSpPr txBox="1">
            <a:spLocks/>
          </p:cNvSpPr>
          <p:nvPr/>
        </p:nvSpPr>
        <p:spPr bwMode="auto">
          <a:xfrm>
            <a:off x="539552" y="4797152"/>
            <a:ext cx="820891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3600" dirty="0"/>
              <a:t>The Communist Party used a lot of propaganda to promote its reforms.</a:t>
            </a:r>
          </a:p>
        </p:txBody>
      </p:sp>
    </p:spTree>
    <p:extLst>
      <p:ext uri="{BB962C8B-B14F-4D97-AF65-F5344CB8AC3E}">
        <p14:creationId xmlns:p14="http://schemas.microsoft.com/office/powerpoint/2010/main" val="114191842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7" presetClass="entr" presetSubtype="0" fill="hold" grpId="0" nodeType="afterEffect">
                                  <p:stCondLst>
                                    <p:cond delay="4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700808"/>
            <a:ext cx="9144000" cy="5157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16632"/>
            <a:ext cx="8229600" cy="1440160"/>
          </a:xfrm>
        </p:spPr>
        <p:txBody>
          <a:bodyPr/>
          <a:lstStyle/>
          <a:p>
            <a:r>
              <a:rPr lang="en-US" sz="4800" b="1" dirty="0">
                <a:effectLst>
                  <a:outerShdw blurRad="38100" dist="38100" dir="2700000" algn="tl">
                    <a:schemeClr val="bg1">
                      <a:alpha val="43000"/>
                    </a:schemeClr>
                  </a:outerShdw>
                </a:effectLst>
              </a:rPr>
              <a:t>Communist Propaganda of the Great Leap Forward</a:t>
            </a:r>
          </a:p>
        </p:txBody>
      </p:sp>
      <p:pic>
        <p:nvPicPr>
          <p:cNvPr id="4" name="Picture 3" descr="http://chineseposters.net/images/pc-1954-004.jpg"/>
          <p:cNvPicPr/>
          <p:nvPr/>
        </p:nvPicPr>
        <p:blipFill>
          <a:blip r:embed="rId2">
            <a:extLst>
              <a:ext uri="{28A0092B-C50C-407E-A947-70E740481C1C}">
                <a14:useLocalDpi xmlns:a14="http://schemas.microsoft.com/office/drawing/2010/main" val="0"/>
              </a:ext>
            </a:extLst>
          </a:blip>
          <a:srcRect/>
          <a:stretch>
            <a:fillRect/>
          </a:stretch>
        </p:blipFill>
        <p:spPr bwMode="auto">
          <a:xfrm>
            <a:off x="1789364" y="1916832"/>
            <a:ext cx="5524500" cy="3835400"/>
          </a:xfrm>
          <a:prstGeom prst="rect">
            <a:avLst/>
          </a:prstGeom>
          <a:noFill/>
          <a:ln>
            <a:noFill/>
          </a:ln>
        </p:spPr>
      </p:pic>
      <p:sp>
        <p:nvSpPr>
          <p:cNvPr id="5" name="TextBox 4"/>
          <p:cNvSpPr txBox="1"/>
          <p:nvPr/>
        </p:nvSpPr>
        <p:spPr>
          <a:xfrm>
            <a:off x="992884" y="5886520"/>
            <a:ext cx="7200800" cy="954107"/>
          </a:xfrm>
          <a:prstGeom prst="rect">
            <a:avLst/>
          </a:prstGeom>
          <a:noFill/>
        </p:spPr>
        <p:txBody>
          <a:bodyPr wrap="square" rtlCol="0">
            <a:spAutoFit/>
          </a:bodyPr>
          <a:lstStyle/>
          <a:p>
            <a:pPr algn="ctr"/>
            <a:r>
              <a:rPr lang="en-US" sz="2800" b="1" dirty="0"/>
              <a:t>Do the people look happy in the picture? Should they be?</a:t>
            </a:r>
          </a:p>
        </p:txBody>
      </p:sp>
    </p:spTree>
    <p:extLst>
      <p:ext uri="{BB962C8B-B14F-4D97-AF65-F5344CB8AC3E}">
        <p14:creationId xmlns:p14="http://schemas.microsoft.com/office/powerpoint/2010/main" val="11001088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par>
                          <p:cTn id="14" fill="hold">
                            <p:stCondLst>
                              <p:cond delay="3000"/>
                            </p:stCondLst>
                            <p:childTnLst>
                              <p:par>
                                <p:cTn id="15" presetID="47" presetClass="entr" presetSubtype="0"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224136"/>
          </a:xfrm>
        </p:spPr>
        <p:txBody>
          <a:bodyPr/>
          <a:lstStyle/>
          <a:p>
            <a:r>
              <a:rPr lang="en-US" sz="4000" b="1" dirty="0">
                <a:effectLst>
                  <a:outerShdw blurRad="38100" dist="38100" dir="2700000" algn="tl">
                    <a:schemeClr val="bg1">
                      <a:alpha val="43000"/>
                    </a:schemeClr>
                  </a:outerShdw>
                </a:effectLst>
              </a:rPr>
              <a:t>Communist Propaganda of the Great Leap Forward</a:t>
            </a:r>
          </a:p>
        </p:txBody>
      </p:sp>
      <p:pic>
        <p:nvPicPr>
          <p:cNvPr id="1026" name="Picture 2" descr="The commune is like a gigantic dragon, production is noticeable awe-inspi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484785"/>
            <a:ext cx="3682020" cy="25202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The people's communes are g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149080"/>
            <a:ext cx="3629898" cy="25847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7" descr="Agricultural cooperativization is the socialist course that makes everybody prosperous, 19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70799" y="1482223"/>
            <a:ext cx="3660647" cy="2528792"/>
          </a:xfrm>
          <a:prstGeom prst="rect">
            <a:avLst/>
          </a:prstGeom>
          <a:noFill/>
          <a:ln>
            <a:solidFill>
              <a:schemeClr val="tx1"/>
            </a:solidFill>
          </a:ln>
        </p:spPr>
      </p:pic>
      <p:pic>
        <p:nvPicPr>
          <p:cNvPr id="1030" name="Picture 6" descr="http://chineseposters.net/images/e13-91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0801" y="4168778"/>
            <a:ext cx="3559148" cy="25650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5149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fade">
                                      <p:cBhvr>
                                        <p:cTn id="29"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http://www.theglobeandmail.com/report-on-business/international-business/asian-pacific-business/article4537701.ece/BINARY/w620/china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98" y="11602"/>
            <a:ext cx="9411898" cy="68463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6455" y="188640"/>
            <a:ext cx="7643192" cy="1004423"/>
          </a:xfrm>
          <a:solidFill>
            <a:schemeClr val="bg1">
              <a:alpha val="61000"/>
            </a:schemeClr>
          </a:solidFill>
          <a:ln>
            <a:solidFill>
              <a:schemeClr val="tx1"/>
            </a:solidFill>
          </a:ln>
        </p:spPr>
        <p:txBody>
          <a:bodyPr/>
          <a:lstStyle/>
          <a:p>
            <a:r>
              <a:rPr lang="en-US" sz="6000" b="1" dirty="0">
                <a:effectLst>
                  <a:outerShdw blurRad="38100" dist="38100" dir="2700000" algn="tl">
                    <a:schemeClr val="bg1">
                      <a:alpha val="43000"/>
                    </a:schemeClr>
                  </a:outerShdw>
                </a:effectLst>
              </a:rPr>
              <a:t>Great Leap Forward</a:t>
            </a:r>
          </a:p>
        </p:txBody>
      </p:sp>
    </p:spTree>
    <p:extLst>
      <p:ext uri="{BB962C8B-B14F-4D97-AF65-F5344CB8AC3E}">
        <p14:creationId xmlns:p14="http://schemas.microsoft.com/office/powerpoint/2010/main" val="509650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i612.photobucket.com/albums/tt201/Pilikia_photos/collecti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1" y="0"/>
            <a:ext cx="10106525"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611560" y="5517232"/>
            <a:ext cx="7903675" cy="936104"/>
          </a:xfrm>
          <a:solidFill>
            <a:schemeClr val="bg1">
              <a:alpha val="79000"/>
            </a:schemeClr>
          </a:solidFill>
          <a:ln>
            <a:solidFill>
              <a:schemeClr val="tx1"/>
            </a:solidFill>
          </a:ln>
        </p:spPr>
        <p:txBody>
          <a:bodyPr/>
          <a:lstStyle/>
          <a:p>
            <a:r>
              <a:rPr lang="en-US" sz="6000" b="1" dirty="0">
                <a:effectLst>
                  <a:outerShdw blurRad="38100" dist="38100" dir="2700000" algn="tl">
                    <a:schemeClr val="bg1">
                      <a:alpha val="43000"/>
                    </a:schemeClr>
                  </a:outerShdw>
                </a:effectLst>
              </a:rPr>
              <a:t>Great Leap Forward</a:t>
            </a:r>
          </a:p>
        </p:txBody>
      </p:sp>
    </p:spTree>
    <p:extLst>
      <p:ext uri="{BB962C8B-B14F-4D97-AF65-F5344CB8AC3E}">
        <p14:creationId xmlns:p14="http://schemas.microsoft.com/office/powerpoint/2010/main" val="35276490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http://graphics8.nytimes.com/images/2012/12/09/books/review/1209MIRSKY/1209MIRSKY-article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592" y="-17793"/>
            <a:ext cx="12980442"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67544" y="5661248"/>
            <a:ext cx="7903675" cy="936104"/>
          </a:xfrm>
          <a:solidFill>
            <a:schemeClr val="bg1">
              <a:alpha val="79000"/>
            </a:schemeClr>
          </a:solidFill>
          <a:ln>
            <a:solidFill>
              <a:schemeClr val="tx1"/>
            </a:solidFill>
          </a:ln>
        </p:spPr>
        <p:txBody>
          <a:bodyPr/>
          <a:lstStyle/>
          <a:p>
            <a:r>
              <a:rPr lang="en-US" sz="6000" b="1" dirty="0">
                <a:effectLst>
                  <a:outerShdw blurRad="38100" dist="38100" dir="2700000" algn="tl">
                    <a:schemeClr val="bg1">
                      <a:alpha val="43000"/>
                    </a:schemeClr>
                  </a:outerShdw>
                </a:effectLst>
              </a:rPr>
              <a:t>Great Leap Forward</a:t>
            </a:r>
          </a:p>
        </p:txBody>
      </p:sp>
    </p:spTree>
    <p:extLst>
      <p:ext uri="{BB962C8B-B14F-4D97-AF65-F5344CB8AC3E}">
        <p14:creationId xmlns:p14="http://schemas.microsoft.com/office/powerpoint/2010/main" val="3254927832"/>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73000"/>
          </a:schemeClr>
        </a:solidFill>
        <a:effectLst/>
      </p:bgPr>
    </p:bg>
    <p:spTree>
      <p:nvGrpSpPr>
        <p:cNvPr id="1" name=""/>
        <p:cNvGrpSpPr/>
        <p:nvPr/>
      </p:nvGrpSpPr>
      <p:grpSpPr>
        <a:xfrm>
          <a:off x="0" y="0"/>
          <a:ext cx="0" cy="0"/>
          <a:chOff x="0" y="0"/>
          <a:chExt cx="0" cy="0"/>
        </a:xfrm>
      </p:grpSpPr>
      <p:pic>
        <p:nvPicPr>
          <p:cNvPr id="6" name="Picture 4" descr="http://factsanddetails.com/media/2/20080316-commune%20os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5761" y="1628800"/>
            <a:ext cx="4455495" cy="452621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539552" y="332656"/>
            <a:ext cx="7903675" cy="936104"/>
          </a:xfrm>
          <a:noFill/>
          <a:ln>
            <a:noFill/>
          </a:ln>
        </p:spPr>
        <p:txBody>
          <a:bodyPr/>
          <a:lstStyle/>
          <a:p>
            <a:r>
              <a:rPr lang="en-US" sz="6000" b="1" dirty="0">
                <a:effectLst>
                  <a:outerShdw blurRad="38100" dist="38100" dir="2700000" algn="tl">
                    <a:schemeClr val="bg1">
                      <a:alpha val="43000"/>
                    </a:schemeClr>
                  </a:outerShdw>
                </a:effectLst>
              </a:rPr>
              <a:t>Great Leap Forward</a:t>
            </a:r>
          </a:p>
        </p:txBody>
      </p:sp>
    </p:spTree>
    <p:extLst>
      <p:ext uri="{BB962C8B-B14F-4D97-AF65-F5344CB8AC3E}">
        <p14:creationId xmlns:p14="http://schemas.microsoft.com/office/powerpoint/2010/main" val="2543911472"/>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type="body" idx="1"/>
          </p:nvPr>
        </p:nvSpPr>
        <p:spPr>
          <a:xfrm>
            <a:off x="467544" y="14945"/>
            <a:ext cx="8229600" cy="1541847"/>
          </a:xfrm>
        </p:spPr>
        <p:txBody>
          <a:bodyPr/>
          <a:lstStyle/>
          <a:p>
            <a:pPr marL="0" indent="0" algn="ctr">
              <a:buNone/>
            </a:pPr>
            <a:r>
              <a:rPr lang="en-US" sz="4800" b="1" dirty="0">
                <a:effectLst>
                  <a:outerShdw blurRad="38100" dist="38100" dir="2700000" algn="tl">
                    <a:schemeClr val="bg1">
                      <a:alpha val="43000"/>
                    </a:schemeClr>
                  </a:outerShdw>
                </a:effectLst>
              </a:rPr>
              <a:t>Has China always had a Communist government?</a:t>
            </a:r>
          </a:p>
        </p:txBody>
      </p:sp>
      <p:sp>
        <p:nvSpPr>
          <p:cNvPr id="4" name="Rectangle 3"/>
          <p:cNvSpPr txBox="1">
            <a:spLocks noChangeArrowheads="1"/>
          </p:cNvSpPr>
          <p:nvPr/>
        </p:nvSpPr>
        <p:spPr bwMode="auto">
          <a:xfrm>
            <a:off x="323528" y="1988840"/>
            <a:ext cx="8568952"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3600" b="1" dirty="0"/>
              <a:t>Until 1949, China’s government was led by the Chinese Nationalist Party. So, what happened?</a:t>
            </a:r>
          </a:p>
        </p:txBody>
      </p:sp>
      <p:sp>
        <p:nvSpPr>
          <p:cNvPr id="6" name="Rectangle 3"/>
          <p:cNvSpPr txBox="1">
            <a:spLocks noChangeArrowheads="1"/>
          </p:cNvSpPr>
          <p:nvPr/>
        </p:nvSpPr>
        <p:spPr bwMode="auto">
          <a:xfrm>
            <a:off x="683568" y="4284718"/>
            <a:ext cx="460851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4800" b="1" dirty="0"/>
              <a:t>The rise of Mao Zedong</a:t>
            </a:r>
          </a:p>
        </p:txBody>
      </p:sp>
      <p:pic>
        <p:nvPicPr>
          <p:cNvPr id="1026" name="Picture 2" descr="http://i.huffpost.com/gen/854697/thumbs/o-MAO-BOOK-faceboo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4019048"/>
            <a:ext cx="1706314" cy="22595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fade">
                                      <p:cBhvr>
                                        <p:cTn id="7" dur="1000"/>
                                        <p:tgtEl>
                                          <p:spTgt spid="144387">
                                            <p:txEl>
                                              <p:pRg st="0" end="0"/>
                                            </p:txEl>
                                          </p:spTgt>
                                        </p:tgtEl>
                                      </p:cBhvr>
                                    </p:animEffect>
                                    <p:anim calcmode="lin" valueType="num">
                                      <p:cBhvr>
                                        <p:cTn id="8" dur="1000" fill="hold"/>
                                        <p:tgtEl>
                                          <p:spTgt spid="1443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4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effectLst>
                  <a:outerShdw blurRad="38100" dist="38100" dir="2700000" algn="tl">
                    <a:schemeClr val="bg1">
                      <a:alpha val="43000"/>
                    </a:schemeClr>
                  </a:outerShdw>
                </a:effectLst>
              </a:rPr>
              <a:t>Great Leap Forward</a:t>
            </a:r>
          </a:p>
        </p:txBody>
      </p:sp>
      <p:sp>
        <p:nvSpPr>
          <p:cNvPr id="3" name="Content Placeholder 2"/>
          <p:cNvSpPr>
            <a:spLocks noGrp="1"/>
          </p:cNvSpPr>
          <p:nvPr>
            <p:ph idx="1"/>
          </p:nvPr>
        </p:nvSpPr>
        <p:spPr>
          <a:xfrm>
            <a:off x="467544" y="2060848"/>
            <a:ext cx="8229600" cy="1656184"/>
          </a:xfrm>
        </p:spPr>
        <p:txBody>
          <a:bodyPr/>
          <a:lstStyle/>
          <a:p>
            <a:pPr marL="0" indent="0" algn="ctr">
              <a:buNone/>
            </a:pPr>
            <a:r>
              <a:rPr lang="en-US" b="1" dirty="0"/>
              <a:t>How do the real pictures of the Great Leap Forward compare to the communist propaganda pictures? </a:t>
            </a:r>
          </a:p>
        </p:txBody>
      </p:sp>
      <p:sp>
        <p:nvSpPr>
          <p:cNvPr id="4" name="Content Placeholder 2"/>
          <p:cNvSpPr txBox="1">
            <a:spLocks/>
          </p:cNvSpPr>
          <p:nvPr/>
        </p:nvSpPr>
        <p:spPr bwMode="auto">
          <a:xfrm>
            <a:off x="380187" y="4149080"/>
            <a:ext cx="822960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b="1" dirty="0"/>
              <a:t>What would be the advantages and disadvantages of living and working on a collective farm?</a:t>
            </a:r>
          </a:p>
        </p:txBody>
      </p:sp>
    </p:spTree>
    <p:extLst>
      <p:ext uri="{BB962C8B-B14F-4D97-AF65-F5344CB8AC3E}">
        <p14:creationId xmlns:p14="http://schemas.microsoft.com/office/powerpoint/2010/main" val="18811469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Turn to a partner and explain what the image means.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0889"/>
            <a:ext cx="9097911" cy="340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202083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218"/>
            <a:ext cx="9144000" cy="1688291"/>
          </a:xfrm>
        </p:spPr>
        <p:txBody>
          <a:bodyPr/>
          <a:lstStyle/>
          <a:p>
            <a:r>
              <a:rPr lang="en-US" sz="5200" b="1" u="sng" dirty="0">
                <a:solidFill>
                  <a:srgbClr val="FF0000"/>
                </a:solidFill>
                <a:effectLst>
                  <a:outerShdw blurRad="38100" dist="38100" dir="2700000" algn="tl">
                    <a:schemeClr val="bg1">
                      <a:alpha val="43000"/>
                    </a:schemeClr>
                  </a:outerShdw>
                </a:effectLst>
              </a:rPr>
              <a:t>Effects of the Great </a:t>
            </a:r>
            <a:br>
              <a:rPr lang="en-US" sz="5200" b="1" u="sng" dirty="0">
                <a:solidFill>
                  <a:srgbClr val="FF0000"/>
                </a:solidFill>
                <a:effectLst>
                  <a:outerShdw blurRad="38100" dist="38100" dir="2700000" algn="tl">
                    <a:schemeClr val="bg1">
                      <a:alpha val="43000"/>
                    </a:schemeClr>
                  </a:outerShdw>
                </a:effectLst>
              </a:rPr>
            </a:br>
            <a:r>
              <a:rPr lang="en-US" sz="5200" b="1" u="sng" dirty="0">
                <a:solidFill>
                  <a:srgbClr val="FF0000"/>
                </a:solidFill>
                <a:effectLst>
                  <a:outerShdw blurRad="38100" dist="38100" dir="2700000" algn="tl">
                    <a:schemeClr val="bg1">
                      <a:alpha val="43000"/>
                    </a:schemeClr>
                  </a:outerShdw>
                </a:effectLst>
              </a:rPr>
              <a:t>Leap Forward</a:t>
            </a:r>
          </a:p>
        </p:txBody>
      </p:sp>
      <p:sp>
        <p:nvSpPr>
          <p:cNvPr id="3" name="Content Placeholder 2"/>
          <p:cNvSpPr>
            <a:spLocks noGrp="1"/>
          </p:cNvSpPr>
          <p:nvPr>
            <p:ph idx="1"/>
          </p:nvPr>
        </p:nvSpPr>
        <p:spPr>
          <a:xfrm>
            <a:off x="35496" y="1988840"/>
            <a:ext cx="8856984" cy="4392488"/>
          </a:xfrm>
        </p:spPr>
        <p:txBody>
          <a:bodyPr/>
          <a:lstStyle/>
          <a:p>
            <a:r>
              <a:rPr lang="en-US" b="1" dirty="0"/>
              <a:t>It was a </a:t>
            </a:r>
            <a:r>
              <a:rPr lang="en-US" b="1" u="sng" dirty="0">
                <a:solidFill>
                  <a:srgbClr val="FF0000"/>
                </a:solidFill>
              </a:rPr>
              <a:t>huge disaster </a:t>
            </a:r>
            <a:r>
              <a:rPr lang="en-US" b="1" dirty="0"/>
              <a:t>that failed within a year</a:t>
            </a:r>
          </a:p>
          <a:p>
            <a:r>
              <a:rPr lang="en-US" b="1" u="sng" dirty="0">
                <a:solidFill>
                  <a:srgbClr val="FF0000"/>
                </a:solidFill>
              </a:rPr>
              <a:t>Droughts</a:t>
            </a:r>
            <a:r>
              <a:rPr lang="en-US" dirty="0"/>
              <a:t> </a:t>
            </a:r>
            <a:r>
              <a:rPr lang="en-US" b="1" dirty="0"/>
              <a:t>and </a:t>
            </a:r>
            <a:r>
              <a:rPr lang="en-US" b="1" u="sng" dirty="0">
                <a:solidFill>
                  <a:srgbClr val="FF0000"/>
                </a:solidFill>
              </a:rPr>
              <a:t>floods</a:t>
            </a:r>
            <a:r>
              <a:rPr lang="en-US" b="1" dirty="0"/>
              <a:t> damaged China’s </a:t>
            </a:r>
            <a:r>
              <a:rPr lang="en-US" b="1" u="sng" dirty="0">
                <a:solidFill>
                  <a:srgbClr val="FF0000"/>
                </a:solidFill>
              </a:rPr>
              <a:t>food supply </a:t>
            </a:r>
            <a:r>
              <a:rPr lang="en-US" b="1" dirty="0"/>
              <a:t>and the communes failed to provide enough quality industry and food to feed the country</a:t>
            </a:r>
          </a:p>
          <a:p>
            <a:r>
              <a:rPr lang="en-US" b="1" dirty="0"/>
              <a:t>An estimated </a:t>
            </a:r>
            <a:r>
              <a:rPr lang="en-US" b="1" u="sng" dirty="0">
                <a:solidFill>
                  <a:srgbClr val="FF0000"/>
                </a:solidFill>
              </a:rPr>
              <a:t>20 million</a:t>
            </a:r>
            <a:r>
              <a:rPr lang="en-US" b="1" dirty="0"/>
              <a:t> people died during one of the largest </a:t>
            </a:r>
            <a:r>
              <a:rPr lang="en-US" b="1" u="sng" dirty="0">
                <a:solidFill>
                  <a:srgbClr val="FF0000"/>
                </a:solidFill>
              </a:rPr>
              <a:t>famines</a:t>
            </a:r>
            <a:r>
              <a:rPr lang="en-US" b="1" dirty="0">
                <a:solidFill>
                  <a:srgbClr val="FF0000"/>
                </a:solidFill>
              </a:rPr>
              <a:t> </a:t>
            </a:r>
            <a:r>
              <a:rPr lang="en-US" b="1" dirty="0"/>
              <a:t>in history</a:t>
            </a:r>
          </a:p>
        </p:txBody>
      </p:sp>
    </p:spTree>
    <p:extLst>
      <p:ext uri="{BB962C8B-B14F-4D97-AF65-F5344CB8AC3E}">
        <p14:creationId xmlns:p14="http://schemas.microsoft.com/office/powerpoint/2010/main" val="287793228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effectLst>
                  <a:outerShdw blurRad="38100" dist="38100" dir="2700000" algn="tl">
                    <a:schemeClr val="bg1">
                      <a:alpha val="43000"/>
                    </a:schemeClr>
                  </a:outerShdw>
                </a:effectLst>
              </a:rPr>
              <a:t>Great Leap Forward</a:t>
            </a:r>
          </a:p>
        </p:txBody>
      </p:sp>
      <p:sp>
        <p:nvSpPr>
          <p:cNvPr id="3" name="Rectangle 2"/>
          <p:cNvSpPr/>
          <p:nvPr/>
        </p:nvSpPr>
        <p:spPr>
          <a:xfrm>
            <a:off x="1043608" y="2226146"/>
            <a:ext cx="7128792" cy="1446550"/>
          </a:xfrm>
          <a:prstGeom prst="rect">
            <a:avLst/>
          </a:prstGeom>
        </p:spPr>
        <p:txBody>
          <a:bodyPr wrap="square">
            <a:spAutoFit/>
          </a:bodyPr>
          <a:lstStyle/>
          <a:p>
            <a:pPr algn="ctr"/>
            <a:r>
              <a:rPr lang="en-US" sz="4400" dirty="0">
                <a:hlinkClick r:id="rId2"/>
              </a:rPr>
              <a:t>https://www.youtube.com/watch?v=hlbB3cmgPmo</a:t>
            </a:r>
            <a:r>
              <a:rPr lang="en-US" sz="4400" dirty="0"/>
              <a:t> </a:t>
            </a:r>
          </a:p>
        </p:txBody>
      </p:sp>
      <p:sp>
        <p:nvSpPr>
          <p:cNvPr id="4" name="TextBox 3"/>
          <p:cNvSpPr txBox="1"/>
          <p:nvPr/>
        </p:nvSpPr>
        <p:spPr>
          <a:xfrm>
            <a:off x="899592" y="4149080"/>
            <a:ext cx="7416824" cy="1754326"/>
          </a:xfrm>
          <a:prstGeom prst="rect">
            <a:avLst/>
          </a:prstGeom>
          <a:noFill/>
        </p:spPr>
        <p:txBody>
          <a:bodyPr wrap="square" rtlCol="0">
            <a:spAutoFit/>
          </a:bodyPr>
          <a:lstStyle/>
          <a:p>
            <a:pPr algn="ctr"/>
            <a:r>
              <a:rPr lang="en-US" sz="3600" b="1" dirty="0"/>
              <a:t>What new information about the Great Leap Forward did you learn from the video?</a:t>
            </a:r>
          </a:p>
        </p:txBody>
      </p:sp>
    </p:spTree>
    <p:extLst>
      <p:ext uri="{BB962C8B-B14F-4D97-AF65-F5344CB8AC3E}">
        <p14:creationId xmlns:p14="http://schemas.microsoft.com/office/powerpoint/2010/main" val="391479124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143000"/>
          </a:xfrm>
        </p:spPr>
        <p:txBody>
          <a:bodyPr/>
          <a:lstStyle/>
          <a:p>
            <a:r>
              <a:rPr lang="en-US" sz="4800" b="1" dirty="0">
                <a:effectLst>
                  <a:outerShdw blurRad="38100" dist="38100" dir="2700000" algn="tl">
                    <a:schemeClr val="bg1">
                      <a:alpha val="43000"/>
                    </a:schemeClr>
                  </a:outerShdw>
                </a:effectLst>
              </a:rPr>
              <a:t>After the Great Leap Forward</a:t>
            </a:r>
          </a:p>
        </p:txBody>
      </p:sp>
      <p:sp>
        <p:nvSpPr>
          <p:cNvPr id="3" name="Content Placeholder 2"/>
          <p:cNvSpPr>
            <a:spLocks noGrp="1"/>
          </p:cNvSpPr>
          <p:nvPr>
            <p:ph idx="1"/>
          </p:nvPr>
        </p:nvSpPr>
        <p:spPr>
          <a:xfrm>
            <a:off x="70876" y="1925885"/>
            <a:ext cx="8928992" cy="4536504"/>
          </a:xfrm>
        </p:spPr>
        <p:txBody>
          <a:bodyPr/>
          <a:lstStyle/>
          <a:p>
            <a:r>
              <a:rPr lang="en-US" sz="3000" b="1" dirty="0"/>
              <a:t>Many Chinese </a:t>
            </a:r>
            <a:r>
              <a:rPr lang="en-US" sz="3000" b="1" u="sng" dirty="0">
                <a:solidFill>
                  <a:srgbClr val="FF0000"/>
                </a:solidFill>
              </a:rPr>
              <a:t>lost confidence</a:t>
            </a:r>
            <a:r>
              <a:rPr lang="en-US" sz="3000" b="1" dirty="0"/>
              <a:t> in Mao Zedong after the Great Leap Forward</a:t>
            </a:r>
          </a:p>
          <a:p>
            <a:r>
              <a:rPr lang="en-US" sz="3000" b="1" dirty="0"/>
              <a:t>Chinese began calling for </a:t>
            </a:r>
            <a:r>
              <a:rPr lang="en-US" sz="3000" b="1" u="sng" dirty="0">
                <a:solidFill>
                  <a:srgbClr val="FF0000"/>
                </a:solidFill>
              </a:rPr>
              <a:t>reforms </a:t>
            </a:r>
            <a:r>
              <a:rPr lang="en-US" sz="3000" b="1" dirty="0"/>
              <a:t>again to prevent another disaster</a:t>
            </a:r>
          </a:p>
          <a:p>
            <a:r>
              <a:rPr lang="en-US" sz="3000" b="1" dirty="0"/>
              <a:t>Mao did not like the opposition and was afraid they would make China a </a:t>
            </a:r>
            <a:r>
              <a:rPr lang="en-US" sz="3000" b="1" u="sng" dirty="0">
                <a:solidFill>
                  <a:srgbClr val="FF0000"/>
                </a:solidFill>
              </a:rPr>
              <a:t>capitalist country</a:t>
            </a:r>
          </a:p>
          <a:p>
            <a:r>
              <a:rPr lang="en-US" sz="3000" b="1" dirty="0"/>
              <a:t>In 1966, </a:t>
            </a:r>
            <a:r>
              <a:rPr lang="en-US" sz="3000" b="1" dirty="0">
                <a:solidFill>
                  <a:srgbClr val="422C16"/>
                </a:solidFill>
              </a:rPr>
              <a:t>Mao started the </a:t>
            </a:r>
            <a:r>
              <a:rPr lang="en-US" sz="3000" b="1" u="sng" dirty="0">
                <a:solidFill>
                  <a:srgbClr val="FF0000"/>
                </a:solidFill>
              </a:rPr>
              <a:t>Cultural Revolution </a:t>
            </a:r>
            <a:r>
              <a:rPr lang="en-US" sz="3000" b="1" dirty="0"/>
              <a:t>to stop all opposition to </a:t>
            </a:r>
            <a:r>
              <a:rPr lang="en-US" sz="3000" b="1" u="sng" dirty="0">
                <a:solidFill>
                  <a:srgbClr val="FF0000"/>
                </a:solidFill>
              </a:rPr>
              <a:t>Communism</a:t>
            </a:r>
            <a:r>
              <a:rPr lang="en-US" sz="3000" b="1" dirty="0"/>
              <a:t>.</a:t>
            </a:r>
          </a:p>
        </p:txBody>
      </p:sp>
    </p:spTree>
    <p:extLst>
      <p:ext uri="{BB962C8B-B14F-4D97-AF65-F5344CB8AC3E}">
        <p14:creationId xmlns:p14="http://schemas.microsoft.com/office/powerpoint/2010/main" val="68293861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143000"/>
          </a:xfrm>
        </p:spPr>
        <p:txBody>
          <a:bodyPr/>
          <a:lstStyle/>
          <a:p>
            <a:r>
              <a:rPr lang="en-US" sz="6600" b="1" dirty="0">
                <a:effectLst>
                  <a:outerShdw blurRad="38100" dist="38100" dir="2700000" algn="tl">
                    <a:schemeClr val="bg1">
                      <a:alpha val="43000"/>
                    </a:schemeClr>
                  </a:outerShdw>
                </a:effectLst>
              </a:rPr>
              <a:t>Cultural Revolution</a:t>
            </a:r>
          </a:p>
        </p:txBody>
      </p:sp>
      <p:sp>
        <p:nvSpPr>
          <p:cNvPr id="3" name="Content Placeholder 2"/>
          <p:cNvSpPr>
            <a:spLocks noGrp="1"/>
          </p:cNvSpPr>
          <p:nvPr>
            <p:ph idx="1"/>
          </p:nvPr>
        </p:nvSpPr>
        <p:spPr>
          <a:xfrm>
            <a:off x="70876" y="1925885"/>
            <a:ext cx="8928992" cy="4536504"/>
          </a:xfrm>
        </p:spPr>
        <p:txBody>
          <a:bodyPr/>
          <a:lstStyle/>
          <a:p>
            <a:r>
              <a:rPr lang="en-US" sz="3000" b="1" dirty="0"/>
              <a:t>Mao Zedong shut down </a:t>
            </a:r>
            <a:r>
              <a:rPr lang="en-US" sz="3000" b="1" u="sng" dirty="0">
                <a:solidFill>
                  <a:srgbClr val="FF0000"/>
                </a:solidFill>
              </a:rPr>
              <a:t>schools </a:t>
            </a:r>
            <a:r>
              <a:rPr lang="en-US" sz="3000" b="1" dirty="0"/>
              <a:t>and recruited </a:t>
            </a:r>
            <a:r>
              <a:rPr lang="en-US" sz="3000" b="1" u="sng" dirty="0">
                <a:solidFill>
                  <a:srgbClr val="FF0000"/>
                </a:solidFill>
              </a:rPr>
              <a:t>students</a:t>
            </a:r>
            <a:r>
              <a:rPr lang="en-US" sz="3000" b="1" dirty="0"/>
              <a:t> into his </a:t>
            </a:r>
            <a:r>
              <a:rPr lang="en-US" sz="3000" b="1" u="sng" dirty="0">
                <a:solidFill>
                  <a:srgbClr val="FF0000"/>
                </a:solidFill>
              </a:rPr>
              <a:t>Red Guards </a:t>
            </a:r>
            <a:r>
              <a:rPr lang="en-US" sz="3000" b="1" dirty="0"/>
              <a:t>which attacked and punished any person who opposed </a:t>
            </a:r>
            <a:r>
              <a:rPr lang="en-US" sz="3000" b="1" u="sng" dirty="0">
                <a:solidFill>
                  <a:srgbClr val="FF0000"/>
                </a:solidFill>
              </a:rPr>
              <a:t>communism</a:t>
            </a:r>
          </a:p>
          <a:p>
            <a:r>
              <a:rPr lang="en-US" sz="3000" b="1" u="sng" dirty="0">
                <a:solidFill>
                  <a:srgbClr val="FF0000"/>
                </a:solidFill>
              </a:rPr>
              <a:t>Factories</a:t>
            </a:r>
            <a:r>
              <a:rPr lang="en-US" sz="3000" b="1" dirty="0"/>
              <a:t> closed and China’s economy</a:t>
            </a:r>
            <a:r>
              <a:rPr lang="en-US" sz="3000" b="1" u="sng" dirty="0">
                <a:solidFill>
                  <a:srgbClr val="FF0000"/>
                </a:solidFill>
              </a:rPr>
              <a:t> weakened</a:t>
            </a:r>
          </a:p>
          <a:p>
            <a:r>
              <a:rPr lang="en-US" sz="3000" b="1" dirty="0"/>
              <a:t>The government denied </a:t>
            </a:r>
            <a:r>
              <a:rPr lang="en-US" sz="3000" b="1" u="sng" dirty="0">
                <a:solidFill>
                  <a:srgbClr val="FF0000"/>
                </a:solidFill>
              </a:rPr>
              <a:t>healthcare</a:t>
            </a:r>
            <a:r>
              <a:rPr lang="en-US" sz="3000" b="1" dirty="0"/>
              <a:t> and </a:t>
            </a:r>
            <a:r>
              <a:rPr lang="en-US" sz="3000" b="1" u="sng" dirty="0">
                <a:solidFill>
                  <a:srgbClr val="FF0000"/>
                </a:solidFill>
              </a:rPr>
              <a:t>transportation</a:t>
            </a:r>
          </a:p>
          <a:p>
            <a:r>
              <a:rPr lang="en-US" sz="3000" b="1" dirty="0"/>
              <a:t>It caused more </a:t>
            </a:r>
            <a:r>
              <a:rPr lang="en-US" sz="3000" b="1" u="sng" dirty="0">
                <a:solidFill>
                  <a:srgbClr val="FF0000"/>
                </a:solidFill>
              </a:rPr>
              <a:t>distrust</a:t>
            </a:r>
            <a:r>
              <a:rPr lang="en-US" sz="3000" b="1" dirty="0">
                <a:solidFill>
                  <a:srgbClr val="FF0000"/>
                </a:solidFill>
              </a:rPr>
              <a:t> </a:t>
            </a:r>
            <a:r>
              <a:rPr lang="en-US" sz="3000" b="1" dirty="0"/>
              <a:t>of the communists</a:t>
            </a:r>
          </a:p>
        </p:txBody>
      </p:sp>
    </p:spTree>
    <p:extLst>
      <p:ext uri="{BB962C8B-B14F-4D97-AF65-F5344CB8AC3E}">
        <p14:creationId xmlns:p14="http://schemas.microsoft.com/office/powerpoint/2010/main" val="288567057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t>Cultural Revolution</a:t>
            </a:r>
          </a:p>
        </p:txBody>
      </p:sp>
      <p:pic>
        <p:nvPicPr>
          <p:cNvPr id="2050" name="Picture 2" descr="http://www.china-consult.com.au/wp-content/uploads/2014/01/001372a9ae270f76b0680c-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312876"/>
            <a:ext cx="4475634" cy="32403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2" descr="http://www.daokedao.ru/blog/wp-content/uploads/2011/04/li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844824"/>
            <a:ext cx="4126346"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93116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http://news.bbcimg.co.uk/media/images/63290000/jpg/_63290681_glizhenshe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964" y="506186"/>
            <a:ext cx="4560506" cy="25652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descr="http://phillips.blogs.com/.a/6a00d834515c6d69e2017d4000fbd9970c-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989" y="3502165"/>
            <a:ext cx="4104456" cy="31606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54858" y="836712"/>
            <a:ext cx="3959122" cy="1512168"/>
          </a:xfrm>
        </p:spPr>
        <p:txBody>
          <a:bodyPr/>
          <a:lstStyle/>
          <a:p>
            <a:r>
              <a:rPr lang="en-US" sz="5400" b="1" dirty="0"/>
              <a:t>Cultural Revolution</a:t>
            </a:r>
          </a:p>
        </p:txBody>
      </p:sp>
      <p:pic>
        <p:nvPicPr>
          <p:cNvPr id="7" name="Picture 2" descr="http://graphics8.nytimes.com/images/2012/09/09/blogs/20120909-lens-lipan-slide-9WRH/20120909-lens-lipan-slide-9WRH-custom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356992"/>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07697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47664" y="2564904"/>
            <a:ext cx="5976664" cy="1323439"/>
          </a:xfrm>
          <a:prstGeom prst="rect">
            <a:avLst/>
          </a:prstGeom>
        </p:spPr>
        <p:txBody>
          <a:bodyPr wrap="square">
            <a:spAutoFit/>
          </a:bodyPr>
          <a:lstStyle/>
          <a:p>
            <a:pPr algn="ctr"/>
            <a:r>
              <a:rPr lang="en-US" sz="4000" dirty="0">
                <a:hlinkClick r:id="rId2"/>
              </a:rPr>
              <a:t>https://www.youtube.com/watch?v=LGpmVs0_Dbc</a:t>
            </a:r>
            <a:endParaRPr lang="en-US" sz="4000" dirty="0"/>
          </a:p>
        </p:txBody>
      </p:sp>
      <p:sp>
        <p:nvSpPr>
          <p:cNvPr id="2" name="Title 1"/>
          <p:cNvSpPr>
            <a:spLocks noGrp="1"/>
          </p:cNvSpPr>
          <p:nvPr>
            <p:ph type="title"/>
          </p:nvPr>
        </p:nvSpPr>
        <p:spPr/>
        <p:txBody>
          <a:bodyPr/>
          <a:lstStyle/>
          <a:p>
            <a:r>
              <a:rPr lang="en-US" sz="6000" b="1" dirty="0">
                <a:effectLst>
                  <a:outerShdw blurRad="38100" dist="38100" dir="2700000" algn="tl">
                    <a:schemeClr val="bg1">
                      <a:alpha val="43000"/>
                    </a:schemeClr>
                  </a:outerShdw>
                </a:effectLst>
              </a:rPr>
              <a:t>Cultural Revolution</a:t>
            </a:r>
          </a:p>
        </p:txBody>
      </p:sp>
    </p:spTree>
    <p:extLst>
      <p:ext uri="{BB962C8B-B14F-4D97-AF65-F5344CB8AC3E}">
        <p14:creationId xmlns:p14="http://schemas.microsoft.com/office/powerpoint/2010/main" val="420568788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251520" y="760762"/>
            <a:ext cx="4536504"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3600" dirty="0">
                <a:solidFill>
                  <a:srgbClr val="000000"/>
                </a:solidFill>
              </a:rPr>
              <a:t>Turn to a seat partner and discuss again: do you believe Mao Zedong was good for China? </a:t>
            </a:r>
            <a:endParaRPr lang="en-US" sz="1800" dirty="0">
              <a:solidFill>
                <a:srgbClr val="000000"/>
              </a:solidFill>
            </a:endParaRPr>
          </a:p>
          <a:p>
            <a:endParaRPr lang="en-US" sz="1800" dirty="0">
              <a:solidFill>
                <a:srgbClr val="000000"/>
              </a:solidFill>
            </a:endParaRPr>
          </a:p>
          <a:p>
            <a:endParaRPr lang="en-US" sz="1800" dirty="0">
              <a:solidFill>
                <a:srgbClr val="000000"/>
              </a:solidFill>
            </a:endParaRPr>
          </a:p>
          <a:p>
            <a:r>
              <a:rPr lang="en-US" sz="3600" dirty="0">
                <a:solidFill>
                  <a:srgbClr val="000000"/>
                </a:solidFill>
              </a:rPr>
              <a:t>Use examples discussed in your reasoning. </a:t>
            </a:r>
          </a:p>
        </p:txBody>
      </p:sp>
      <p:pic>
        <p:nvPicPr>
          <p:cNvPr id="3074" name="Picture 2" descr="http://img3.wikia.nocookie.net/__cb20070404110904/desencyclopedie/images/f/f1/Mao_zed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078" y="1268760"/>
            <a:ext cx="3562350" cy="46958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42336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effectLst>
                  <a:outerShdw blurRad="38100" dist="38100" dir="2700000" algn="tl">
                    <a:schemeClr val="bg1">
                      <a:alpha val="43000"/>
                    </a:schemeClr>
                  </a:outerShdw>
                </a:effectLst>
              </a:rPr>
              <a:t>The Rise of Mao Zedong</a:t>
            </a:r>
          </a:p>
        </p:txBody>
      </p:sp>
      <p:sp>
        <p:nvSpPr>
          <p:cNvPr id="3" name="Content Placeholder 2"/>
          <p:cNvSpPr>
            <a:spLocks noGrp="1"/>
          </p:cNvSpPr>
          <p:nvPr>
            <p:ph idx="1"/>
          </p:nvPr>
        </p:nvSpPr>
        <p:spPr>
          <a:xfrm>
            <a:off x="467544" y="2132856"/>
            <a:ext cx="8229600" cy="2520280"/>
          </a:xfrm>
        </p:spPr>
        <p:txBody>
          <a:bodyPr/>
          <a:lstStyle/>
          <a:p>
            <a:pPr marL="0" indent="0" algn="ctr">
              <a:buNone/>
            </a:pPr>
            <a:r>
              <a:rPr lang="en-US" b="1" dirty="0"/>
              <a:t>Watch the video clip on China and </a:t>
            </a:r>
            <a:br>
              <a:rPr lang="en-US" b="1" dirty="0"/>
            </a:br>
            <a:r>
              <a:rPr lang="en-US" b="1" dirty="0"/>
              <a:t>the Rise of Mao [7:48]</a:t>
            </a:r>
          </a:p>
          <a:p>
            <a:pPr marL="0" indent="0" algn="ctr">
              <a:buNone/>
            </a:pPr>
            <a:endParaRPr lang="en-US" sz="1800" b="1" dirty="0"/>
          </a:p>
          <a:p>
            <a:pPr marL="0" indent="0" algn="ctr">
              <a:buNone/>
            </a:pPr>
            <a:r>
              <a:rPr lang="en-US" b="1" dirty="0"/>
              <a:t>While watching the video, answer the questions provided by the teacher. </a:t>
            </a:r>
          </a:p>
        </p:txBody>
      </p:sp>
      <p:sp>
        <p:nvSpPr>
          <p:cNvPr id="4" name="Rectangle 3"/>
          <p:cNvSpPr/>
          <p:nvPr/>
        </p:nvSpPr>
        <p:spPr>
          <a:xfrm>
            <a:off x="1043608" y="4944000"/>
            <a:ext cx="6840760" cy="830997"/>
          </a:xfrm>
          <a:prstGeom prst="rect">
            <a:avLst/>
          </a:prstGeom>
        </p:spPr>
        <p:txBody>
          <a:bodyPr wrap="square">
            <a:spAutoFit/>
          </a:bodyPr>
          <a:lstStyle/>
          <a:p>
            <a:pPr algn="ctr"/>
            <a:r>
              <a:rPr lang="en-US" sz="2400" dirty="0">
                <a:hlinkClick r:id="rId2"/>
              </a:rPr>
              <a:t>https://www.youtube.com/watch?v=q5zGz730gAI</a:t>
            </a:r>
            <a:r>
              <a:rPr lang="en-US" sz="2400" dirty="0"/>
              <a:t> [7:58 China and the Rise of Mao Zedong]</a:t>
            </a:r>
          </a:p>
        </p:txBody>
      </p:sp>
    </p:spTree>
    <p:extLst>
      <p:ext uri="{BB962C8B-B14F-4D97-AF65-F5344CB8AC3E}">
        <p14:creationId xmlns:p14="http://schemas.microsoft.com/office/powerpoint/2010/main" val="1425261047"/>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712968" cy="1143000"/>
          </a:xfrm>
        </p:spPr>
        <p:txBody>
          <a:bodyPr/>
          <a:lstStyle/>
          <a:p>
            <a:r>
              <a:rPr lang="en-US" sz="3800" b="1" dirty="0">
                <a:effectLst>
                  <a:outerShdw blurRad="38100" dist="38100" dir="2700000" algn="tl">
                    <a:schemeClr val="bg1">
                      <a:alpha val="43000"/>
                    </a:schemeClr>
                  </a:outerShdw>
                </a:effectLst>
              </a:rPr>
              <a:t>Mao Zedong’s death in </a:t>
            </a:r>
            <a:r>
              <a:rPr lang="en-US" sz="3800" dirty="0">
                <a:solidFill>
                  <a:schemeClr val="tx1"/>
                </a:solidFill>
                <a:effectLst>
                  <a:outerShdw blurRad="38100" dist="38100" dir="2700000" algn="tl">
                    <a:schemeClr val="bg1">
                      <a:alpha val="43000"/>
                    </a:schemeClr>
                  </a:outerShdw>
                </a:effectLst>
              </a:rPr>
              <a:t>1976</a:t>
            </a:r>
            <a:r>
              <a:rPr lang="en-US" sz="3800" b="1" dirty="0">
                <a:effectLst>
                  <a:outerShdw blurRad="38100" dist="38100" dir="2700000" algn="tl">
                    <a:schemeClr val="bg1">
                      <a:alpha val="43000"/>
                    </a:schemeClr>
                  </a:outerShdw>
                </a:effectLst>
              </a:rPr>
              <a:t> brought an </a:t>
            </a:r>
            <a:r>
              <a:rPr lang="en-US" sz="3800" b="1" dirty="0">
                <a:solidFill>
                  <a:schemeClr val="tx1"/>
                </a:solidFill>
                <a:effectLst>
                  <a:outerShdw blurRad="38100" dist="38100" dir="2700000" algn="tl">
                    <a:schemeClr val="bg1">
                      <a:alpha val="43000"/>
                    </a:schemeClr>
                  </a:outerShdw>
                </a:effectLst>
              </a:rPr>
              <a:t>end to the </a:t>
            </a:r>
            <a:r>
              <a:rPr lang="en-US" sz="3800" b="1" u="sng" dirty="0">
                <a:solidFill>
                  <a:srgbClr val="FF0000"/>
                </a:solidFill>
                <a:effectLst>
                  <a:outerShdw blurRad="38100" dist="38100" dir="2700000" algn="tl">
                    <a:schemeClr val="bg1">
                      <a:alpha val="43000"/>
                    </a:schemeClr>
                  </a:outerShdw>
                </a:effectLst>
              </a:rPr>
              <a:t>Cultural Revolution</a:t>
            </a:r>
          </a:p>
        </p:txBody>
      </p:sp>
      <p:pic>
        <p:nvPicPr>
          <p:cNvPr id="5122" name="Picture 2" descr="http://www.sacu.org/art/gs7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420888"/>
            <a:ext cx="8213175" cy="33181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50874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effectLst>
                  <a:outerShdw blurRad="38100" dist="38100" dir="2700000" algn="tl">
                    <a:schemeClr val="bg1">
                      <a:alpha val="43000"/>
                    </a:schemeClr>
                  </a:outerShdw>
                </a:effectLst>
              </a:rPr>
              <a:t>After Mao Zedong</a:t>
            </a:r>
          </a:p>
        </p:txBody>
      </p:sp>
      <p:sp>
        <p:nvSpPr>
          <p:cNvPr id="3" name="Content Placeholder 2"/>
          <p:cNvSpPr>
            <a:spLocks noGrp="1"/>
          </p:cNvSpPr>
          <p:nvPr>
            <p:ph idx="1"/>
          </p:nvPr>
        </p:nvSpPr>
        <p:spPr>
          <a:xfrm>
            <a:off x="323528" y="1844824"/>
            <a:ext cx="8568952" cy="4464496"/>
          </a:xfrm>
        </p:spPr>
        <p:txBody>
          <a:bodyPr/>
          <a:lstStyle/>
          <a:p>
            <a:r>
              <a:rPr lang="en-US" b="1" dirty="0"/>
              <a:t>The new leader Deng Xiaoping became leader and made many reforms to Mao’s policies, but the government still stuck to its communist rules and would not give up control over the people</a:t>
            </a:r>
          </a:p>
          <a:p>
            <a:endParaRPr lang="en-US" sz="2000" b="1" dirty="0"/>
          </a:p>
          <a:p>
            <a:r>
              <a:rPr lang="en-US" b="1" dirty="0"/>
              <a:t>The Chinese people were not given basic rights like </a:t>
            </a:r>
            <a:r>
              <a:rPr lang="en-US" b="1" u="sng" dirty="0">
                <a:solidFill>
                  <a:srgbClr val="FF0000"/>
                </a:solidFill>
              </a:rPr>
              <a:t>freedom of speech</a:t>
            </a:r>
            <a:r>
              <a:rPr lang="en-US" b="1" dirty="0">
                <a:solidFill>
                  <a:srgbClr val="FF0000"/>
                </a:solidFill>
              </a:rPr>
              <a:t> </a:t>
            </a:r>
            <a:r>
              <a:rPr lang="en-US" b="1" dirty="0"/>
              <a:t>or the right to a </a:t>
            </a:r>
            <a:r>
              <a:rPr lang="en-US" b="1" u="sng" dirty="0">
                <a:solidFill>
                  <a:srgbClr val="FF0000"/>
                </a:solidFill>
              </a:rPr>
              <a:t>fair trial</a:t>
            </a:r>
          </a:p>
        </p:txBody>
      </p:sp>
    </p:spTree>
    <p:extLst>
      <p:ext uri="{BB962C8B-B14F-4D97-AF65-F5344CB8AC3E}">
        <p14:creationId xmlns:p14="http://schemas.microsoft.com/office/powerpoint/2010/main" val="324725517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effectLst>
                  <a:outerShdw blurRad="38100" dist="38100" dir="2700000" algn="tl">
                    <a:schemeClr val="bg1">
                      <a:alpha val="43000"/>
                    </a:schemeClr>
                  </a:outerShdw>
                </a:effectLst>
              </a:rPr>
              <a:t>Tiananmen Square</a:t>
            </a:r>
          </a:p>
        </p:txBody>
      </p:sp>
      <p:sp>
        <p:nvSpPr>
          <p:cNvPr id="3" name="Content Placeholder 2"/>
          <p:cNvSpPr>
            <a:spLocks noGrp="1"/>
          </p:cNvSpPr>
          <p:nvPr>
            <p:ph idx="1"/>
          </p:nvPr>
        </p:nvSpPr>
        <p:spPr>
          <a:xfrm>
            <a:off x="323528" y="1844824"/>
            <a:ext cx="8568952" cy="4608512"/>
          </a:xfrm>
        </p:spPr>
        <p:txBody>
          <a:bodyPr/>
          <a:lstStyle/>
          <a:p>
            <a:r>
              <a:rPr lang="en-US" b="1" dirty="0"/>
              <a:t>In 1989, </a:t>
            </a:r>
            <a:r>
              <a:rPr lang="en-US" b="1" u="sng" dirty="0">
                <a:solidFill>
                  <a:srgbClr val="FF0000"/>
                </a:solidFill>
              </a:rPr>
              <a:t>protestors </a:t>
            </a:r>
            <a:r>
              <a:rPr lang="en-US" b="1" dirty="0"/>
              <a:t>filled Tiananmen Square for weeks </a:t>
            </a:r>
            <a:r>
              <a:rPr lang="en-US" b="1" u="sng" dirty="0">
                <a:solidFill>
                  <a:srgbClr val="FF0000"/>
                </a:solidFill>
              </a:rPr>
              <a:t>peacefully speaking </a:t>
            </a:r>
            <a:r>
              <a:rPr lang="en-US" b="1" dirty="0"/>
              <a:t>against communism and calling for </a:t>
            </a:r>
            <a:r>
              <a:rPr lang="en-US" b="1" u="sng" dirty="0">
                <a:solidFill>
                  <a:srgbClr val="FF0000"/>
                </a:solidFill>
              </a:rPr>
              <a:t>democracy</a:t>
            </a:r>
          </a:p>
          <a:p>
            <a:r>
              <a:rPr lang="en-US" b="1" dirty="0"/>
              <a:t>Protests began to spread all over China</a:t>
            </a:r>
          </a:p>
          <a:p>
            <a:r>
              <a:rPr lang="en-US" b="1" dirty="0"/>
              <a:t>After warning the protestors, the Chinese government sent </a:t>
            </a:r>
            <a:r>
              <a:rPr lang="en-US" b="1" u="sng" dirty="0">
                <a:solidFill>
                  <a:srgbClr val="FF0000"/>
                </a:solidFill>
              </a:rPr>
              <a:t>tanks</a:t>
            </a:r>
            <a:r>
              <a:rPr lang="en-US" b="1" dirty="0">
                <a:solidFill>
                  <a:srgbClr val="FF0000"/>
                </a:solidFill>
              </a:rPr>
              <a:t> </a:t>
            </a:r>
            <a:r>
              <a:rPr lang="en-US" b="1" dirty="0"/>
              <a:t>into the square and opened fire killing </a:t>
            </a:r>
            <a:r>
              <a:rPr lang="en-US" b="1" u="sng" dirty="0">
                <a:solidFill>
                  <a:srgbClr val="FF0000"/>
                </a:solidFill>
              </a:rPr>
              <a:t>hundreds of people</a:t>
            </a:r>
          </a:p>
        </p:txBody>
      </p:sp>
    </p:spTree>
    <p:extLst>
      <p:ext uri="{BB962C8B-B14F-4D97-AF65-F5344CB8AC3E}">
        <p14:creationId xmlns:p14="http://schemas.microsoft.com/office/powerpoint/2010/main" val="336642299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31142" y="764704"/>
            <a:ext cx="3959122" cy="1512168"/>
          </a:xfrm>
        </p:spPr>
        <p:txBody>
          <a:bodyPr/>
          <a:lstStyle/>
          <a:p>
            <a:r>
              <a:rPr lang="en-US" sz="5400" b="1" dirty="0"/>
              <a:t>Tiananmen</a:t>
            </a:r>
            <a:br>
              <a:rPr lang="en-US" sz="5400" b="1" dirty="0"/>
            </a:br>
            <a:r>
              <a:rPr lang="en-US" sz="5400" b="1" dirty="0"/>
              <a:t>Square</a:t>
            </a:r>
          </a:p>
        </p:txBody>
      </p:sp>
      <p:pic>
        <p:nvPicPr>
          <p:cNvPr id="6146" name="Picture 2" descr="http://images.bwbx.io/cms/2014-06-03/0603_google_tiananmen_970-630x4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367" y="3644102"/>
            <a:ext cx="3888432" cy="25922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8" name="Picture 4" descr="http://static01.nyt.com/images/2014/06/03/world/04tiananmen-archive-3/04tiananmen-archive-3-article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60648"/>
            <a:ext cx="4024321" cy="27499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50" name="Picture 6" descr="http://www.novinite.com/media/images/2009-06/photo_verybig_1042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9482" y="3628396"/>
            <a:ext cx="4024682" cy="26079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54457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http://static.guim.co.uk/sys-images/Books/Pix/pictures/2014/3/24/1395663177719/Student-Protesters-in-Tia-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8279" y="368660"/>
            <a:ext cx="4680520" cy="28083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98819" y="908720"/>
            <a:ext cx="3797117" cy="151216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5400" b="1" dirty="0"/>
              <a:t>Tiananmen</a:t>
            </a:r>
            <a:br>
              <a:rPr lang="en-US" sz="5400" b="1" dirty="0"/>
            </a:br>
            <a:r>
              <a:rPr lang="en-US" sz="5400" b="1" dirty="0"/>
              <a:t>Square</a:t>
            </a:r>
          </a:p>
        </p:txBody>
      </p:sp>
      <p:pic>
        <p:nvPicPr>
          <p:cNvPr id="7172" name="Picture 4" descr="http://i.telegraph.co.uk/multimedia/archive/02880/square03_288055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62" y="3501008"/>
            <a:ext cx="5040560" cy="31462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26571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8765F-84AA-452E-9063-E25C09ACD9C8}"/>
              </a:ext>
            </a:extLst>
          </p:cNvPr>
          <p:cNvSpPr>
            <a:spLocks noGrp="1"/>
          </p:cNvSpPr>
          <p:nvPr>
            <p:ph type="title"/>
          </p:nvPr>
        </p:nvSpPr>
        <p:spPr/>
        <p:txBody>
          <a:bodyPr/>
          <a:lstStyle/>
          <a:p>
            <a:r>
              <a:rPr lang="en-US" dirty="0"/>
              <a:t>Who was “Tank Man”?</a:t>
            </a:r>
          </a:p>
        </p:txBody>
      </p:sp>
      <p:pic>
        <p:nvPicPr>
          <p:cNvPr id="4" name="Online Media 3" title="Tank Man: what happened at Tiananmen Square?">
            <a:hlinkClick r:id="" action="ppaction://media"/>
            <a:extLst>
              <a:ext uri="{FF2B5EF4-FFF2-40B4-BE49-F238E27FC236}">
                <a16:creationId xmlns:a16="http://schemas.microsoft.com/office/drawing/2014/main" id="{75A5283A-1149-4D75-B0B1-65003DCA94BD}"/>
              </a:ext>
            </a:extLst>
          </p:cNvPr>
          <p:cNvPicPr>
            <a:picLocks noGrp="1" noRot="1" noChangeAspect="1"/>
          </p:cNvPicPr>
          <p:nvPr>
            <p:ph idx="1"/>
            <a:videoFile r:link="rId1"/>
          </p:nvPr>
        </p:nvPicPr>
        <p:blipFill>
          <a:blip r:embed="rId3"/>
          <a:stretch>
            <a:fillRect/>
          </a:stretch>
        </p:blipFill>
        <p:spPr>
          <a:xfrm>
            <a:off x="566738" y="1600200"/>
            <a:ext cx="8010525" cy="4525963"/>
          </a:xfrm>
          <a:prstGeom prst="rect">
            <a:avLst/>
          </a:prstGeom>
        </p:spPr>
      </p:pic>
    </p:spTree>
    <p:extLst>
      <p:ext uri="{BB962C8B-B14F-4D97-AF65-F5344CB8AC3E}">
        <p14:creationId xmlns:p14="http://schemas.microsoft.com/office/powerpoint/2010/main" val="3570978647"/>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effectLst>
                  <a:outerShdw blurRad="38100" dist="38100" dir="2700000" algn="tl">
                    <a:schemeClr val="bg1">
                      <a:alpha val="43000"/>
                    </a:schemeClr>
                  </a:outerShdw>
                </a:effectLst>
              </a:rPr>
              <a:t>Tiananmen Square</a:t>
            </a:r>
          </a:p>
        </p:txBody>
      </p:sp>
      <p:sp>
        <p:nvSpPr>
          <p:cNvPr id="3" name="Content Placeholder 2"/>
          <p:cNvSpPr>
            <a:spLocks noGrp="1"/>
          </p:cNvSpPr>
          <p:nvPr>
            <p:ph idx="1"/>
          </p:nvPr>
        </p:nvSpPr>
        <p:spPr>
          <a:xfrm>
            <a:off x="323528" y="1844824"/>
            <a:ext cx="8568952" cy="4608512"/>
          </a:xfrm>
        </p:spPr>
        <p:txBody>
          <a:bodyPr/>
          <a:lstStyle/>
          <a:p>
            <a:r>
              <a:rPr lang="en-US" sz="3400" b="1" dirty="0"/>
              <a:t>Countries around the world condemned the violence against </a:t>
            </a:r>
            <a:r>
              <a:rPr lang="en-US" sz="3400" b="1" u="sng" dirty="0">
                <a:solidFill>
                  <a:srgbClr val="FF0000"/>
                </a:solidFill>
              </a:rPr>
              <a:t>unarmed civilians</a:t>
            </a:r>
          </a:p>
          <a:p>
            <a:endParaRPr lang="en-US" sz="1800" b="1" dirty="0"/>
          </a:p>
          <a:p>
            <a:r>
              <a:rPr lang="en-US" sz="3400" b="1" dirty="0"/>
              <a:t>The </a:t>
            </a:r>
            <a:r>
              <a:rPr lang="en-US" sz="3400" b="1" u="sng" dirty="0">
                <a:solidFill>
                  <a:srgbClr val="FF0000"/>
                </a:solidFill>
              </a:rPr>
              <a:t>worldwide disapproval </a:t>
            </a:r>
            <a:r>
              <a:rPr lang="en-US" sz="3400" b="1" dirty="0"/>
              <a:t>of the events at Tiananmen Square convinced the Chinese government to begin supporting and improving </a:t>
            </a:r>
            <a:r>
              <a:rPr lang="en-US" sz="3400" b="1" u="sng" dirty="0">
                <a:solidFill>
                  <a:srgbClr val="FF0000"/>
                </a:solidFill>
              </a:rPr>
              <a:t>human rights</a:t>
            </a:r>
          </a:p>
        </p:txBody>
      </p:sp>
    </p:spTree>
    <p:extLst>
      <p:ext uri="{BB962C8B-B14F-4D97-AF65-F5344CB8AC3E}">
        <p14:creationId xmlns:p14="http://schemas.microsoft.com/office/powerpoint/2010/main" val="227185854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a:effectLst>
                  <a:outerShdw blurRad="38100" dist="38100" dir="2700000" algn="tl">
                    <a:schemeClr val="bg1">
                      <a:alpha val="43000"/>
                    </a:schemeClr>
                  </a:outerShdw>
                </a:effectLst>
              </a:rPr>
              <a:t>Modern China</a:t>
            </a:r>
          </a:p>
        </p:txBody>
      </p:sp>
      <p:sp>
        <p:nvSpPr>
          <p:cNvPr id="3" name="Content Placeholder 2"/>
          <p:cNvSpPr>
            <a:spLocks noGrp="1"/>
          </p:cNvSpPr>
          <p:nvPr>
            <p:ph idx="1"/>
          </p:nvPr>
        </p:nvSpPr>
        <p:spPr>
          <a:xfrm>
            <a:off x="323528" y="1844824"/>
            <a:ext cx="8568952" cy="4608512"/>
          </a:xfrm>
        </p:spPr>
        <p:txBody>
          <a:bodyPr/>
          <a:lstStyle/>
          <a:p>
            <a:endParaRPr lang="en-US" sz="1800" b="1" dirty="0"/>
          </a:p>
          <a:p>
            <a:r>
              <a:rPr lang="en-US" sz="3400" b="1" dirty="0"/>
              <a:t>China continues to be ruled by the </a:t>
            </a:r>
            <a:r>
              <a:rPr lang="en-US" sz="3400" b="1" u="sng">
                <a:solidFill>
                  <a:srgbClr val="FF0000"/>
                </a:solidFill>
              </a:rPr>
              <a:t>Communist Party of China (CCP)</a:t>
            </a:r>
          </a:p>
          <a:p>
            <a:r>
              <a:rPr lang="en-US" sz="3400" b="1" dirty="0"/>
              <a:t>Power in the executive branch is held by the </a:t>
            </a:r>
            <a:r>
              <a:rPr lang="en-US" sz="3400" b="1" u="sng" dirty="0">
                <a:solidFill>
                  <a:srgbClr val="FF0000"/>
                </a:solidFill>
              </a:rPr>
              <a:t>President</a:t>
            </a:r>
            <a:r>
              <a:rPr lang="en-US" sz="3400" b="1" dirty="0"/>
              <a:t>, currently Xi Jinping, and </a:t>
            </a:r>
            <a:r>
              <a:rPr lang="en-US" sz="3400" b="1" u="sng" dirty="0">
                <a:solidFill>
                  <a:srgbClr val="FF0000"/>
                </a:solidFill>
              </a:rPr>
              <a:t>Premier</a:t>
            </a:r>
            <a:r>
              <a:rPr lang="en-US" sz="3400" b="1" dirty="0"/>
              <a:t> alongside the </a:t>
            </a:r>
            <a:r>
              <a:rPr lang="en-US" sz="3400" b="1" u="sng" dirty="0">
                <a:solidFill>
                  <a:srgbClr val="FF0000"/>
                </a:solidFill>
              </a:rPr>
              <a:t>cabinet</a:t>
            </a:r>
          </a:p>
          <a:p>
            <a:r>
              <a:rPr lang="en-US" sz="3400" b="1" dirty="0"/>
              <a:t>China's government is an oligarchy: </a:t>
            </a:r>
            <a:r>
              <a:rPr lang="en-US" sz="3400" b="1"/>
              <a:t>ruled by a small group of elites</a:t>
            </a:r>
            <a:endParaRPr lang="en-US" sz="3400" b="1" u="sng" dirty="0">
              <a:solidFill>
                <a:srgbClr val="FF0000"/>
              </a:solidFill>
            </a:endParaRPr>
          </a:p>
        </p:txBody>
      </p:sp>
    </p:spTree>
    <p:extLst>
      <p:ext uri="{BB962C8B-B14F-4D97-AF65-F5344CB8AC3E}">
        <p14:creationId xmlns:p14="http://schemas.microsoft.com/office/powerpoint/2010/main" val="2341725042"/>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34" y="274638"/>
            <a:ext cx="8640960" cy="1143000"/>
          </a:xfrm>
        </p:spPr>
        <p:txBody>
          <a:bodyPr/>
          <a:lstStyle/>
          <a:p>
            <a:r>
              <a:rPr lang="en-US" sz="5400" b="1" dirty="0">
                <a:effectLst>
                  <a:outerShdw blurRad="38100" dist="38100" dir="2700000" algn="tl">
                    <a:schemeClr val="bg1">
                      <a:alpha val="43000"/>
                    </a:schemeClr>
                  </a:outerShdw>
                </a:effectLst>
              </a:rPr>
              <a:t>China and the rise of Mao</a:t>
            </a:r>
          </a:p>
        </p:txBody>
      </p:sp>
      <p:sp>
        <p:nvSpPr>
          <p:cNvPr id="3" name="Content Placeholder 2"/>
          <p:cNvSpPr>
            <a:spLocks noGrp="1"/>
          </p:cNvSpPr>
          <p:nvPr>
            <p:ph idx="1"/>
          </p:nvPr>
        </p:nvSpPr>
        <p:spPr>
          <a:xfrm>
            <a:off x="179512" y="1772816"/>
            <a:ext cx="8712968" cy="4525963"/>
          </a:xfrm>
        </p:spPr>
        <p:txBody>
          <a:bodyPr/>
          <a:lstStyle/>
          <a:p>
            <a:r>
              <a:rPr lang="en-US" sz="2800" dirty="0"/>
              <a:t>Describe the attitudes of the people at the beginning of the video (in 1949). </a:t>
            </a:r>
          </a:p>
          <a:p>
            <a:pPr marL="0" indent="0">
              <a:buNone/>
            </a:pPr>
            <a:endParaRPr lang="en-US" sz="2000" dirty="0"/>
          </a:p>
          <a:p>
            <a:r>
              <a:rPr lang="en-US" sz="2800" dirty="0"/>
              <a:t>Why did they feel this way? </a:t>
            </a:r>
          </a:p>
          <a:p>
            <a:endParaRPr lang="en-US" sz="2000" dirty="0"/>
          </a:p>
          <a:p>
            <a:r>
              <a:rPr lang="en-US" sz="2800" dirty="0"/>
              <a:t>Mao Zedong was freeing the Chinese people from </a:t>
            </a:r>
          </a:p>
          <a:p>
            <a:endParaRPr lang="en-US" sz="2000" dirty="0"/>
          </a:p>
          <a:p>
            <a:r>
              <a:rPr lang="en-US" sz="2800" dirty="0"/>
              <a:t>Describe China as shown in the video during the first half of the 20th century (before Mao Zedong).</a:t>
            </a:r>
          </a:p>
        </p:txBody>
      </p:sp>
      <p:sp>
        <p:nvSpPr>
          <p:cNvPr id="4" name="TextBox 3"/>
          <p:cNvSpPr txBox="1"/>
          <p:nvPr/>
        </p:nvSpPr>
        <p:spPr>
          <a:xfrm>
            <a:off x="683568" y="2708920"/>
            <a:ext cx="5112568" cy="461665"/>
          </a:xfrm>
          <a:prstGeom prst="rect">
            <a:avLst/>
          </a:prstGeom>
          <a:noFill/>
        </p:spPr>
        <p:txBody>
          <a:bodyPr wrap="square" rtlCol="0">
            <a:spAutoFit/>
          </a:bodyPr>
          <a:lstStyle/>
          <a:p>
            <a:r>
              <a:rPr lang="en-US" sz="2400" b="1" dirty="0">
                <a:solidFill>
                  <a:srgbClr val="FF0000"/>
                </a:solidFill>
              </a:rPr>
              <a:t>They were happy and excited</a:t>
            </a:r>
          </a:p>
        </p:txBody>
      </p:sp>
      <p:sp>
        <p:nvSpPr>
          <p:cNvPr id="5" name="TextBox 4"/>
          <p:cNvSpPr txBox="1"/>
          <p:nvPr/>
        </p:nvSpPr>
        <p:spPr>
          <a:xfrm>
            <a:off x="683568" y="3501008"/>
            <a:ext cx="5112568" cy="461665"/>
          </a:xfrm>
          <a:prstGeom prst="rect">
            <a:avLst/>
          </a:prstGeom>
          <a:noFill/>
        </p:spPr>
        <p:txBody>
          <a:bodyPr wrap="square" rtlCol="0">
            <a:spAutoFit/>
          </a:bodyPr>
          <a:lstStyle/>
          <a:p>
            <a:r>
              <a:rPr lang="en-US" sz="2400" b="1" dirty="0">
                <a:solidFill>
                  <a:srgbClr val="FF0000"/>
                </a:solidFill>
              </a:rPr>
              <a:t>They felt they had been liberated</a:t>
            </a:r>
          </a:p>
        </p:txBody>
      </p:sp>
      <p:sp>
        <p:nvSpPr>
          <p:cNvPr id="6" name="TextBox 5"/>
          <p:cNvSpPr txBox="1"/>
          <p:nvPr/>
        </p:nvSpPr>
        <p:spPr>
          <a:xfrm>
            <a:off x="683568" y="4437112"/>
            <a:ext cx="6696744" cy="461665"/>
          </a:xfrm>
          <a:prstGeom prst="rect">
            <a:avLst/>
          </a:prstGeom>
          <a:noFill/>
        </p:spPr>
        <p:txBody>
          <a:bodyPr wrap="square" rtlCol="0">
            <a:spAutoFit/>
          </a:bodyPr>
          <a:lstStyle/>
          <a:p>
            <a:r>
              <a:rPr lang="en-US" sz="2400" b="1" dirty="0">
                <a:solidFill>
                  <a:srgbClr val="FF0000"/>
                </a:solidFill>
              </a:rPr>
              <a:t>Inequality, poverty, and foreign domination</a:t>
            </a:r>
          </a:p>
        </p:txBody>
      </p:sp>
      <p:sp>
        <p:nvSpPr>
          <p:cNvPr id="7" name="TextBox 6"/>
          <p:cNvSpPr txBox="1"/>
          <p:nvPr/>
        </p:nvSpPr>
        <p:spPr>
          <a:xfrm>
            <a:off x="179512" y="5805264"/>
            <a:ext cx="8840497" cy="677108"/>
          </a:xfrm>
          <a:prstGeom prst="rect">
            <a:avLst/>
          </a:prstGeom>
          <a:noFill/>
        </p:spPr>
        <p:txBody>
          <a:bodyPr wrap="square" rtlCol="0">
            <a:spAutoFit/>
          </a:bodyPr>
          <a:lstStyle/>
          <a:p>
            <a:r>
              <a:rPr lang="en-US" sz="1900" b="1" dirty="0">
                <a:solidFill>
                  <a:srgbClr val="FF0000"/>
                </a:solidFill>
              </a:rPr>
              <a:t>Lived in the same way they had for generations; most worked the land in desperate poverty and debt; very little to live on; justice for rich not poor</a:t>
            </a:r>
          </a:p>
        </p:txBody>
      </p:sp>
    </p:spTree>
    <p:extLst>
      <p:ext uri="{BB962C8B-B14F-4D97-AF65-F5344CB8AC3E}">
        <p14:creationId xmlns:p14="http://schemas.microsoft.com/office/powerpoint/2010/main" val="333490913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579296" cy="1143000"/>
          </a:xfrm>
        </p:spPr>
        <p:txBody>
          <a:bodyPr/>
          <a:lstStyle/>
          <a:p>
            <a:r>
              <a:rPr lang="en-US" sz="5400" b="1" dirty="0">
                <a:effectLst>
                  <a:outerShdw blurRad="38100" dist="38100" dir="2700000" algn="tl">
                    <a:schemeClr val="bg1">
                      <a:alpha val="43000"/>
                    </a:schemeClr>
                  </a:outerShdw>
                </a:effectLst>
              </a:rPr>
              <a:t>China and the rise of Mao</a:t>
            </a:r>
          </a:p>
        </p:txBody>
      </p:sp>
      <p:sp>
        <p:nvSpPr>
          <p:cNvPr id="3" name="Content Placeholder 2"/>
          <p:cNvSpPr>
            <a:spLocks noGrp="1"/>
          </p:cNvSpPr>
          <p:nvPr>
            <p:ph idx="1"/>
          </p:nvPr>
        </p:nvSpPr>
        <p:spPr>
          <a:xfrm>
            <a:off x="251520" y="1772816"/>
            <a:ext cx="8445624" cy="4752528"/>
          </a:xfrm>
        </p:spPr>
        <p:txBody>
          <a:bodyPr/>
          <a:lstStyle/>
          <a:p>
            <a:r>
              <a:rPr lang="en-US" sz="2600" dirty="0"/>
              <a:t>The Nationalist Party came to power to ease the problems of the Chinese; however, the gap between the wealthy and the poor kept increasing. Who did the Chinese people believe could change their problems and foreign exploitation?</a:t>
            </a:r>
          </a:p>
          <a:p>
            <a:endParaRPr lang="en-US" sz="1600" dirty="0"/>
          </a:p>
          <a:p>
            <a:r>
              <a:rPr lang="en-US" sz="2600" dirty="0"/>
              <a:t>What type of revolution did Mao Zedong picture?</a:t>
            </a:r>
          </a:p>
          <a:p>
            <a:endParaRPr lang="en-US" sz="1600" dirty="0"/>
          </a:p>
          <a:p>
            <a:r>
              <a:rPr lang="en-US" sz="2600" dirty="0"/>
              <a:t>What did Mao Zedong promise?</a:t>
            </a:r>
          </a:p>
          <a:p>
            <a:endParaRPr lang="en-US" sz="1600" dirty="0"/>
          </a:p>
          <a:p>
            <a:r>
              <a:rPr lang="en-US" sz="2600" dirty="0"/>
              <a:t>Based on the video, do you believe Mao Zedong was good for China? Why? </a:t>
            </a:r>
          </a:p>
          <a:p>
            <a:endParaRPr lang="en-US" dirty="0"/>
          </a:p>
        </p:txBody>
      </p:sp>
      <p:sp>
        <p:nvSpPr>
          <p:cNvPr id="4" name="TextBox 3"/>
          <p:cNvSpPr txBox="1"/>
          <p:nvPr/>
        </p:nvSpPr>
        <p:spPr>
          <a:xfrm>
            <a:off x="755576" y="3774362"/>
            <a:ext cx="3528392" cy="461665"/>
          </a:xfrm>
          <a:prstGeom prst="rect">
            <a:avLst/>
          </a:prstGeom>
          <a:noFill/>
        </p:spPr>
        <p:txBody>
          <a:bodyPr wrap="square" rtlCol="0">
            <a:spAutoFit/>
          </a:bodyPr>
          <a:lstStyle/>
          <a:p>
            <a:r>
              <a:rPr lang="en-US" sz="2400" b="1" dirty="0">
                <a:solidFill>
                  <a:srgbClr val="FF0000"/>
                </a:solidFill>
              </a:rPr>
              <a:t>Communist Party</a:t>
            </a:r>
          </a:p>
        </p:txBody>
      </p:sp>
      <p:sp>
        <p:nvSpPr>
          <p:cNvPr id="5" name="TextBox 4"/>
          <p:cNvSpPr txBox="1"/>
          <p:nvPr/>
        </p:nvSpPr>
        <p:spPr>
          <a:xfrm>
            <a:off x="827584" y="4509119"/>
            <a:ext cx="7308812" cy="461665"/>
          </a:xfrm>
          <a:prstGeom prst="rect">
            <a:avLst/>
          </a:prstGeom>
          <a:noFill/>
        </p:spPr>
        <p:txBody>
          <a:bodyPr wrap="square" rtlCol="0">
            <a:spAutoFit/>
          </a:bodyPr>
          <a:lstStyle/>
          <a:p>
            <a:r>
              <a:rPr lang="en-US" sz="2400" b="1" dirty="0">
                <a:solidFill>
                  <a:srgbClr val="FF0000"/>
                </a:solidFill>
              </a:rPr>
              <a:t>It would spring from the countryside of peasants</a:t>
            </a:r>
          </a:p>
        </p:txBody>
      </p:sp>
      <p:sp>
        <p:nvSpPr>
          <p:cNvPr id="6" name="TextBox 5"/>
          <p:cNvSpPr txBox="1"/>
          <p:nvPr/>
        </p:nvSpPr>
        <p:spPr>
          <a:xfrm>
            <a:off x="755576" y="5296246"/>
            <a:ext cx="7992888" cy="461665"/>
          </a:xfrm>
          <a:prstGeom prst="rect">
            <a:avLst/>
          </a:prstGeom>
          <a:noFill/>
        </p:spPr>
        <p:txBody>
          <a:bodyPr wrap="square" rtlCol="0">
            <a:spAutoFit/>
          </a:bodyPr>
          <a:lstStyle/>
          <a:p>
            <a:r>
              <a:rPr lang="en-US" sz="2400" b="1" dirty="0">
                <a:solidFill>
                  <a:srgbClr val="FF0000"/>
                </a:solidFill>
              </a:rPr>
              <a:t>Land reform and a China that could stand on its own</a:t>
            </a:r>
          </a:p>
        </p:txBody>
      </p:sp>
      <p:sp>
        <p:nvSpPr>
          <p:cNvPr id="7" name="TextBox 6"/>
          <p:cNvSpPr txBox="1"/>
          <p:nvPr/>
        </p:nvSpPr>
        <p:spPr>
          <a:xfrm>
            <a:off x="4031432" y="6093296"/>
            <a:ext cx="4861048" cy="461665"/>
          </a:xfrm>
          <a:prstGeom prst="rect">
            <a:avLst/>
          </a:prstGeom>
          <a:noFill/>
        </p:spPr>
        <p:txBody>
          <a:bodyPr wrap="square" rtlCol="0">
            <a:spAutoFit/>
          </a:bodyPr>
          <a:lstStyle/>
          <a:p>
            <a:r>
              <a:rPr lang="en-US" sz="2400" b="1" dirty="0">
                <a:solidFill>
                  <a:srgbClr val="FF0000"/>
                </a:solidFill>
              </a:rPr>
              <a:t>Let’s find out…</a:t>
            </a:r>
          </a:p>
        </p:txBody>
      </p:sp>
    </p:spTree>
    <p:extLst>
      <p:ext uri="{BB962C8B-B14F-4D97-AF65-F5344CB8AC3E}">
        <p14:creationId xmlns:p14="http://schemas.microsoft.com/office/powerpoint/2010/main" val="168100669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12" y="260648"/>
            <a:ext cx="9036496" cy="1143000"/>
          </a:xfrm>
        </p:spPr>
        <p:txBody>
          <a:bodyPr/>
          <a:lstStyle/>
          <a:p>
            <a:r>
              <a:rPr lang="en-US" sz="4800" b="1" dirty="0">
                <a:effectLst>
                  <a:outerShdw blurRad="38100" dist="38100" dir="2700000" algn="tl">
                    <a:schemeClr val="bg1">
                      <a:alpha val="43000"/>
                    </a:schemeClr>
                  </a:outerShdw>
                </a:effectLst>
              </a:rPr>
              <a:t>Communism and Mao Zedong</a:t>
            </a:r>
          </a:p>
        </p:txBody>
      </p:sp>
      <p:sp>
        <p:nvSpPr>
          <p:cNvPr id="3" name="Content Placeholder 2"/>
          <p:cNvSpPr>
            <a:spLocks noGrp="1"/>
          </p:cNvSpPr>
          <p:nvPr>
            <p:ph idx="1"/>
          </p:nvPr>
        </p:nvSpPr>
        <p:spPr>
          <a:xfrm>
            <a:off x="251520" y="1916832"/>
            <a:ext cx="8435280" cy="4392488"/>
          </a:xfrm>
        </p:spPr>
        <p:txBody>
          <a:bodyPr/>
          <a:lstStyle/>
          <a:p>
            <a:r>
              <a:rPr lang="en-US" b="1" dirty="0">
                <a:effectLst>
                  <a:outerShdw blurRad="38100" dist="38100" dir="2700000" algn="tl">
                    <a:schemeClr val="bg1">
                      <a:alpha val="43000"/>
                    </a:schemeClr>
                  </a:outerShdw>
                </a:effectLst>
              </a:rPr>
              <a:t>Mao was appointed the leader of the </a:t>
            </a:r>
            <a:r>
              <a:rPr lang="en-US" b="1" u="sng" dirty="0">
                <a:solidFill>
                  <a:srgbClr val="FF0000"/>
                </a:solidFill>
                <a:effectLst>
                  <a:outerShdw blurRad="38100" dist="38100" dir="2700000" algn="tl">
                    <a:schemeClr val="bg1">
                      <a:alpha val="43000"/>
                    </a:schemeClr>
                  </a:outerShdw>
                </a:effectLst>
              </a:rPr>
              <a:t>Chinese Communist Party </a:t>
            </a:r>
            <a:r>
              <a:rPr lang="en-US" b="1" dirty="0">
                <a:effectLst>
                  <a:outerShdw blurRad="38100" dist="38100" dir="2700000" algn="tl">
                    <a:schemeClr val="bg1">
                      <a:alpha val="43000"/>
                    </a:schemeClr>
                  </a:outerShdw>
                </a:effectLst>
              </a:rPr>
              <a:t>and the head of China’s </a:t>
            </a:r>
            <a:r>
              <a:rPr lang="en-US" b="1" u="sng" dirty="0">
                <a:solidFill>
                  <a:srgbClr val="FF0000"/>
                </a:solidFill>
                <a:effectLst>
                  <a:outerShdw blurRad="38100" dist="38100" dir="2700000" algn="tl">
                    <a:schemeClr val="bg1">
                      <a:alpha val="43000"/>
                    </a:schemeClr>
                  </a:outerShdw>
                </a:effectLst>
              </a:rPr>
              <a:t>government</a:t>
            </a:r>
          </a:p>
          <a:p>
            <a:r>
              <a:rPr lang="en-US" b="1" dirty="0">
                <a:effectLst>
                  <a:outerShdw blurRad="38100" dist="38100" dir="2700000" algn="tl">
                    <a:schemeClr val="bg1">
                      <a:alpha val="43000"/>
                    </a:schemeClr>
                  </a:outerShdw>
                </a:effectLst>
              </a:rPr>
              <a:t>He had almost complete control over China</a:t>
            </a:r>
          </a:p>
          <a:p>
            <a:r>
              <a:rPr lang="en-US" b="1" dirty="0">
                <a:effectLst>
                  <a:outerShdw blurRad="38100" dist="38100" dir="2700000" algn="tl">
                    <a:schemeClr val="bg1">
                      <a:alpha val="43000"/>
                    </a:schemeClr>
                  </a:outerShdw>
                </a:effectLst>
              </a:rPr>
              <a:t>In the early years of Communist rule, China and its people saw many </a:t>
            </a:r>
            <a:r>
              <a:rPr lang="en-US" b="1" u="sng" dirty="0">
                <a:solidFill>
                  <a:srgbClr val="FF0000"/>
                </a:solidFill>
                <a:effectLst>
                  <a:outerShdw blurRad="38100" dist="38100" dir="2700000" algn="tl">
                    <a:schemeClr val="bg1">
                      <a:alpha val="43000"/>
                    </a:schemeClr>
                  </a:outerShdw>
                </a:effectLst>
              </a:rPr>
              <a:t>reforms</a:t>
            </a:r>
            <a:r>
              <a:rPr lang="en-US" b="1" dirty="0">
                <a:effectLst>
                  <a:outerShdw blurRad="38100" dist="38100" dir="2700000" algn="tl">
                    <a:schemeClr val="bg1">
                      <a:alpha val="43000"/>
                    </a:schemeClr>
                  </a:outerShdw>
                </a:effectLst>
              </a:rPr>
              <a:t> that were seen as </a:t>
            </a:r>
            <a:r>
              <a:rPr lang="en-US" b="1" u="sng" dirty="0">
                <a:solidFill>
                  <a:srgbClr val="FF0000"/>
                </a:solidFill>
                <a:effectLst>
                  <a:outerShdw blurRad="38100" dist="38100" dir="2700000" algn="tl">
                    <a:schemeClr val="bg1">
                      <a:alpha val="43000"/>
                    </a:schemeClr>
                  </a:outerShdw>
                </a:effectLst>
              </a:rPr>
              <a:t>positive</a:t>
            </a:r>
            <a:r>
              <a:rPr lang="en-US" b="1" dirty="0">
                <a:effectLst>
                  <a:outerShdw blurRad="38100" dist="38100" dir="2700000" algn="tl">
                    <a:schemeClr val="bg1">
                      <a:alpha val="43000"/>
                    </a:schemeClr>
                  </a:outerShdw>
                </a:effectLst>
              </a:rPr>
              <a:t>.</a:t>
            </a:r>
          </a:p>
        </p:txBody>
      </p:sp>
    </p:spTree>
    <p:extLst>
      <p:ext uri="{BB962C8B-B14F-4D97-AF65-F5344CB8AC3E}">
        <p14:creationId xmlns:p14="http://schemas.microsoft.com/office/powerpoint/2010/main" val="80756770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179512" y="3789040"/>
            <a:ext cx="8714702" cy="2705904"/>
            <a:chOff x="179512" y="3789040"/>
            <a:chExt cx="8714702" cy="2705904"/>
          </a:xfrm>
        </p:grpSpPr>
        <p:pic>
          <p:nvPicPr>
            <p:cNvPr id="2052" name="Picture 4" descr="https://encrypted-tbn1.gstatic.com/images?q=tbn:ANd9GcQVmfeMlxqh_H6t1dYnZIxuvTUDihE2whFDNNnHWRKacUB0CFmO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746" y="3789040"/>
              <a:ext cx="4412468" cy="27059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http://alphahistory.com/chineserevolution/wp-content/uploads/2014/04/agrarianreformla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789040"/>
              <a:ext cx="4019380" cy="270590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a:xfrm>
            <a:off x="545102" y="116632"/>
            <a:ext cx="7873287" cy="1143000"/>
          </a:xfrm>
        </p:spPr>
        <p:txBody>
          <a:bodyPr/>
          <a:lstStyle/>
          <a:p>
            <a:r>
              <a:rPr lang="en-US" sz="5400" b="1" u="sng" dirty="0"/>
              <a:t>Redistribution of Land</a:t>
            </a:r>
          </a:p>
        </p:txBody>
      </p:sp>
      <p:sp>
        <p:nvSpPr>
          <p:cNvPr id="6" name="Title 1"/>
          <p:cNvSpPr txBox="1">
            <a:spLocks/>
          </p:cNvSpPr>
          <p:nvPr/>
        </p:nvSpPr>
        <p:spPr bwMode="auto">
          <a:xfrm>
            <a:off x="323528" y="1484784"/>
            <a:ext cx="8570686"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300" b="1" dirty="0">
                <a:effectLst>
                  <a:outerShdw blurRad="38100" dist="38100" dir="2700000" algn="tl">
                    <a:schemeClr val="bg1">
                      <a:alpha val="43000"/>
                    </a:schemeClr>
                  </a:outerShdw>
                </a:effectLst>
              </a:rPr>
              <a:t>Land was taken from the wealthy landlords and given to the peasants.</a:t>
            </a:r>
          </a:p>
        </p:txBody>
      </p:sp>
    </p:spTree>
    <p:extLst>
      <p:ext uri="{BB962C8B-B14F-4D97-AF65-F5344CB8AC3E}">
        <p14:creationId xmlns:p14="http://schemas.microsoft.com/office/powerpoint/2010/main" val="260809024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10" presetClass="entr" presetSubtype="0" fill="hold" nodeType="afterEffect">
                                  <p:stCondLst>
                                    <p:cond delay="1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effectLst>
                  <a:outerShdw blurRad="38100" dist="38100" dir="2700000" algn="tl">
                    <a:schemeClr val="bg1">
                      <a:alpha val="43000"/>
                    </a:schemeClr>
                  </a:outerShdw>
                </a:effectLst>
              </a:rPr>
              <a:t>A Few Other Reforms</a:t>
            </a:r>
          </a:p>
        </p:txBody>
      </p:sp>
      <p:sp>
        <p:nvSpPr>
          <p:cNvPr id="3" name="Content Placeholder 2"/>
          <p:cNvSpPr>
            <a:spLocks noGrp="1"/>
          </p:cNvSpPr>
          <p:nvPr>
            <p:ph idx="1"/>
          </p:nvPr>
        </p:nvSpPr>
        <p:spPr>
          <a:xfrm>
            <a:off x="323528" y="1700808"/>
            <a:ext cx="8579296" cy="4281339"/>
          </a:xfrm>
        </p:spPr>
        <p:txBody>
          <a:bodyPr/>
          <a:lstStyle/>
          <a:p>
            <a:r>
              <a:rPr lang="en-US" sz="3600" b="1" dirty="0">
                <a:effectLst>
                  <a:outerShdw blurRad="38100" dist="38100" dir="2700000" algn="tl">
                    <a:schemeClr val="bg1">
                      <a:alpha val="43000"/>
                    </a:schemeClr>
                  </a:outerShdw>
                </a:effectLst>
              </a:rPr>
              <a:t>Promoted the status of </a:t>
            </a:r>
            <a:r>
              <a:rPr lang="en-US" sz="3600" b="1" u="sng" dirty="0">
                <a:solidFill>
                  <a:srgbClr val="FF0000"/>
                </a:solidFill>
                <a:effectLst>
                  <a:outerShdw blurRad="38100" dist="38100" dir="2700000" algn="tl">
                    <a:schemeClr val="bg1">
                      <a:alpha val="43000"/>
                    </a:schemeClr>
                  </a:outerShdw>
                </a:effectLst>
              </a:rPr>
              <a:t>women</a:t>
            </a:r>
          </a:p>
          <a:p>
            <a:r>
              <a:rPr lang="en-US" sz="3600" b="1" dirty="0">
                <a:effectLst>
                  <a:outerShdw blurRad="38100" dist="38100" dir="2700000" algn="tl">
                    <a:schemeClr val="bg1">
                      <a:alpha val="43000"/>
                    </a:schemeClr>
                  </a:outerShdw>
                </a:effectLst>
              </a:rPr>
              <a:t>Doubled the school population and improved literacy</a:t>
            </a:r>
          </a:p>
          <a:p>
            <a:r>
              <a:rPr lang="en-US" sz="3600" b="1" dirty="0">
                <a:effectLst>
                  <a:outerShdw blurRad="38100" dist="38100" dir="2700000" algn="tl">
                    <a:schemeClr val="bg1">
                      <a:alpha val="43000"/>
                    </a:schemeClr>
                  </a:outerShdw>
                </a:effectLst>
              </a:rPr>
              <a:t>Increased access to health care, which dramatically raised life expectancy</a:t>
            </a:r>
          </a:p>
          <a:p>
            <a:r>
              <a:rPr lang="en-US" sz="3600" b="1" dirty="0">
                <a:effectLst>
                  <a:outerShdw blurRad="38100" dist="38100" dir="2700000" algn="tl">
                    <a:schemeClr val="bg1">
                      <a:alpha val="43000"/>
                    </a:schemeClr>
                  </a:outerShdw>
                </a:effectLst>
              </a:rPr>
              <a:t>Banned </a:t>
            </a:r>
            <a:r>
              <a:rPr lang="en-US" sz="3600" b="1" u="sng" dirty="0">
                <a:solidFill>
                  <a:srgbClr val="FF0000"/>
                </a:solidFill>
                <a:effectLst>
                  <a:outerShdw blurRad="38100" dist="38100" dir="2700000" algn="tl">
                    <a:schemeClr val="bg1">
                      <a:alpha val="43000"/>
                    </a:schemeClr>
                  </a:outerShdw>
                </a:effectLst>
              </a:rPr>
              <a:t>forced marriages</a:t>
            </a:r>
          </a:p>
        </p:txBody>
      </p:sp>
      <p:sp>
        <p:nvSpPr>
          <p:cNvPr id="4" name="Rectangle 3"/>
          <p:cNvSpPr/>
          <p:nvPr/>
        </p:nvSpPr>
        <p:spPr>
          <a:xfrm>
            <a:off x="1331640" y="5949280"/>
            <a:ext cx="6336704" cy="646331"/>
          </a:xfrm>
          <a:prstGeom prst="rect">
            <a:avLst/>
          </a:prstGeom>
        </p:spPr>
        <p:txBody>
          <a:bodyPr wrap="square">
            <a:spAutoFit/>
          </a:bodyPr>
          <a:lstStyle/>
          <a:p>
            <a:pPr algn="ctr"/>
            <a:r>
              <a:rPr lang="en-US" dirty="0">
                <a:hlinkClick r:id="rId2"/>
              </a:rPr>
              <a:t>https://www.youtube.com/watch?v=VhOKiwX2u_U</a:t>
            </a:r>
            <a:r>
              <a:rPr lang="en-US" dirty="0"/>
              <a:t> </a:t>
            </a:r>
            <a:br>
              <a:rPr lang="en-US" dirty="0"/>
            </a:br>
            <a:r>
              <a:rPr lang="en-US" dirty="0"/>
              <a:t>[10:00 optional video clip describing positive reforms] </a:t>
            </a:r>
          </a:p>
        </p:txBody>
      </p:sp>
    </p:spTree>
    <p:extLst>
      <p:ext uri="{BB962C8B-B14F-4D97-AF65-F5344CB8AC3E}">
        <p14:creationId xmlns:p14="http://schemas.microsoft.com/office/powerpoint/2010/main" val="2196193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10" presetClass="entr" presetSubtype="0" fill="hold" grpId="0" nodeType="afterEffect">
                                  <p:stCondLst>
                                    <p:cond delay="50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251520" y="760762"/>
            <a:ext cx="4536504"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3600" dirty="0">
                <a:solidFill>
                  <a:srgbClr val="000000"/>
                </a:solidFill>
              </a:rPr>
              <a:t>Turn to a seat partner and discuss again: do you believe Mao Zedong was good for China? </a:t>
            </a:r>
            <a:endParaRPr lang="en-US" sz="1800" dirty="0">
              <a:solidFill>
                <a:srgbClr val="000000"/>
              </a:solidFill>
            </a:endParaRPr>
          </a:p>
          <a:p>
            <a:endParaRPr lang="en-US" sz="1800" dirty="0">
              <a:solidFill>
                <a:srgbClr val="000000"/>
              </a:solidFill>
            </a:endParaRPr>
          </a:p>
          <a:p>
            <a:endParaRPr lang="en-US" sz="1800" dirty="0">
              <a:solidFill>
                <a:srgbClr val="000000"/>
              </a:solidFill>
            </a:endParaRPr>
          </a:p>
          <a:p>
            <a:r>
              <a:rPr lang="en-US" sz="3600" dirty="0">
                <a:solidFill>
                  <a:srgbClr val="000000"/>
                </a:solidFill>
              </a:rPr>
              <a:t>Use examples discussed in your reasoning. </a:t>
            </a:r>
          </a:p>
        </p:txBody>
      </p:sp>
      <p:pic>
        <p:nvPicPr>
          <p:cNvPr id="3074" name="Picture 2" descr="http://img3.wikia.nocookie.net/__cb20070404110904/desencyclopedie/images/f/f1/Mao_zed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078" y="1268760"/>
            <a:ext cx="3562350" cy="46958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69345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7200C4137C7F488A03F7F4C393C69C" ma:contentTypeVersion="33" ma:contentTypeDescription="Create a new document." ma:contentTypeScope="" ma:versionID="92a001bec7f8b24474f7ffcf294990cc">
  <xsd:schema xmlns:xsd="http://www.w3.org/2001/XMLSchema" xmlns:xs="http://www.w3.org/2001/XMLSchema" xmlns:p="http://schemas.microsoft.com/office/2006/metadata/properties" xmlns:ns2="f2d99d9e-4c67-41ea-ae20-43a7d969a0e9" xmlns:ns3="dc982109-1560-4ec2-a8e3-1f18f1f4ebfd" targetNamespace="http://schemas.microsoft.com/office/2006/metadata/properties" ma:root="true" ma:fieldsID="9e66bb6b989305b183c43bf5c36dc975" ns2:_="" ns3:_="">
    <xsd:import namespace="f2d99d9e-4c67-41ea-ae20-43a7d969a0e9"/>
    <xsd:import namespace="dc982109-1560-4ec2-a8e3-1f18f1f4eb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Teams_Channel_Section_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d99d9e-4c67-41ea-ae20-43a7d969a0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NotebookType" ma:index="19" nillable="true" ma:displayName="Notebook Type" ma:internalName="NotebookType">
      <xsd:simpleType>
        <xsd:restriction base="dms:Text"/>
      </xsd:simpleType>
    </xsd:element>
    <xsd:element name="FolderType" ma:index="20" nillable="true" ma:displayName="Folder Type" ma:internalName="FolderType">
      <xsd:simpleType>
        <xsd:restriction base="dms:Text"/>
      </xsd:simpleType>
    </xsd:element>
    <xsd:element name="CultureName" ma:index="21" nillable="true" ma:displayName="Culture Name" ma:internalName="CultureName">
      <xsd:simpleType>
        <xsd:restriction base="dms:Text"/>
      </xsd:simpleType>
    </xsd:element>
    <xsd:element name="AppVersion" ma:index="22" nillable="true" ma:displayName="App Version" ma:internalName="AppVersion">
      <xsd:simpleType>
        <xsd:restriction base="dms:Text"/>
      </xsd:simpleType>
    </xsd:element>
    <xsd:element name="TeamsChannelId" ma:index="23" nillable="true" ma:displayName="Teams Channel Id" ma:internalName="TeamsChannelId">
      <xsd:simpleType>
        <xsd:restriction base="dms:Text"/>
      </xsd:simpleType>
    </xsd:element>
    <xsd:element name="Owner" ma:index="2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5" nillable="true" ma:displayName="Math Settings" ma:internalName="Math_Settings">
      <xsd:simpleType>
        <xsd:restriction base="dms:Text"/>
      </xsd:simpleType>
    </xsd:element>
    <xsd:element name="DefaultSectionNames" ma:index="26" nillable="true" ma:displayName="Default Section Names" ma:internalName="DefaultSectionNames">
      <xsd:simpleType>
        <xsd:restriction base="dms:Note">
          <xsd:maxLength value="255"/>
        </xsd:restriction>
      </xsd:simpleType>
    </xsd:element>
    <xsd:element name="Templates" ma:index="27" nillable="true" ma:displayName="Templates" ma:internalName="Templates">
      <xsd:simpleType>
        <xsd:restriction base="dms:Note">
          <xsd:maxLength value="255"/>
        </xsd:restriction>
      </xsd:simpleType>
    </xsd:element>
    <xsd:element name="Teachers" ma:index="2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Invited_Teachers" ma:index="33" nillable="true" ma:displayName="Invited Teachers" ma:internalName="Invited_Teachers">
      <xsd:simpleType>
        <xsd:restriction base="dms:Note">
          <xsd:maxLength value="255"/>
        </xsd:restriction>
      </xsd:simpleType>
    </xsd:element>
    <xsd:element name="Invited_Students" ma:index="34" nillable="true" ma:displayName="Invited Students" ma:internalName="Invited_Students">
      <xsd:simpleType>
        <xsd:restriction base="dms:Note">
          <xsd:maxLength value="255"/>
        </xsd:restriction>
      </xsd:simpleType>
    </xsd:element>
    <xsd:element name="Self_Registration_Enabled" ma:index="35" nillable="true" ma:displayName="Self Registration Enabled" ma:internalName="Self_Registration_Enabled">
      <xsd:simpleType>
        <xsd:restriction base="dms:Boolean"/>
      </xsd:simpleType>
    </xsd:element>
    <xsd:element name="Has_Teacher_Only_SectionGroup" ma:index="36" nillable="true" ma:displayName="Has Teacher Only SectionGroup" ma:internalName="Has_Teacher_Only_SectionGroup">
      <xsd:simpleType>
        <xsd:restriction base="dms:Boolean"/>
      </xsd:simpleType>
    </xsd:element>
    <xsd:element name="Is_Collaboration_Space_Locked" ma:index="37" nillable="true" ma:displayName="Is Collaboration Space Locked" ma:internalName="Is_Collaboration_Space_Locked">
      <xsd:simpleType>
        <xsd:restriction base="dms:Boolean"/>
      </xsd:simpleType>
    </xsd:element>
    <xsd:element name="IsNotebookLocked" ma:index="38" nillable="true" ma:displayName="Is Notebook Locked" ma:internalName="IsNotebookLocked">
      <xsd:simpleType>
        <xsd:restriction base="dms:Boolean"/>
      </xsd:simpleType>
    </xsd:element>
    <xsd:element name="Teams_Channel_Section_Location" ma:index="39" nillable="true" ma:displayName="Teams Channel Section Location" ma:internalName="Teams_Channel_Section_Location">
      <xsd:simpleType>
        <xsd:restriction base="dms:Text"/>
      </xsd:simpleType>
    </xsd:element>
    <xsd:element name="MediaLengthInSeconds" ma:index="4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982109-1560-4ec2-a8e3-1f18f1f4eb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as_Teacher_Only_SectionGroup xmlns="f2d99d9e-4c67-41ea-ae20-43a7d969a0e9" xsi:nil="true"/>
    <Owner xmlns="f2d99d9e-4c67-41ea-ae20-43a7d969a0e9">
      <UserInfo>
        <DisplayName/>
        <AccountId xsi:nil="true"/>
        <AccountType/>
      </UserInfo>
    </Owner>
    <Students xmlns="f2d99d9e-4c67-41ea-ae20-43a7d969a0e9">
      <UserInfo>
        <DisplayName/>
        <AccountId xsi:nil="true"/>
        <AccountType/>
      </UserInfo>
    </Students>
    <Is_Collaboration_Space_Locked xmlns="f2d99d9e-4c67-41ea-ae20-43a7d969a0e9" xsi:nil="true"/>
    <CultureName xmlns="f2d99d9e-4c67-41ea-ae20-43a7d969a0e9" xsi:nil="true"/>
    <Distribution_Groups xmlns="f2d99d9e-4c67-41ea-ae20-43a7d969a0e9" xsi:nil="true"/>
    <Invited_Teachers xmlns="f2d99d9e-4c67-41ea-ae20-43a7d969a0e9" xsi:nil="true"/>
    <Invited_Students xmlns="f2d99d9e-4c67-41ea-ae20-43a7d969a0e9" xsi:nil="true"/>
    <Math_Settings xmlns="f2d99d9e-4c67-41ea-ae20-43a7d969a0e9" xsi:nil="true"/>
    <Teachers xmlns="f2d99d9e-4c67-41ea-ae20-43a7d969a0e9">
      <UserInfo>
        <DisplayName/>
        <AccountId xsi:nil="true"/>
        <AccountType/>
      </UserInfo>
    </Teachers>
    <TeamsChannelId xmlns="f2d99d9e-4c67-41ea-ae20-43a7d969a0e9" xsi:nil="true"/>
    <Self_Registration_Enabled xmlns="f2d99d9e-4c67-41ea-ae20-43a7d969a0e9" xsi:nil="true"/>
    <FolderType xmlns="f2d99d9e-4c67-41ea-ae20-43a7d969a0e9" xsi:nil="true"/>
    <AppVersion xmlns="f2d99d9e-4c67-41ea-ae20-43a7d969a0e9" xsi:nil="true"/>
    <LMS_Mappings xmlns="f2d99d9e-4c67-41ea-ae20-43a7d969a0e9" xsi:nil="true"/>
    <Templates xmlns="f2d99d9e-4c67-41ea-ae20-43a7d969a0e9" xsi:nil="true"/>
    <NotebookType xmlns="f2d99d9e-4c67-41ea-ae20-43a7d969a0e9" xsi:nil="true"/>
    <Student_Groups xmlns="f2d99d9e-4c67-41ea-ae20-43a7d969a0e9">
      <UserInfo>
        <DisplayName/>
        <AccountId xsi:nil="true"/>
        <AccountType/>
      </UserInfo>
    </Student_Groups>
    <IsNotebookLocked xmlns="f2d99d9e-4c67-41ea-ae20-43a7d969a0e9" xsi:nil="true"/>
    <DefaultSectionNames xmlns="f2d99d9e-4c67-41ea-ae20-43a7d969a0e9" xsi:nil="true"/>
    <Teams_Channel_Section_Location xmlns="f2d99d9e-4c67-41ea-ae20-43a7d969a0e9" xsi:nil="true"/>
  </documentManagement>
</p:properties>
</file>

<file path=customXml/itemProps1.xml><?xml version="1.0" encoding="utf-8"?>
<ds:datastoreItem xmlns:ds="http://schemas.openxmlformats.org/officeDocument/2006/customXml" ds:itemID="{14DE0986-864C-44EA-B28C-375D5FFBF8CD}">
  <ds:schemaRefs>
    <ds:schemaRef ds:uri="http://schemas.microsoft.com/sharepoint/v3/contenttype/forms"/>
  </ds:schemaRefs>
</ds:datastoreItem>
</file>

<file path=customXml/itemProps2.xml><?xml version="1.0" encoding="utf-8"?>
<ds:datastoreItem xmlns:ds="http://schemas.openxmlformats.org/officeDocument/2006/customXml" ds:itemID="{A736BD29-1601-4E04-86EF-414B7BB4F7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d99d9e-4c67-41ea-ae20-43a7d969a0e9"/>
    <ds:schemaRef ds:uri="dc982109-1560-4ec2-a8e3-1f18f1f4eb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295A05-8A6D-46B5-B456-643F3FCB8472}">
  <ds:schemaRefs>
    <ds:schemaRef ds:uri="dc982109-1560-4ec2-a8e3-1f18f1f4ebfd"/>
    <ds:schemaRef ds:uri="http://purl.org/dc/dcmitype/"/>
    <ds:schemaRef ds:uri="http://www.w3.org/XML/1998/namespace"/>
    <ds:schemaRef ds:uri="http://purl.org/dc/elements/1.1/"/>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f2d99d9e-4c67-41ea-ae20-43a7d969a0e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10076</TotalTime>
  <Words>1064</Words>
  <Application>Microsoft Office PowerPoint</Application>
  <PresentationFormat>On-screen Show (4:3)</PresentationFormat>
  <Paragraphs>117</Paragraphs>
  <Slides>37</Slides>
  <Notes>1</Notes>
  <HiddenSlides>0</HiddenSlides>
  <MMClips>1</MMClips>
  <ScaleCrop>false</ScaleCrop>
  <HeadingPairs>
    <vt:vector size="4" baseType="variant">
      <vt:variant>
        <vt:lpstr>Theme</vt:lpstr>
      </vt:variant>
      <vt:variant>
        <vt:i4>7</vt:i4>
      </vt:variant>
      <vt:variant>
        <vt:lpstr>Slide Titles</vt:lpstr>
      </vt:variant>
      <vt:variant>
        <vt:i4>37</vt:i4>
      </vt:variant>
    </vt:vector>
  </HeadingPairs>
  <TitlesOfParts>
    <vt:vector size="44" baseType="lpstr">
      <vt:lpstr>Diseño predeterminado</vt:lpstr>
      <vt:lpstr>1_Diseño predeterminado</vt:lpstr>
      <vt:lpstr>2_Diseño predeterminado</vt:lpstr>
      <vt:lpstr>3_Diseño predeterminado</vt:lpstr>
      <vt:lpstr>4_Diseño predeterminado</vt:lpstr>
      <vt:lpstr>5_Diseño predeterminado</vt:lpstr>
      <vt:lpstr>6_Diseño predeterminado</vt:lpstr>
      <vt:lpstr>How did Communism influence China?</vt:lpstr>
      <vt:lpstr>PowerPoint Presentation</vt:lpstr>
      <vt:lpstr>The Rise of Mao Zedong</vt:lpstr>
      <vt:lpstr>China and the rise of Mao</vt:lpstr>
      <vt:lpstr>China and the rise of Mao</vt:lpstr>
      <vt:lpstr>Communism and Mao Zedong</vt:lpstr>
      <vt:lpstr>Redistribution of Land</vt:lpstr>
      <vt:lpstr>A Few Other Reforms</vt:lpstr>
      <vt:lpstr>PowerPoint Presentation</vt:lpstr>
      <vt:lpstr>PowerPoint Presentation</vt:lpstr>
      <vt:lpstr>Great Leap Forward</vt:lpstr>
      <vt:lpstr>Great Leap Forward</vt:lpstr>
      <vt:lpstr>Communist Propaganda</vt:lpstr>
      <vt:lpstr>Communist Propaganda of the Great Leap Forward</vt:lpstr>
      <vt:lpstr>Communist Propaganda of the Great Leap Forward</vt:lpstr>
      <vt:lpstr>Great Leap Forward</vt:lpstr>
      <vt:lpstr>Great Leap Forward</vt:lpstr>
      <vt:lpstr>Great Leap Forward</vt:lpstr>
      <vt:lpstr>Great Leap Forward</vt:lpstr>
      <vt:lpstr>Great Leap Forward</vt:lpstr>
      <vt:lpstr>Turn to a partner and explain what the image means.</vt:lpstr>
      <vt:lpstr>Effects of the Great  Leap Forward</vt:lpstr>
      <vt:lpstr>Great Leap Forward</vt:lpstr>
      <vt:lpstr>After the Great Leap Forward</vt:lpstr>
      <vt:lpstr>Cultural Revolution</vt:lpstr>
      <vt:lpstr>Cultural Revolution</vt:lpstr>
      <vt:lpstr>Cultural Revolution</vt:lpstr>
      <vt:lpstr>Cultural Revolution</vt:lpstr>
      <vt:lpstr>PowerPoint Presentation</vt:lpstr>
      <vt:lpstr>Mao Zedong’s death in 1976 brought an end to the Cultural Revolution</vt:lpstr>
      <vt:lpstr>After Mao Zedong</vt:lpstr>
      <vt:lpstr>Tiananmen Square</vt:lpstr>
      <vt:lpstr>Tiananmen Square</vt:lpstr>
      <vt:lpstr>PowerPoint Presentation</vt:lpstr>
      <vt:lpstr>Who was “Tank Man”?</vt:lpstr>
      <vt:lpstr>Tiananmen Square</vt:lpstr>
      <vt:lpstr>Modern China</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Jerry</cp:lastModifiedBy>
  <cp:revision>931</cp:revision>
  <dcterms:created xsi:type="dcterms:W3CDTF">2010-05-23T14:28:12Z</dcterms:created>
  <dcterms:modified xsi:type="dcterms:W3CDTF">2022-04-12T18:12:49Z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0x0101009E7200C4137C7F488A03F7F4C393C69C</vt:lpwstr>
  </property>
</Properties>
</file>