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8" r:id="rId7"/>
    <p:sldMasterId id="2147483704" r:id="rId8"/>
    <p:sldMasterId id="2147483716" r:id="rId9"/>
  </p:sldMasterIdLst>
  <p:notesMasterIdLst>
    <p:notesMasterId r:id="rId56"/>
  </p:notesMasterIdLst>
  <p:sldIdLst>
    <p:sldId id="317" r:id="rId10"/>
    <p:sldId id="272" r:id="rId11"/>
    <p:sldId id="276" r:id="rId12"/>
    <p:sldId id="275" r:id="rId13"/>
    <p:sldId id="277" r:id="rId14"/>
    <p:sldId id="319" r:id="rId15"/>
    <p:sldId id="300" r:id="rId16"/>
    <p:sldId id="279" r:id="rId17"/>
    <p:sldId id="305" r:id="rId18"/>
    <p:sldId id="301" r:id="rId19"/>
    <p:sldId id="295" r:id="rId20"/>
    <p:sldId id="294" r:id="rId21"/>
    <p:sldId id="293" r:id="rId22"/>
    <p:sldId id="306" r:id="rId23"/>
    <p:sldId id="278" r:id="rId24"/>
    <p:sldId id="296" r:id="rId25"/>
    <p:sldId id="307" r:id="rId26"/>
    <p:sldId id="288" r:id="rId27"/>
    <p:sldId id="308" r:id="rId28"/>
    <p:sldId id="321" r:id="rId29"/>
    <p:sldId id="310" r:id="rId30"/>
    <p:sldId id="282" r:id="rId31"/>
    <p:sldId id="311" r:id="rId32"/>
    <p:sldId id="312" r:id="rId33"/>
    <p:sldId id="313" r:id="rId34"/>
    <p:sldId id="314" r:id="rId35"/>
    <p:sldId id="315" r:id="rId36"/>
    <p:sldId id="289" r:id="rId37"/>
    <p:sldId id="316" r:id="rId38"/>
    <p:sldId id="291" r:id="rId39"/>
    <p:sldId id="302" r:id="rId40"/>
    <p:sldId id="256" r:id="rId41"/>
    <p:sldId id="258" r:id="rId42"/>
    <p:sldId id="260" r:id="rId43"/>
    <p:sldId id="261" r:id="rId44"/>
    <p:sldId id="262" r:id="rId45"/>
    <p:sldId id="259" r:id="rId46"/>
    <p:sldId id="263" r:id="rId47"/>
    <p:sldId id="264" r:id="rId48"/>
    <p:sldId id="266" r:id="rId49"/>
    <p:sldId id="265" r:id="rId50"/>
    <p:sldId id="267" r:id="rId51"/>
    <p:sldId id="268" r:id="rId52"/>
    <p:sldId id="269" r:id="rId53"/>
    <p:sldId id="270" r:id="rId54"/>
    <p:sldId id="271" r:id="rId5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25198"/>
    <a:srgbClr val="000099"/>
    <a:srgbClr val="1C1C1C"/>
    <a:srgbClr val="CC6600"/>
    <a:srgbClr val="FFCC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42BC8F-C0AE-4349-BCBA-E5E3A2360358}" v="4" dt="2020-05-04T21:51:57.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11" autoAdjust="0"/>
    <p:restoredTop sz="94652" autoAdjust="0"/>
  </p:normalViewPr>
  <p:slideViewPr>
    <p:cSldViewPr>
      <p:cViewPr varScale="1">
        <p:scale>
          <a:sx n="81" d="100"/>
          <a:sy n="81" d="100"/>
        </p:scale>
        <p:origin x="45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presProps" Target="pres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E1D3AF-FD04-404E-B4D0-B502910E220D}" type="datetimeFigureOut">
              <a:rPr lang="en-US" smtClean="0"/>
              <a:t>4/19/2022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E92256-9512-494B-B4BF-920AD3C12329}" type="slidenum">
              <a:rPr lang="en-US" smtClean="0"/>
              <a:t>‹#›</a:t>
            </a:fld>
            <a:endParaRPr lang="en-US"/>
          </a:p>
        </p:txBody>
      </p:sp>
    </p:spTree>
    <p:extLst>
      <p:ext uri="{BB962C8B-B14F-4D97-AF65-F5344CB8AC3E}">
        <p14:creationId xmlns:p14="http://schemas.microsoft.com/office/powerpoint/2010/main" val="2040297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of what they learned about Germany</a:t>
            </a:r>
            <a:r>
              <a:rPr lang="en-US" baseline="0" dirty="0"/>
              <a:t> after World War I (in 6</a:t>
            </a:r>
            <a:r>
              <a:rPr lang="en-US" baseline="30000" dirty="0"/>
              <a:t>th</a:t>
            </a:r>
            <a:r>
              <a:rPr lang="en-US" baseline="0" dirty="0"/>
              <a:t> grade SS). Blaming Germany for the war and making them pay huge reparations is seen as one cause of World War II. The Allied Forces learned from their first mistake.</a:t>
            </a:r>
            <a:endParaRPr lang="en-US" dirty="0"/>
          </a:p>
        </p:txBody>
      </p:sp>
      <p:sp>
        <p:nvSpPr>
          <p:cNvPr id="4" name="Slide Number Placeholder 3"/>
          <p:cNvSpPr>
            <a:spLocks noGrp="1"/>
          </p:cNvSpPr>
          <p:nvPr>
            <p:ph type="sldNum" sz="quarter" idx="10"/>
          </p:nvPr>
        </p:nvSpPr>
        <p:spPr/>
        <p:txBody>
          <a:bodyPr/>
          <a:lstStyle/>
          <a:p>
            <a:fld id="{F8E92256-9512-494B-B4BF-920AD3C12329}" type="slidenum">
              <a:rPr lang="en-US" smtClean="0"/>
              <a:t>38</a:t>
            </a:fld>
            <a:endParaRPr lang="en-US"/>
          </a:p>
        </p:txBody>
      </p:sp>
    </p:spTree>
    <p:extLst>
      <p:ext uri="{BB962C8B-B14F-4D97-AF65-F5344CB8AC3E}">
        <p14:creationId xmlns:p14="http://schemas.microsoft.com/office/powerpoint/2010/main" val="3335839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1B6F804-960F-493D-80B8-F1D099EB0265}" type="slidenum">
              <a:rPr lang="es-ES"/>
              <a:pPr/>
              <a:t>‹#›</a:t>
            </a:fld>
            <a:endParaRPr lang="es-ES"/>
          </a:p>
        </p:txBody>
      </p:sp>
    </p:spTree>
    <p:extLst>
      <p:ext uri="{BB962C8B-B14F-4D97-AF65-F5344CB8AC3E}">
        <p14:creationId xmlns:p14="http://schemas.microsoft.com/office/powerpoint/2010/main" val="37823842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5BE2F45D-A922-45A2-A2AD-E497BE174A21}" type="slidenum">
              <a:rPr lang="es-ES"/>
              <a:pPr/>
              <a:t>‹#›</a:t>
            </a:fld>
            <a:endParaRPr lang="es-ES"/>
          </a:p>
        </p:txBody>
      </p:sp>
    </p:spTree>
    <p:extLst>
      <p:ext uri="{BB962C8B-B14F-4D97-AF65-F5344CB8AC3E}">
        <p14:creationId xmlns:p14="http://schemas.microsoft.com/office/powerpoint/2010/main" val="9753071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CB97D84B-771F-4674-B5D8-9DB460FE8C2D}" type="slidenum">
              <a:rPr lang="es-ES"/>
              <a:pPr/>
              <a:t>‹#›</a:t>
            </a:fld>
            <a:endParaRPr lang="es-ES"/>
          </a:p>
        </p:txBody>
      </p:sp>
    </p:spTree>
    <p:extLst>
      <p:ext uri="{BB962C8B-B14F-4D97-AF65-F5344CB8AC3E}">
        <p14:creationId xmlns:p14="http://schemas.microsoft.com/office/powerpoint/2010/main" val="40843240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1B6F804-960F-493D-80B8-F1D099EB026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2736395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01FE6E-950C-476E-9D03-72E8EB96DE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438958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439D9F-3947-49D7-893A-3B7928A6187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902605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9B74588-30F2-42DA-AD86-1071EE26D7A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24938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DACCE1-7298-4A2C-A337-EE12E9544D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338737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2311C39-EAC5-4E21-8051-4B5CF1702EC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65409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ACE5CF0-8FCB-4E6A-A73C-A82FD836CA4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107417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E4C043E-A42D-45F1-9C9F-04757622C91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841202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1D01FE6E-950C-476E-9D03-72E8EB96DE56}" type="slidenum">
              <a:rPr lang="es-ES"/>
              <a:pPr/>
              <a:t>‹#›</a:t>
            </a:fld>
            <a:endParaRPr lang="es-ES"/>
          </a:p>
        </p:txBody>
      </p:sp>
    </p:spTree>
    <p:extLst>
      <p:ext uri="{BB962C8B-B14F-4D97-AF65-F5344CB8AC3E}">
        <p14:creationId xmlns:p14="http://schemas.microsoft.com/office/powerpoint/2010/main" val="41435876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712266A-6171-411E-AF07-6D4936BB51E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747010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BE2F45D-A922-45A2-A2AD-E497BE174A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9210794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B97D84B-771F-4674-B5D8-9DB460FE8C2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579317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BFA65F-9AD7-416B-81E4-859183C4AD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32587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82A893B-0BD3-4719-8E6B-B4A3717669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20949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98C085A-CF35-4685-8F10-79DB1F8405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19097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0E094BC-3339-4E13-AFE7-929755E3E9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09041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F432EB4-F972-4A0C-A80D-8B7458904F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501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5576BD5-565F-4365-BEC0-74AAE77406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42038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10542B1-6105-4A99-8CB8-DCA06C1812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73602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82439D9F-3947-49D7-893A-3B7928A6187C}" type="slidenum">
              <a:rPr lang="es-ES"/>
              <a:pPr/>
              <a:t>‹#›</a:t>
            </a:fld>
            <a:endParaRPr lang="es-ES"/>
          </a:p>
        </p:txBody>
      </p:sp>
    </p:spTree>
    <p:extLst>
      <p:ext uri="{BB962C8B-B14F-4D97-AF65-F5344CB8AC3E}">
        <p14:creationId xmlns:p14="http://schemas.microsoft.com/office/powerpoint/2010/main" val="348877844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9229611-2FCC-4B17-85FB-2BEE498724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26640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08C2DA1-D0D6-49EB-AE8E-063A5BC1B2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22322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081EA7-C22D-4BCE-BB0F-C91D13BFC9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00279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0CCD41-9D3F-4E99-BE7D-1F22FB9674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07056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F4A6756-FAF9-4678-BA6C-DAD3BBDDB9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38605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D09F6996-E97A-4508-B4E7-7C1985161E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9775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685BACA7-C61C-463D-9FA8-A84C9DCF4B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61892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E6BA12C8-0B00-4C06-8048-B3B981C314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18782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BFA65F-9AD7-416B-81E4-859183C4AD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33007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82A893B-0BD3-4719-8E6B-B4A3717669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17608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A9B74588-30F2-42DA-AD86-1071EE26D7A3}" type="slidenum">
              <a:rPr lang="es-ES"/>
              <a:pPr/>
              <a:t>‹#›</a:t>
            </a:fld>
            <a:endParaRPr lang="es-ES"/>
          </a:p>
        </p:txBody>
      </p:sp>
    </p:spTree>
    <p:extLst>
      <p:ext uri="{BB962C8B-B14F-4D97-AF65-F5344CB8AC3E}">
        <p14:creationId xmlns:p14="http://schemas.microsoft.com/office/powerpoint/2010/main" val="11702394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98C085A-CF35-4685-8F10-79DB1F8405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71479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0E094BC-3339-4E13-AFE7-929755E3E9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81871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F432EB4-F972-4A0C-A80D-8B7458904F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9947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5576BD5-565F-4365-BEC0-74AAE77406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7208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10542B1-6105-4A99-8CB8-DCA06C1812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38126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9229611-2FCC-4B17-85FB-2BEE498724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53116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08C2DA1-D0D6-49EB-AE8E-063A5BC1B2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5767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081EA7-C22D-4BCE-BB0F-C91D13BFC9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89362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0CCD41-9D3F-4E99-BE7D-1F22FB9674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57144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F4A6756-FAF9-4678-BA6C-DAD3BBDDB9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025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1BDACCE1-7298-4A2C-A337-EE12E9544D77}" type="slidenum">
              <a:rPr lang="es-ES"/>
              <a:pPr/>
              <a:t>‹#›</a:t>
            </a:fld>
            <a:endParaRPr lang="es-ES"/>
          </a:p>
        </p:txBody>
      </p:sp>
    </p:spTree>
    <p:extLst>
      <p:ext uri="{BB962C8B-B14F-4D97-AF65-F5344CB8AC3E}">
        <p14:creationId xmlns:p14="http://schemas.microsoft.com/office/powerpoint/2010/main" val="8273799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D09F6996-E97A-4508-B4E7-7C1985161E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27047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685BACA7-C61C-463D-9FA8-A84C9DCF4B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25534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E6BA12C8-0B00-4C06-8048-B3B981C314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21592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1B6F804-960F-493D-80B8-F1D099EB026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0678712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01FE6E-950C-476E-9D03-72E8EB96DE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704085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439D9F-3947-49D7-893A-3B7928A6187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298590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9B74588-30F2-42DA-AD86-1071EE26D7A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173030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DACCE1-7298-4A2C-A337-EE12E9544D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639256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2311C39-EAC5-4E21-8051-4B5CF1702EC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661691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ACE5CF0-8FCB-4E6A-A73C-A82FD836CA4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702516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02311C39-EAC5-4E21-8051-4B5CF1702EC8}" type="slidenum">
              <a:rPr lang="es-ES"/>
              <a:pPr/>
              <a:t>‹#›</a:t>
            </a:fld>
            <a:endParaRPr lang="es-ES"/>
          </a:p>
        </p:txBody>
      </p:sp>
    </p:spTree>
    <p:extLst>
      <p:ext uri="{BB962C8B-B14F-4D97-AF65-F5344CB8AC3E}">
        <p14:creationId xmlns:p14="http://schemas.microsoft.com/office/powerpoint/2010/main" val="13935016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E4C043E-A42D-45F1-9C9F-04757622C91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384177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712266A-6171-411E-AF07-6D4936BB51E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46616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BE2F45D-A922-45A2-A2AD-E497BE174A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243965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B97D84B-771F-4674-B5D8-9DB460FE8C2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893437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8E52041-D286-4C3A-8BBE-1578AD4683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B9AE8E8-8DFC-419A-A24F-98C7678F78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761EB1D-6BEB-4243-81DD-783F9D255174}"/>
              </a:ext>
            </a:extLst>
          </p:cNvPr>
          <p:cNvSpPr>
            <a:spLocks noGrp="1" noChangeArrowheads="1"/>
          </p:cNvSpPr>
          <p:nvPr>
            <p:ph type="sldNum" sz="quarter" idx="12"/>
          </p:nvPr>
        </p:nvSpPr>
        <p:spPr>
          <a:ln/>
        </p:spPr>
        <p:txBody>
          <a:bodyPr/>
          <a:lstStyle>
            <a:lvl1pPr>
              <a:defRPr/>
            </a:lvl1pPr>
          </a:lstStyle>
          <a:p>
            <a:pPr>
              <a:defRPr/>
            </a:pPr>
            <a:fld id="{6995CF15-29C4-4C2A-A9C0-AF3C8023C852}" type="slidenum">
              <a:rPr lang="en-US" altLang="en-US"/>
              <a:pPr>
                <a:defRPr/>
              </a:pPr>
              <a:t>‹#›</a:t>
            </a:fld>
            <a:endParaRPr lang="en-US" altLang="en-US"/>
          </a:p>
        </p:txBody>
      </p:sp>
    </p:spTree>
    <p:extLst>
      <p:ext uri="{BB962C8B-B14F-4D97-AF65-F5344CB8AC3E}">
        <p14:creationId xmlns:p14="http://schemas.microsoft.com/office/powerpoint/2010/main" val="30244673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92CB43A-20E2-47C1-915B-F8F21D5106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B96F9B1-1695-4D72-ADEB-FA0A8A1CC1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4240750-6976-42F0-91CA-529FA6C94383}"/>
              </a:ext>
            </a:extLst>
          </p:cNvPr>
          <p:cNvSpPr>
            <a:spLocks noGrp="1" noChangeArrowheads="1"/>
          </p:cNvSpPr>
          <p:nvPr>
            <p:ph type="sldNum" sz="quarter" idx="12"/>
          </p:nvPr>
        </p:nvSpPr>
        <p:spPr>
          <a:ln/>
        </p:spPr>
        <p:txBody>
          <a:bodyPr/>
          <a:lstStyle>
            <a:lvl1pPr>
              <a:defRPr/>
            </a:lvl1pPr>
          </a:lstStyle>
          <a:p>
            <a:pPr>
              <a:defRPr/>
            </a:pPr>
            <a:fld id="{58D0EE28-4E00-4167-93F8-8E57271AD12B}" type="slidenum">
              <a:rPr lang="en-US" altLang="en-US"/>
              <a:pPr>
                <a:defRPr/>
              </a:pPr>
              <a:t>‹#›</a:t>
            </a:fld>
            <a:endParaRPr lang="en-US" altLang="en-US"/>
          </a:p>
        </p:txBody>
      </p:sp>
    </p:spTree>
    <p:extLst>
      <p:ext uri="{BB962C8B-B14F-4D97-AF65-F5344CB8AC3E}">
        <p14:creationId xmlns:p14="http://schemas.microsoft.com/office/powerpoint/2010/main" val="23385865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C922234-C789-4178-B3DB-3F6B905C3E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C1F63B4-ED55-4274-806A-311C61CCFA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FFFEB03-4C49-4B98-846C-B0A731F84B33}"/>
              </a:ext>
            </a:extLst>
          </p:cNvPr>
          <p:cNvSpPr>
            <a:spLocks noGrp="1" noChangeArrowheads="1"/>
          </p:cNvSpPr>
          <p:nvPr>
            <p:ph type="sldNum" sz="quarter" idx="12"/>
          </p:nvPr>
        </p:nvSpPr>
        <p:spPr>
          <a:ln/>
        </p:spPr>
        <p:txBody>
          <a:bodyPr/>
          <a:lstStyle>
            <a:lvl1pPr>
              <a:defRPr/>
            </a:lvl1pPr>
          </a:lstStyle>
          <a:p>
            <a:pPr>
              <a:defRPr/>
            </a:pPr>
            <a:fld id="{19FAC7C7-1337-4927-96FB-6E1894683FAF}" type="slidenum">
              <a:rPr lang="en-US" altLang="en-US"/>
              <a:pPr>
                <a:defRPr/>
              </a:pPr>
              <a:t>‹#›</a:t>
            </a:fld>
            <a:endParaRPr lang="en-US" altLang="en-US"/>
          </a:p>
        </p:txBody>
      </p:sp>
    </p:spTree>
    <p:extLst>
      <p:ext uri="{BB962C8B-B14F-4D97-AF65-F5344CB8AC3E}">
        <p14:creationId xmlns:p14="http://schemas.microsoft.com/office/powerpoint/2010/main" val="21612761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C217068-87DA-48AE-9731-E749ADA81E8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23FA501-0DE9-4235-B732-BA42E83749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9FEE946-038F-41E0-A4C4-CBED141A895E}"/>
              </a:ext>
            </a:extLst>
          </p:cNvPr>
          <p:cNvSpPr>
            <a:spLocks noGrp="1" noChangeArrowheads="1"/>
          </p:cNvSpPr>
          <p:nvPr>
            <p:ph type="sldNum" sz="quarter" idx="12"/>
          </p:nvPr>
        </p:nvSpPr>
        <p:spPr>
          <a:ln/>
        </p:spPr>
        <p:txBody>
          <a:bodyPr/>
          <a:lstStyle>
            <a:lvl1pPr>
              <a:defRPr/>
            </a:lvl1pPr>
          </a:lstStyle>
          <a:p>
            <a:pPr>
              <a:defRPr/>
            </a:pPr>
            <a:fld id="{92A5227A-4A26-4A4D-8E91-89349CF5862B}" type="slidenum">
              <a:rPr lang="en-US" altLang="en-US"/>
              <a:pPr>
                <a:defRPr/>
              </a:pPr>
              <a:t>‹#›</a:t>
            </a:fld>
            <a:endParaRPr lang="en-US" altLang="en-US"/>
          </a:p>
        </p:txBody>
      </p:sp>
    </p:spTree>
    <p:extLst>
      <p:ext uri="{BB962C8B-B14F-4D97-AF65-F5344CB8AC3E}">
        <p14:creationId xmlns:p14="http://schemas.microsoft.com/office/powerpoint/2010/main" val="6337316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C3E8FA6-2476-4A9B-A09E-48A1FCAF5A7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3CB7B50-A7F3-4247-BC18-8CD93F1855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141260D-46A8-4A4D-BBB4-2EA0EA6D2805}"/>
              </a:ext>
            </a:extLst>
          </p:cNvPr>
          <p:cNvSpPr>
            <a:spLocks noGrp="1" noChangeArrowheads="1"/>
          </p:cNvSpPr>
          <p:nvPr>
            <p:ph type="sldNum" sz="quarter" idx="12"/>
          </p:nvPr>
        </p:nvSpPr>
        <p:spPr>
          <a:ln/>
        </p:spPr>
        <p:txBody>
          <a:bodyPr/>
          <a:lstStyle>
            <a:lvl1pPr>
              <a:defRPr/>
            </a:lvl1pPr>
          </a:lstStyle>
          <a:p>
            <a:pPr>
              <a:defRPr/>
            </a:pPr>
            <a:fld id="{D4AE0D4F-2D66-4398-AE68-D0E3458A0D2E}" type="slidenum">
              <a:rPr lang="en-US" altLang="en-US"/>
              <a:pPr>
                <a:defRPr/>
              </a:pPr>
              <a:t>‹#›</a:t>
            </a:fld>
            <a:endParaRPr lang="en-US" altLang="en-US"/>
          </a:p>
        </p:txBody>
      </p:sp>
    </p:spTree>
    <p:extLst>
      <p:ext uri="{BB962C8B-B14F-4D97-AF65-F5344CB8AC3E}">
        <p14:creationId xmlns:p14="http://schemas.microsoft.com/office/powerpoint/2010/main" val="35362609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2AC67CD-ECDA-43CA-9B87-75135CB400C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289F5CE-5211-494C-A220-8EDBF0687A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8D7D2E5-5847-484B-B378-9B44C92E6C2F}"/>
              </a:ext>
            </a:extLst>
          </p:cNvPr>
          <p:cNvSpPr>
            <a:spLocks noGrp="1" noChangeArrowheads="1"/>
          </p:cNvSpPr>
          <p:nvPr>
            <p:ph type="sldNum" sz="quarter" idx="12"/>
          </p:nvPr>
        </p:nvSpPr>
        <p:spPr>
          <a:ln/>
        </p:spPr>
        <p:txBody>
          <a:bodyPr/>
          <a:lstStyle>
            <a:lvl1pPr>
              <a:defRPr/>
            </a:lvl1pPr>
          </a:lstStyle>
          <a:p>
            <a:pPr>
              <a:defRPr/>
            </a:pPr>
            <a:fld id="{76F73ED7-B416-4F23-880E-273F5F9C9C28}" type="slidenum">
              <a:rPr lang="en-US" altLang="en-US"/>
              <a:pPr>
                <a:defRPr/>
              </a:pPr>
              <a:t>‹#›</a:t>
            </a:fld>
            <a:endParaRPr lang="en-US" altLang="en-US"/>
          </a:p>
        </p:txBody>
      </p:sp>
    </p:spTree>
    <p:extLst>
      <p:ext uri="{BB962C8B-B14F-4D97-AF65-F5344CB8AC3E}">
        <p14:creationId xmlns:p14="http://schemas.microsoft.com/office/powerpoint/2010/main" val="135011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EACE5CF0-8FCB-4E6A-A73C-A82FD836CA46}" type="slidenum">
              <a:rPr lang="es-ES"/>
              <a:pPr/>
              <a:t>‹#›</a:t>
            </a:fld>
            <a:endParaRPr lang="es-ES"/>
          </a:p>
        </p:txBody>
      </p:sp>
    </p:spTree>
    <p:extLst>
      <p:ext uri="{BB962C8B-B14F-4D97-AF65-F5344CB8AC3E}">
        <p14:creationId xmlns:p14="http://schemas.microsoft.com/office/powerpoint/2010/main" val="18684078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B3DAA26-F9C8-4438-B34C-A826D322EBE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DAEA8E8-CBF3-4C3B-A089-C9CA2B5FBD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C29B253-BE64-4B87-A3F6-934D4DAE5147}"/>
              </a:ext>
            </a:extLst>
          </p:cNvPr>
          <p:cNvSpPr>
            <a:spLocks noGrp="1" noChangeArrowheads="1"/>
          </p:cNvSpPr>
          <p:nvPr>
            <p:ph type="sldNum" sz="quarter" idx="12"/>
          </p:nvPr>
        </p:nvSpPr>
        <p:spPr>
          <a:ln/>
        </p:spPr>
        <p:txBody>
          <a:bodyPr/>
          <a:lstStyle>
            <a:lvl1pPr>
              <a:defRPr/>
            </a:lvl1pPr>
          </a:lstStyle>
          <a:p>
            <a:pPr>
              <a:defRPr/>
            </a:pPr>
            <a:fld id="{5E76871E-8D12-41B2-8E62-80578A209A56}" type="slidenum">
              <a:rPr lang="en-US" altLang="en-US"/>
              <a:pPr>
                <a:defRPr/>
              </a:pPr>
              <a:t>‹#›</a:t>
            </a:fld>
            <a:endParaRPr lang="en-US" altLang="en-US"/>
          </a:p>
        </p:txBody>
      </p:sp>
    </p:spTree>
    <p:extLst>
      <p:ext uri="{BB962C8B-B14F-4D97-AF65-F5344CB8AC3E}">
        <p14:creationId xmlns:p14="http://schemas.microsoft.com/office/powerpoint/2010/main" val="30367121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3E69CCA-2345-4047-AAB3-64E98F71D8F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5EDAB49-42AE-4D32-8347-21ED23B0CD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A2E40CF-5E4B-4833-B7EA-167CCCB2714C}"/>
              </a:ext>
            </a:extLst>
          </p:cNvPr>
          <p:cNvSpPr>
            <a:spLocks noGrp="1" noChangeArrowheads="1"/>
          </p:cNvSpPr>
          <p:nvPr>
            <p:ph type="sldNum" sz="quarter" idx="12"/>
          </p:nvPr>
        </p:nvSpPr>
        <p:spPr>
          <a:ln/>
        </p:spPr>
        <p:txBody>
          <a:bodyPr/>
          <a:lstStyle>
            <a:lvl1pPr>
              <a:defRPr/>
            </a:lvl1pPr>
          </a:lstStyle>
          <a:p>
            <a:pPr>
              <a:defRPr/>
            </a:pPr>
            <a:fld id="{2B8EFAEC-6B47-4B32-8945-5C43BB3EA268}" type="slidenum">
              <a:rPr lang="en-US" altLang="en-US"/>
              <a:pPr>
                <a:defRPr/>
              </a:pPr>
              <a:t>‹#›</a:t>
            </a:fld>
            <a:endParaRPr lang="en-US" altLang="en-US"/>
          </a:p>
        </p:txBody>
      </p:sp>
    </p:spTree>
    <p:extLst>
      <p:ext uri="{BB962C8B-B14F-4D97-AF65-F5344CB8AC3E}">
        <p14:creationId xmlns:p14="http://schemas.microsoft.com/office/powerpoint/2010/main" val="21040175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B742AD0-ACC1-48CA-A2BB-9DDF5B25A56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5AB5306-D3B2-4B8E-8CA5-66DA4FF660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BC224D5-24C6-4AC3-AB41-79D133E89A7E}"/>
              </a:ext>
            </a:extLst>
          </p:cNvPr>
          <p:cNvSpPr>
            <a:spLocks noGrp="1" noChangeArrowheads="1"/>
          </p:cNvSpPr>
          <p:nvPr>
            <p:ph type="sldNum" sz="quarter" idx="12"/>
          </p:nvPr>
        </p:nvSpPr>
        <p:spPr>
          <a:ln/>
        </p:spPr>
        <p:txBody>
          <a:bodyPr/>
          <a:lstStyle>
            <a:lvl1pPr>
              <a:defRPr/>
            </a:lvl1pPr>
          </a:lstStyle>
          <a:p>
            <a:pPr>
              <a:defRPr/>
            </a:pPr>
            <a:fld id="{524CD68D-2AAA-4F92-8253-E70693A18B61}" type="slidenum">
              <a:rPr lang="en-US" altLang="en-US"/>
              <a:pPr>
                <a:defRPr/>
              </a:pPr>
              <a:t>‹#›</a:t>
            </a:fld>
            <a:endParaRPr lang="en-US" altLang="en-US"/>
          </a:p>
        </p:txBody>
      </p:sp>
    </p:spTree>
    <p:extLst>
      <p:ext uri="{BB962C8B-B14F-4D97-AF65-F5344CB8AC3E}">
        <p14:creationId xmlns:p14="http://schemas.microsoft.com/office/powerpoint/2010/main" val="19423479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A45295-180C-4C93-A59F-71072242E1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A0223CA-67BE-41AB-B3AB-A2624E9855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FE597E8-34C9-4152-AB70-202C46B4D741}"/>
              </a:ext>
            </a:extLst>
          </p:cNvPr>
          <p:cNvSpPr>
            <a:spLocks noGrp="1" noChangeArrowheads="1"/>
          </p:cNvSpPr>
          <p:nvPr>
            <p:ph type="sldNum" sz="quarter" idx="12"/>
          </p:nvPr>
        </p:nvSpPr>
        <p:spPr>
          <a:ln/>
        </p:spPr>
        <p:txBody>
          <a:bodyPr/>
          <a:lstStyle>
            <a:lvl1pPr>
              <a:defRPr/>
            </a:lvl1pPr>
          </a:lstStyle>
          <a:p>
            <a:pPr>
              <a:defRPr/>
            </a:pPr>
            <a:fld id="{29AFA737-9BD6-412B-8AC6-C6B881E84054}" type="slidenum">
              <a:rPr lang="en-US" altLang="en-US"/>
              <a:pPr>
                <a:defRPr/>
              </a:pPr>
              <a:t>‹#›</a:t>
            </a:fld>
            <a:endParaRPr lang="en-US" altLang="en-US"/>
          </a:p>
        </p:txBody>
      </p:sp>
    </p:spTree>
    <p:extLst>
      <p:ext uri="{BB962C8B-B14F-4D97-AF65-F5344CB8AC3E}">
        <p14:creationId xmlns:p14="http://schemas.microsoft.com/office/powerpoint/2010/main" val="26010401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0D76DC-BDC6-4BAE-9501-09D7DD6059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8A6EE5-CA05-4FA1-B19B-32DCCAF759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21B7EC-09D5-4175-8DBF-53CDC9370AE1}"/>
              </a:ext>
            </a:extLst>
          </p:cNvPr>
          <p:cNvSpPr>
            <a:spLocks noGrp="1" noChangeArrowheads="1"/>
          </p:cNvSpPr>
          <p:nvPr>
            <p:ph type="sldNum" sz="quarter" idx="12"/>
          </p:nvPr>
        </p:nvSpPr>
        <p:spPr>
          <a:ln/>
        </p:spPr>
        <p:txBody>
          <a:bodyPr/>
          <a:lstStyle>
            <a:lvl1pPr>
              <a:defRPr/>
            </a:lvl1pPr>
          </a:lstStyle>
          <a:p>
            <a:pPr>
              <a:defRPr/>
            </a:pPr>
            <a:fld id="{CEBC92FB-A893-4C45-9D18-C16D4EAA4A43}" type="slidenum">
              <a:rPr lang="en-US" altLang="en-US"/>
              <a:pPr>
                <a:defRPr/>
              </a:pPr>
              <a:t>‹#›</a:t>
            </a:fld>
            <a:endParaRPr lang="en-US" altLang="en-US"/>
          </a:p>
        </p:txBody>
      </p:sp>
    </p:spTree>
    <p:extLst>
      <p:ext uri="{BB962C8B-B14F-4D97-AF65-F5344CB8AC3E}">
        <p14:creationId xmlns:p14="http://schemas.microsoft.com/office/powerpoint/2010/main" val="396903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6E4C043E-A42D-45F1-9C9F-04757622C91A}" type="slidenum">
              <a:rPr lang="es-ES"/>
              <a:pPr/>
              <a:t>‹#›</a:t>
            </a:fld>
            <a:endParaRPr lang="es-ES"/>
          </a:p>
        </p:txBody>
      </p:sp>
    </p:spTree>
    <p:extLst>
      <p:ext uri="{BB962C8B-B14F-4D97-AF65-F5344CB8AC3E}">
        <p14:creationId xmlns:p14="http://schemas.microsoft.com/office/powerpoint/2010/main" val="6803555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2712266A-6171-411E-AF07-6D4936BB51E4}" type="slidenum">
              <a:rPr lang="es-ES"/>
              <a:pPr/>
              <a:t>‹#›</a:t>
            </a:fld>
            <a:endParaRPr lang="es-ES"/>
          </a:p>
        </p:txBody>
      </p:sp>
    </p:spTree>
    <p:extLst>
      <p:ext uri="{BB962C8B-B14F-4D97-AF65-F5344CB8AC3E}">
        <p14:creationId xmlns:p14="http://schemas.microsoft.com/office/powerpoint/2010/main" val="3731031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1EFA50D-D255-41A0-AEF4-E91D19EAD76F}"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1EFA50D-D255-41A0-AEF4-E91D19EAD76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04776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4E82868-D7BA-4D34-956E-1F8667DFE2D3}" type="slidenum">
              <a:rPr lang="en-US" smtClean="0">
                <a:solidFill>
                  <a:srgbClr val="000000"/>
                </a:solidFill>
                <a:cs typeface="+mn-cs"/>
              </a:rPr>
              <a:pPr/>
              <a:t>‹#›</a:t>
            </a:fld>
            <a:endParaRPr lang="en-US">
              <a:solidFill>
                <a:srgbClr val="000000"/>
              </a:solidFill>
              <a:cs typeface="+mn-cs"/>
            </a:endParaRPr>
          </a:p>
        </p:txBody>
      </p:sp>
    </p:spTree>
    <p:extLst>
      <p:ext uri="{BB962C8B-B14F-4D97-AF65-F5344CB8AC3E}">
        <p14:creationId xmlns:p14="http://schemas.microsoft.com/office/powerpoint/2010/main" val="6928593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4E82868-D7BA-4D34-956E-1F8667DFE2D3}" type="slidenum">
              <a:rPr lang="en-US" smtClean="0">
                <a:solidFill>
                  <a:srgbClr val="000000"/>
                </a:solidFill>
                <a:cs typeface="+mn-cs"/>
              </a:rPr>
              <a:pPr/>
              <a:t>‹#›</a:t>
            </a:fld>
            <a:endParaRPr lang="en-US">
              <a:solidFill>
                <a:srgbClr val="000000"/>
              </a:solidFill>
              <a:cs typeface="+mn-cs"/>
            </a:endParaRPr>
          </a:p>
        </p:txBody>
      </p:sp>
    </p:spTree>
    <p:extLst>
      <p:ext uri="{BB962C8B-B14F-4D97-AF65-F5344CB8AC3E}">
        <p14:creationId xmlns:p14="http://schemas.microsoft.com/office/powerpoint/2010/main" val="3014720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1EFA50D-D255-41A0-AEF4-E91D19EAD76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0320116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DE93222-F33F-448E-824E-D8F4BB13AA3E}"/>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6CAAB02-885D-4240-86A4-FED2CCAF983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3F9875F-8C88-421C-9872-4F48637C956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D7AF8BB9-5030-4FAF-A3E0-577D2D5692E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9AFA35FA-84D6-4A3F-9FBA-47CFD06282E9}"/>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78E2C17-933B-4DF4-ACB5-92D9844BAB3C}" type="slidenum">
              <a:rPr lang="en-US" altLang="en-US"/>
              <a:pPr>
                <a:defRPr/>
              </a:pPr>
              <a:t>‹#›</a:t>
            </a:fld>
            <a:endParaRPr lang="en-US" altLang="en-US"/>
          </a:p>
        </p:txBody>
      </p:sp>
    </p:spTree>
    <p:extLst>
      <p:ext uri="{BB962C8B-B14F-4D97-AF65-F5344CB8AC3E}">
        <p14:creationId xmlns:p14="http://schemas.microsoft.com/office/powerpoint/2010/main" val="318658852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0.xml"/><Relationship Id="rId1" Type="http://schemas.openxmlformats.org/officeDocument/2006/relationships/tags" Target="../tags/tag8.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0.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0.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0.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image" Target="http://en.wikipedia.org/wiki/" TargetMode="External"/><Relationship Id="rId2" Type="http://schemas.openxmlformats.org/officeDocument/2006/relationships/slideLayout" Target="../slideLayouts/slideLayout70.xml"/><Relationship Id="rId1" Type="http://schemas.openxmlformats.org/officeDocument/2006/relationships/tags" Target="../tags/tag12.xml"/><Relationship Id="rId5" Type="http://schemas.openxmlformats.org/officeDocument/2006/relationships/image" Target="../media/image17.jpeg"/><Relationship Id="rId4" Type="http://schemas.openxmlformats.org/officeDocument/2006/relationships/hyperlink" Target="http://en.wikipedia.org/wiki/Image:Gisei32.jp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magnumphotos.com/CoreXDoc/MAG/Media/TR3/S/K/B/W/PAR272950.jpg" TargetMode="External"/><Relationship Id="rId2" Type="http://schemas.openxmlformats.org/officeDocument/2006/relationships/slideLayout" Target="../slideLayouts/slideLayout70.xml"/><Relationship Id="rId1" Type="http://schemas.openxmlformats.org/officeDocument/2006/relationships/tags" Target="../tags/tag13.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0.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0.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0.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www.retrocrush.com/archive2006/noseart/" TargetMode="External"/><Relationship Id="rId7" Type="http://schemas.openxmlformats.org/officeDocument/2006/relationships/hyperlink" Target="http://www.signalalpha.com/FatManAtomicBombReplica_with_caption.jpg" TargetMode="External"/><Relationship Id="rId2" Type="http://schemas.openxmlformats.org/officeDocument/2006/relationships/slideLayout" Target="../slideLayouts/slideLayout69.xml"/><Relationship Id="rId1" Type="http://schemas.openxmlformats.org/officeDocument/2006/relationships/tags" Target="../tags/tag17.xml"/><Relationship Id="rId6" Type="http://schemas.openxmlformats.org/officeDocument/2006/relationships/image" Target="../media/image23.jpeg"/><Relationship Id="rId5" Type="http://schemas.openxmlformats.org/officeDocument/2006/relationships/hyperlink" Target="http://www.signalalpha.com/B-29BockscarOnDisplay_USAFphoto_captioned.jpg" TargetMode="Externa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69.xml"/><Relationship Id="rId1" Type="http://schemas.openxmlformats.org/officeDocument/2006/relationships/video" Target="https://www.youtube.com/embed/ncq_Wye43TM?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0.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0.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0.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0.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0.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0.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0.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3" Type="http://schemas.openxmlformats.org/officeDocument/2006/relationships/image" Target="http://en.wikipedia.org/wiki/" TargetMode="External"/><Relationship Id="rId2" Type="http://schemas.openxmlformats.org/officeDocument/2006/relationships/slideLayout" Target="../slideLayouts/slideLayout69.xml"/><Relationship Id="rId1" Type="http://schemas.openxmlformats.org/officeDocument/2006/relationships/tags" Target="../tags/tag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BmIBbcxseXM" TargetMode="External"/><Relationship Id="rId2" Type="http://schemas.openxmlformats.org/officeDocument/2006/relationships/slideLayout" Target="../slideLayouts/slideLayout64.xml"/><Relationship Id="rId1" Type="http://schemas.openxmlformats.org/officeDocument/2006/relationships/tags" Target="../tags/tag25.xml"/></Relationships>
</file>

<file path=ppt/slides/_rels/slide31.xml.rels><?xml version="1.0" encoding="UTF-8" standalone="yes"?>
<Relationships xmlns="http://schemas.openxmlformats.org/package/2006/relationships"><Relationship Id="rId3" Type="http://schemas.openxmlformats.org/officeDocument/2006/relationships/hyperlink" Target="http://www.hiroshimapeacemedia.jp/?page_id=25648" TargetMode="External"/><Relationship Id="rId2" Type="http://schemas.openxmlformats.org/officeDocument/2006/relationships/slideLayout" Target="../slideLayouts/slideLayout70.xml"/><Relationship Id="rId1" Type="http://schemas.openxmlformats.org/officeDocument/2006/relationships/tags" Target="../tags/tag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hyperlink" Target="http://www.nasm.si.edu/exhibitions/gal103/AE0002.jpg" TargetMode="External"/><Relationship Id="rId2" Type="http://schemas.openxmlformats.org/officeDocument/2006/relationships/slideLayout" Target="../slideLayouts/slideLayout69.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hyperlink" Target="http://www.signalalpha.com/LittleBoyAtomicBomb_with_caption.jpg" TargetMode="Externa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0.xml"/><Relationship Id="rId1" Type="http://schemas.openxmlformats.org/officeDocument/2006/relationships/tags" Target="../tags/tag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9.xml"/><Relationship Id="rId1" Type="http://schemas.openxmlformats.org/officeDocument/2006/relationships/video" Target="https://www.youtube.com/embed/3wxWNAM8Cso?start=1&amp;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0.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0.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0.xml"/><Relationship Id="rId1" Type="http://schemas.openxmlformats.org/officeDocument/2006/relationships/tags" Target="../tags/tag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EBAE-1514-40E0-95A2-859609CEF32B}"/>
              </a:ext>
            </a:extLst>
          </p:cNvPr>
          <p:cNvSpPr>
            <a:spLocks noGrp="1"/>
          </p:cNvSpPr>
          <p:nvPr>
            <p:ph type="ctrTitle"/>
          </p:nvPr>
        </p:nvSpPr>
        <p:spPr/>
        <p:txBody>
          <a:bodyPr/>
          <a:lstStyle/>
          <a:p>
            <a:r>
              <a:rPr lang="en-US" dirty="0"/>
              <a:t>The Atomic Bombs, </a:t>
            </a:r>
            <a:br>
              <a:rPr lang="en-US" dirty="0"/>
            </a:br>
            <a:r>
              <a:rPr lang="en-US" dirty="0"/>
              <a:t>the End of WW2, and </a:t>
            </a:r>
            <a:br>
              <a:rPr lang="en-US" dirty="0"/>
            </a:br>
            <a:r>
              <a:rPr lang="en-US" dirty="0"/>
              <a:t>the Rebuilding of Japan</a:t>
            </a:r>
          </a:p>
        </p:txBody>
      </p:sp>
    </p:spTree>
    <p:extLst>
      <p:ext uri="{BB962C8B-B14F-4D97-AF65-F5344CB8AC3E}">
        <p14:creationId xmlns:p14="http://schemas.microsoft.com/office/powerpoint/2010/main" val="2307830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a:extLst>
              <a:ext uri="{FF2B5EF4-FFF2-40B4-BE49-F238E27FC236}">
                <a16:creationId xmlns:a16="http://schemas.microsoft.com/office/drawing/2014/main" id="{9F73EE72-DDE2-4C04-86BD-D74EBA65B960}"/>
              </a:ext>
            </a:extLst>
          </p:cNvPr>
          <p:cNvSpPr txBox="1">
            <a:spLocks noChangeArrowheads="1"/>
          </p:cNvSpPr>
          <p:nvPr/>
        </p:nvSpPr>
        <p:spPr bwMode="auto">
          <a:xfrm>
            <a:off x="381000" y="100013"/>
            <a:ext cx="83962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One young High School student named Yoko Mariwaki was among  those working in the streets to clear debris with her classmates…her diary tells about her pride in her country and was written with emotion and insight right up until the night before…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37891" name="Picture 4" descr="Opening Yoko's diary">
            <a:extLst>
              <a:ext uri="{FF2B5EF4-FFF2-40B4-BE49-F238E27FC236}">
                <a16:creationId xmlns:a16="http://schemas.microsoft.com/office/drawing/2014/main" id="{255E7F1B-CEC5-44C0-92A9-E7E657C7B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52750"/>
            <a:ext cx="2368550"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3">
            <a:extLst>
              <a:ext uri="{FF2B5EF4-FFF2-40B4-BE49-F238E27FC236}">
                <a16:creationId xmlns:a16="http://schemas.microsoft.com/office/drawing/2014/main" id="{AF51DC01-932B-41F9-98A8-31978C20776F}"/>
              </a:ext>
            </a:extLst>
          </p:cNvPr>
          <p:cNvSpPr txBox="1">
            <a:spLocks noChangeArrowheads="1"/>
          </p:cNvSpPr>
          <p:nvPr/>
        </p:nvSpPr>
        <p:spPr bwMode="auto">
          <a:xfrm>
            <a:off x="304800" y="1905000"/>
            <a:ext cx="84724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“my legs were quite sore  after today’s labor service, but who cares about that compared to what our soldiers are going through…”</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Yoko died of her injuries and radiation sickness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in less than 12 hours after the explosion. She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called out “Okassa–Mother”. Her mother was                          			    unable to get to her from the shrine island they  			                  lived on in the bay.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Yoko’s brother donated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her school blouse and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battered lunch tin that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were found in the rubble near where she and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her classmates had been working that day. </a:t>
            </a:r>
          </a:p>
        </p:txBody>
      </p:sp>
      <p:pic>
        <p:nvPicPr>
          <p:cNvPr id="37893" name="Picture 6" descr="Belongings of A-bomb victim, girl who authored well-known diary ...">
            <a:extLst>
              <a:ext uri="{FF2B5EF4-FFF2-40B4-BE49-F238E27FC236}">
                <a16:creationId xmlns:a16="http://schemas.microsoft.com/office/drawing/2014/main" id="{C9E07EA3-EA03-4CAB-8BF1-09372D20BF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419600"/>
            <a:ext cx="1738313"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iroshima Aftermath Victims">
            <a:extLst>
              <a:ext uri="{FF2B5EF4-FFF2-40B4-BE49-F238E27FC236}">
                <a16:creationId xmlns:a16="http://schemas.microsoft.com/office/drawing/2014/main" id="{1DDD9275-1936-43DD-A6D4-318DAC59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90488"/>
            <a:ext cx="8572500" cy="667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1">
            <a:extLst>
              <a:ext uri="{FF2B5EF4-FFF2-40B4-BE49-F238E27FC236}">
                <a16:creationId xmlns:a16="http://schemas.microsoft.com/office/drawing/2014/main" id="{3A9CEAE6-F8A4-43F9-A349-9382710193BE}"/>
              </a:ext>
            </a:extLst>
          </p:cNvPr>
          <p:cNvSpPr txBox="1">
            <a:spLocks noChangeArrowheads="1"/>
          </p:cNvSpPr>
          <p:nvPr/>
        </p:nvSpPr>
        <p:spPr bwMode="auto">
          <a:xfrm>
            <a:off x="685800" y="381000"/>
            <a:ext cx="762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Most Japanese dwellings were made of </a:t>
            </a:r>
            <a:r>
              <a:rPr kumimoji="0" lang="en-US" altLang="en-US" sz="3200" b="1" i="0"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wood</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The firestorm the bomb produced spread devastation </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3 miles</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 every direction.</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iroshima Devastation">
            <a:extLst>
              <a:ext uri="{FF2B5EF4-FFF2-40B4-BE49-F238E27FC236}">
                <a16:creationId xmlns:a16="http://schemas.microsoft.com/office/drawing/2014/main" id="{E64367C4-EF7C-4522-A4DE-326B86B6A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04800"/>
            <a:ext cx="8572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iroshima Aftermath In Color">
            <a:extLst>
              <a:ext uri="{FF2B5EF4-FFF2-40B4-BE49-F238E27FC236}">
                <a16:creationId xmlns:a16="http://schemas.microsoft.com/office/drawing/2014/main" id="{BB262643-D0C3-41C6-B33F-46E6E5650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442913"/>
            <a:ext cx="85725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link="rId3"/>
          <a:srcRect/>
          <a:tile tx="0" ty="0" sx="100000" sy="100000" flip="none" algn="tl"/>
        </a:blipFill>
        <a:effectLst/>
      </p:bgPr>
    </p:bg>
    <p:spTree>
      <p:nvGrpSpPr>
        <p:cNvPr id="1" name=""/>
        <p:cNvGrpSpPr/>
        <p:nvPr/>
      </p:nvGrpSpPr>
      <p:grpSpPr>
        <a:xfrm>
          <a:off x="0" y="0"/>
          <a:ext cx="0" cy="0"/>
          <a:chOff x="0" y="0"/>
          <a:chExt cx="0" cy="0"/>
        </a:xfrm>
      </p:grpSpPr>
      <p:pic>
        <p:nvPicPr>
          <p:cNvPr id="45058" name="Picture 1027" descr="The burns on this victim look like the kimono patterns; the lighter areas of the cloth reflected the intense light from the bomb, causing less damage.">
            <a:hlinkClick r:id="rId4" tooltip="The burns on this victim look like the kimono patterns; the lighter areas of the cloth reflected the intense light from the bomb, causing less damage."/>
            <a:extLst>
              <a:ext uri="{FF2B5EF4-FFF2-40B4-BE49-F238E27FC236}">
                <a16:creationId xmlns:a16="http://schemas.microsoft.com/office/drawing/2014/main" id="{CEC3E2DE-8645-45E3-8287-E2662A229A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04800"/>
            <a:ext cx="5791200" cy="62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2">
            <a:extLst>
              <a:ext uri="{FF2B5EF4-FFF2-40B4-BE49-F238E27FC236}">
                <a16:creationId xmlns:a16="http://schemas.microsoft.com/office/drawing/2014/main" id="{DBBFAA4B-0354-4C12-B5F5-230C7CEC4582}"/>
              </a:ext>
            </a:extLst>
          </p:cNvPr>
          <p:cNvSpPr txBox="1">
            <a:spLocks noChangeArrowheads="1"/>
          </p:cNvSpPr>
          <p:nvPr/>
        </p:nvSpPr>
        <p:spPr bwMode="auto">
          <a:xfrm>
            <a:off x="304800" y="381000"/>
            <a:ext cx="21336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Clothing that protects, was  the cause of injury. The lady’s dark Kimono was pattern-burned  into her skin.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White was the best to wear in the “Flash”, while black absorbed all light, severely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harming those who wore it. </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a:extLst>
              <a:ext uri="{FF2B5EF4-FFF2-40B4-BE49-F238E27FC236}">
                <a16:creationId xmlns:a16="http://schemas.microsoft.com/office/drawing/2014/main" id="{F233390E-3AC7-49E6-B3A5-864D394AC764}"/>
              </a:ext>
            </a:extLst>
          </p:cNvPr>
          <p:cNvSpPr>
            <a:spLocks noChangeArrowheads="1"/>
          </p:cNvSpPr>
          <p:nvPr/>
        </p:nvSpPr>
        <p:spPr bwMode="auto">
          <a:xfrm>
            <a:off x="0" y="1339850"/>
            <a:ext cx="91440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19025">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p>
        </p:txBody>
      </p:sp>
      <p:pic>
        <p:nvPicPr>
          <p:cNvPr id="46083" name="Picture 3">
            <a:hlinkClick r:id="rId3"/>
            <a:extLst>
              <a:ext uri="{FF2B5EF4-FFF2-40B4-BE49-F238E27FC236}">
                <a16:creationId xmlns:a16="http://schemas.microsoft.com/office/drawing/2014/main" id="{DA8FE23C-AAD0-49B0-8CA5-C0DF4C5847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04800"/>
            <a:ext cx="58118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2">
            <a:extLst>
              <a:ext uri="{FF2B5EF4-FFF2-40B4-BE49-F238E27FC236}">
                <a16:creationId xmlns:a16="http://schemas.microsoft.com/office/drawing/2014/main" id="{9FC1E38C-42F8-4D20-B66E-715B640D32D2}"/>
              </a:ext>
            </a:extLst>
          </p:cNvPr>
          <p:cNvSpPr txBox="1">
            <a:spLocks noChangeArrowheads="1"/>
          </p:cNvSpPr>
          <p:nvPr/>
        </p:nvSpPr>
        <p:spPr bwMode="auto">
          <a:xfrm>
            <a:off x="685800" y="990600"/>
            <a:ext cx="1828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Burns and Injuries lead to scar tissue and a lifetime of treatment.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Victims were ashamed of having survived.</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hildren Huddled In Hiroshima">
            <a:extLst>
              <a:ext uri="{FF2B5EF4-FFF2-40B4-BE49-F238E27FC236}">
                <a16:creationId xmlns:a16="http://schemas.microsoft.com/office/drawing/2014/main" id="{FD9E0BE7-1090-4109-A47A-9BD8E58D2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87538"/>
            <a:ext cx="4408488"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1">
            <a:extLst>
              <a:ext uri="{FF2B5EF4-FFF2-40B4-BE49-F238E27FC236}">
                <a16:creationId xmlns:a16="http://schemas.microsoft.com/office/drawing/2014/main" id="{A34042A9-68D6-4B94-888D-62470AA41E03}"/>
              </a:ext>
            </a:extLst>
          </p:cNvPr>
          <p:cNvSpPr txBox="1">
            <a:spLocks noChangeArrowheads="1"/>
          </p:cNvSpPr>
          <p:nvPr/>
        </p:nvSpPr>
        <p:spPr bwMode="auto">
          <a:xfrm>
            <a:off x="5105400" y="1873250"/>
            <a:ext cx="37338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Senator from Oregon, Mark Hatfield (rep), recalls…”there was a smell to the city and total silence…We sailed up the canals…when we landed, little kids saw we weren’t going to shoot them and gathered around us. We broke up our lunches and gave them to as many kids as we could.”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47108" name="TextBox 2">
            <a:extLst>
              <a:ext uri="{FF2B5EF4-FFF2-40B4-BE49-F238E27FC236}">
                <a16:creationId xmlns:a16="http://schemas.microsoft.com/office/drawing/2014/main" id="{AC93FEAF-3CF5-4E43-848F-238BB8DA374C}"/>
              </a:ext>
            </a:extLst>
          </p:cNvPr>
          <p:cNvSpPr txBox="1">
            <a:spLocks noChangeArrowheads="1"/>
          </p:cNvSpPr>
          <p:nvPr/>
        </p:nvSpPr>
        <p:spPr bwMode="auto">
          <a:xfrm>
            <a:off x="258763" y="304800"/>
            <a:ext cx="89296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U.S.  Occupying Troops with General Douglas MacArthur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arrived August 15</a:t>
            </a:r>
            <a:r>
              <a:rPr kumimoji="0" lang="en-US" altLang="en-US" sz="2800" b="0" i="0" u="none" strike="noStrike" kern="1200" cap="none" spc="0" normalizeH="0" baseline="30000" noProof="0">
                <a:ln>
                  <a:noFill/>
                </a:ln>
                <a:solidFill>
                  <a:srgbClr val="FFFFFF"/>
                </a:solidFill>
                <a:effectLst/>
                <a:uLnTx/>
                <a:uFillTx/>
                <a:latin typeface="Times New Roman" panose="02020603050405020304" pitchFamily="18" charset="0"/>
                <a:ea typeface="+mn-ea"/>
                <a:cs typeface="+mn-cs"/>
              </a:rPr>
              <a:t>th</a:t>
            </a:r>
            <a:r>
              <a:rPr kumimoji="0" lang="en-US" alt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and found  destroyed cities and starving,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frightened people. Soldiers shared what they had…</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a:extLst>
              <a:ext uri="{FF2B5EF4-FFF2-40B4-BE49-F238E27FC236}">
                <a16:creationId xmlns:a16="http://schemas.microsoft.com/office/drawing/2014/main" id="{BF12A48D-D953-456F-9C8A-35218CA792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81000"/>
            <a:ext cx="815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4">
            <a:extLst>
              <a:ext uri="{FF2B5EF4-FFF2-40B4-BE49-F238E27FC236}">
                <a16:creationId xmlns:a16="http://schemas.microsoft.com/office/drawing/2014/main" id="{9BB7850B-4641-463E-8870-F621AD343911}"/>
              </a:ext>
            </a:extLst>
          </p:cNvPr>
          <p:cNvSpPr txBox="1">
            <a:spLocks noChangeArrowheads="1"/>
          </p:cNvSpPr>
          <p:nvPr/>
        </p:nvSpPr>
        <p:spPr bwMode="auto">
          <a:xfrm>
            <a:off x="3505200" y="57912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Hiroshima Today</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83F38AE2-B4D7-4E9B-B1F9-F8531CBCE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2971800"/>
            <a:ext cx="669925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3">
            <a:extLst>
              <a:ext uri="{FF2B5EF4-FFF2-40B4-BE49-F238E27FC236}">
                <a16:creationId xmlns:a16="http://schemas.microsoft.com/office/drawing/2014/main" id="{9D8FBC88-F3BC-4BB7-878C-D95D9788CA75}"/>
              </a:ext>
            </a:extLst>
          </p:cNvPr>
          <p:cNvSpPr txBox="1">
            <a:spLocks noChangeArrowheads="1"/>
          </p:cNvSpPr>
          <p:nvPr/>
        </p:nvSpPr>
        <p:spPr bwMode="auto">
          <a:xfrm>
            <a:off x="990600" y="381000"/>
            <a:ext cx="70104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Despite mass destruction of the Hiroshima and more than  </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100,000</a:t>
            </a:r>
            <a:r>
              <a:rPr kumimoji="0" lang="en-US" altLang="en-US" sz="2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dead or missing, the Imperial Military staff  </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refused to surrender </a:t>
            </a:r>
            <a:r>
              <a:rPr kumimoji="0" lang="en-US" altLang="en-US" sz="2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and only offered silence.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President Harry Truman announce that Japan would receive a “rain of ruin from the air.” America got ready for a </a:t>
            </a: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second</a:t>
            </a:r>
            <a:r>
              <a:rPr kumimoji="0" lang="en-US" altLang="en-US" sz="2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mission from Tinian.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B1B330C4-D1CD-4915-B3FB-B471FE6C8553}"/>
              </a:ext>
            </a:extLst>
          </p:cNvPr>
          <p:cNvSpPr>
            <a:spLocks noChangeArrowheads="1"/>
          </p:cNvSpPr>
          <p:nvPr/>
        </p:nvSpPr>
        <p:spPr bwMode="auto">
          <a:xfrm>
            <a:off x="0" y="-455613"/>
            <a:ext cx="9144000" cy="82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27" name="Rectangle 4">
            <a:extLst>
              <a:ext uri="{FF2B5EF4-FFF2-40B4-BE49-F238E27FC236}">
                <a16:creationId xmlns:a16="http://schemas.microsoft.com/office/drawing/2014/main" id="{55E9FA5E-EC17-4597-BFBF-94A7D04C8F04}"/>
              </a:ext>
            </a:extLst>
          </p:cNvPr>
          <p:cNvSpPr>
            <a:spLocks noChangeArrowheads="1"/>
          </p:cNvSpPr>
          <p:nvPr/>
        </p:nvSpPr>
        <p:spPr bwMode="auto">
          <a:xfrm>
            <a:off x="0" y="366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28" name="Rectangle 10">
            <a:extLst>
              <a:ext uri="{FF2B5EF4-FFF2-40B4-BE49-F238E27FC236}">
                <a16:creationId xmlns:a16="http://schemas.microsoft.com/office/drawing/2014/main" id="{1A5B3F0E-C262-4AF2-80C7-126DEDC8FF9C}"/>
              </a:ext>
            </a:extLst>
          </p:cNvPr>
          <p:cNvSpPr>
            <a:spLocks noChangeArrowheads="1"/>
          </p:cNvSpPr>
          <p:nvPr/>
        </p:nvSpPr>
        <p:spPr bwMode="auto">
          <a:xfrm>
            <a:off x="0" y="5668963"/>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29" name="Rectangle 11">
            <a:extLst>
              <a:ext uri="{FF2B5EF4-FFF2-40B4-BE49-F238E27FC236}">
                <a16:creationId xmlns:a16="http://schemas.microsoft.com/office/drawing/2014/main" id="{4E1DD3A3-F634-42D0-81EF-278C6A582FE7}"/>
              </a:ext>
            </a:extLst>
          </p:cNvPr>
          <p:cNvSpPr>
            <a:spLocks noChangeArrowheads="1"/>
          </p:cNvSpPr>
          <p:nvPr/>
        </p:nvSpPr>
        <p:spPr bwMode="auto">
          <a:xfrm>
            <a:off x="0" y="649128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30" name="AutoShape 7">
            <a:extLst>
              <a:ext uri="{FF2B5EF4-FFF2-40B4-BE49-F238E27FC236}">
                <a16:creationId xmlns:a16="http://schemas.microsoft.com/office/drawing/2014/main" id="{6C0CD995-4779-4C65-A7BA-848EA1D3CC14}"/>
              </a:ext>
            </a:extLst>
          </p:cNvPr>
          <p:cNvSpPr>
            <a:spLocks noChangeAspect="1" noChangeArrowheads="1"/>
          </p:cNvSpPr>
          <p:nvPr/>
        </p:nvSpPr>
        <p:spPr bwMode="auto">
          <a:xfrm>
            <a:off x="1833563" y="1281113"/>
            <a:ext cx="54864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52231" name="Picture 13">
            <a:hlinkClick r:id="rId3" tooltip="http://www.retrocrush.com/archive2006/noseart/"/>
            <a:extLst>
              <a:ext uri="{FF2B5EF4-FFF2-40B4-BE49-F238E27FC236}">
                <a16:creationId xmlns:a16="http://schemas.microsoft.com/office/drawing/2014/main" id="{E29442D9-2C0B-46FE-832B-A38B7C0AB4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487363"/>
            <a:ext cx="37338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2" name="Group 19">
            <a:extLst>
              <a:ext uri="{FF2B5EF4-FFF2-40B4-BE49-F238E27FC236}">
                <a16:creationId xmlns:a16="http://schemas.microsoft.com/office/drawing/2014/main" id="{007284E8-3115-47A5-B1EB-2B75E3D2B126}"/>
              </a:ext>
            </a:extLst>
          </p:cNvPr>
          <p:cNvGrpSpPr>
            <a:grpSpLocks/>
          </p:cNvGrpSpPr>
          <p:nvPr/>
        </p:nvGrpSpPr>
        <p:grpSpPr bwMode="auto">
          <a:xfrm>
            <a:off x="0" y="1966913"/>
            <a:ext cx="9144000" cy="2851150"/>
            <a:chOff x="0" y="0"/>
            <a:chExt cx="5760" cy="1796"/>
          </a:xfrm>
        </p:grpSpPr>
        <p:sp>
          <p:nvSpPr>
            <p:cNvPr id="52239" name="Rectangle 14">
              <a:extLst>
                <a:ext uri="{FF2B5EF4-FFF2-40B4-BE49-F238E27FC236}">
                  <a16:creationId xmlns:a16="http://schemas.microsoft.com/office/drawing/2014/main" id="{94590AF5-C541-44F4-9EA1-EEFA452E00E6}"/>
                </a:ext>
              </a:extLst>
            </p:cNvPr>
            <p:cNvSpPr>
              <a:spLocks noChangeArrowheads="1"/>
            </p:cNvSpPr>
            <p:nvPr/>
          </p:nvSpPr>
          <p:spPr bwMode="auto">
            <a:xfrm>
              <a:off x="0" y="0"/>
              <a:ext cx="35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52240" name="Group 18">
              <a:extLst>
                <a:ext uri="{FF2B5EF4-FFF2-40B4-BE49-F238E27FC236}">
                  <a16:creationId xmlns:a16="http://schemas.microsoft.com/office/drawing/2014/main" id="{442571D0-2635-4DFB-B043-87BD88320F5F}"/>
                </a:ext>
              </a:extLst>
            </p:cNvPr>
            <p:cNvGrpSpPr>
              <a:grpSpLocks/>
            </p:cNvGrpSpPr>
            <p:nvPr/>
          </p:nvGrpSpPr>
          <p:grpSpPr bwMode="auto">
            <a:xfrm>
              <a:off x="0" y="0"/>
              <a:ext cx="5760" cy="1796"/>
              <a:chOff x="0" y="1342"/>
              <a:chExt cx="5760" cy="1796"/>
            </a:xfrm>
          </p:grpSpPr>
          <p:sp>
            <p:nvSpPr>
              <p:cNvPr id="52241" name="Rectangle 15">
                <a:extLst>
                  <a:ext uri="{FF2B5EF4-FFF2-40B4-BE49-F238E27FC236}">
                    <a16:creationId xmlns:a16="http://schemas.microsoft.com/office/drawing/2014/main" id="{8E88C757-A977-40F9-9EE3-D1BE87FD9BEC}"/>
                  </a:ext>
                </a:extLst>
              </p:cNvPr>
              <p:cNvSpPr>
                <a:spLocks noChangeArrowheads="1"/>
              </p:cNvSpPr>
              <p:nvPr/>
            </p:nvSpPr>
            <p:spPr bwMode="auto">
              <a:xfrm>
                <a:off x="0" y="1342"/>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42" name="Rectangle 16">
                <a:extLst>
                  <a:ext uri="{FF2B5EF4-FFF2-40B4-BE49-F238E27FC236}">
                    <a16:creationId xmlns:a16="http://schemas.microsoft.com/office/drawing/2014/main" id="{9DBC7545-ED31-4868-8B53-0BBA2FA72AF1}"/>
                  </a:ext>
                </a:extLst>
              </p:cNvPr>
              <p:cNvSpPr>
                <a:spLocks noChangeArrowheads="1"/>
              </p:cNvSpPr>
              <p:nvPr/>
            </p:nvSpPr>
            <p:spPr bwMode="auto">
              <a:xfrm>
                <a:off x="0" y="1342"/>
                <a:ext cx="5760" cy="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Sylfaen" panose="010A0502050306030303" pitchFamily="18" charset="0"/>
                    <a:ea typeface="+mn-ea"/>
                    <a:cs typeface="+mn-cs"/>
                    <a:hlinkClick r:id="rId5"/>
                  </a:rPr>
                  <a:t>  </a:t>
                </a:r>
                <a:r>
                  <a:rPr kumimoji="0" lang="en-US" altLang="en-US" sz="18100" b="0" i="0" u="none" strike="noStrike" kern="1200" cap="none" spc="0" normalizeH="0" baseline="0" noProof="0">
                    <a:ln>
                      <a:noFill/>
                    </a:ln>
                    <a:solidFill>
                      <a:srgbClr val="000000"/>
                    </a:solidFill>
                    <a:effectLst/>
                    <a:uLnTx/>
                    <a:uFillTx/>
                    <a:latin typeface="Sylfaen" panose="010A0502050306030303" pitchFamily="18" charset="0"/>
                    <a:ea typeface="+mn-ea"/>
                    <a:cs typeface="+mn-cs"/>
                  </a:rPr>
                  <a:t> </a:t>
                </a:r>
                <a:r>
                  <a:rPr kumimoji="0" lang="en-US" altLang="en-US" sz="2400" b="0" i="0" u="none" strike="noStrike" kern="1200" cap="none" spc="0" normalizeH="0" baseline="0" noProof="0">
                    <a:ln>
                      <a:noFill/>
                    </a:ln>
                    <a:solidFill>
                      <a:srgbClr val="000000"/>
                    </a:solidFill>
                    <a:effectLst/>
                    <a:uLnTx/>
                    <a:uFillTx/>
                    <a:latin typeface="Sylfaen" panose="010A0502050306030303" pitchFamily="18" charset="0"/>
                    <a:ea typeface="+mn-ea"/>
                    <a:cs typeface="+mn-cs"/>
                  </a:rPr>
                  <a:t>                                                  </a:t>
                </a:r>
              </a:p>
            </p:txBody>
          </p:sp>
        </p:grpSp>
      </p:grpSp>
      <p:pic>
        <p:nvPicPr>
          <p:cNvPr id="52233" name="Picture 17" descr="B-29BockscarOnDisplay_USAFphoto_captioned">
            <a:hlinkClick r:id="rId5"/>
            <a:extLst>
              <a:ext uri="{FF2B5EF4-FFF2-40B4-BE49-F238E27FC236}">
                <a16:creationId xmlns:a16="http://schemas.microsoft.com/office/drawing/2014/main" id="{CAD8269D-64CB-4CAB-9D66-2EA81EEB94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9125" y="762000"/>
            <a:ext cx="4267200"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4" name="Group 23">
            <a:extLst>
              <a:ext uri="{FF2B5EF4-FFF2-40B4-BE49-F238E27FC236}">
                <a16:creationId xmlns:a16="http://schemas.microsoft.com/office/drawing/2014/main" id="{9321AA8C-867E-424A-B5DB-927B699F2F77}"/>
              </a:ext>
            </a:extLst>
          </p:cNvPr>
          <p:cNvGrpSpPr>
            <a:grpSpLocks/>
          </p:cNvGrpSpPr>
          <p:nvPr/>
        </p:nvGrpSpPr>
        <p:grpSpPr bwMode="auto">
          <a:xfrm>
            <a:off x="0" y="2046288"/>
            <a:ext cx="9144000" cy="2698750"/>
            <a:chOff x="0" y="0"/>
            <a:chExt cx="5760" cy="1700"/>
          </a:xfrm>
        </p:grpSpPr>
        <p:sp>
          <p:nvSpPr>
            <p:cNvPr id="52237" name="Rectangle 20">
              <a:extLst>
                <a:ext uri="{FF2B5EF4-FFF2-40B4-BE49-F238E27FC236}">
                  <a16:creationId xmlns:a16="http://schemas.microsoft.com/office/drawing/2014/main" id="{BEED923D-20DC-43C9-B864-20AA8B8BB898}"/>
                </a:ext>
              </a:extLst>
            </p:cNvPr>
            <p:cNvSpPr>
              <a:spLocks noChangeArrowheads="1"/>
            </p:cNvSpPr>
            <p:nvPr/>
          </p:nvSpPr>
          <p:spPr bwMode="auto">
            <a:xfrm>
              <a:off x="0" y="0"/>
              <a:ext cx="35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38" name="Rectangle 21">
              <a:extLst>
                <a:ext uri="{FF2B5EF4-FFF2-40B4-BE49-F238E27FC236}">
                  <a16:creationId xmlns:a16="http://schemas.microsoft.com/office/drawing/2014/main" id="{3F5937AD-0006-4AB5-B8E4-1729AA57FE77}"/>
                </a:ext>
              </a:extLst>
            </p:cNvPr>
            <p:cNvSpPr>
              <a:spLocks noChangeArrowheads="1"/>
            </p:cNvSpPr>
            <p:nvPr/>
          </p:nvSpPr>
          <p:spPr bwMode="auto">
            <a:xfrm>
              <a:off x="0" y="0"/>
              <a:ext cx="5760" cy="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Sylfaen" panose="010A0502050306030303" pitchFamily="18" charset="0"/>
                  <a:ea typeface="+mn-ea"/>
                  <a:cs typeface="+mn-cs"/>
                  <a:hlinkClick r:id="rId7"/>
                </a:rPr>
                <a:t>  </a:t>
              </a:r>
              <a:r>
                <a:rPr kumimoji="0" lang="en-US" altLang="en-US" sz="17100" b="0" i="0" u="none" strike="noStrike" kern="1200" cap="none" spc="0" normalizeH="0" baseline="0" noProof="0">
                  <a:ln>
                    <a:noFill/>
                  </a:ln>
                  <a:solidFill>
                    <a:srgbClr val="000000"/>
                  </a:solidFill>
                  <a:effectLst/>
                  <a:uLnTx/>
                  <a:uFillTx/>
                  <a:latin typeface="Sylfaen" panose="010A0502050306030303" pitchFamily="18" charset="0"/>
                  <a:ea typeface="+mn-ea"/>
                  <a:cs typeface="+mn-cs"/>
                </a:rPr>
                <a:t> </a:t>
              </a:r>
              <a:r>
                <a:rPr kumimoji="0" lang="en-US" altLang="en-US" sz="2400" b="0" i="0" u="none" strike="noStrike" kern="1200" cap="none" spc="0" normalizeH="0" baseline="0" noProof="0">
                  <a:ln>
                    <a:noFill/>
                  </a:ln>
                  <a:solidFill>
                    <a:srgbClr val="000000"/>
                  </a:solidFill>
                  <a:effectLst/>
                  <a:uLnTx/>
                  <a:uFillTx/>
                  <a:latin typeface="Sylfaen" panose="010A0502050306030303" pitchFamily="18" charset="0"/>
                  <a:ea typeface="+mn-ea"/>
                  <a:cs typeface="+mn-cs"/>
                </a:rPr>
                <a:t>                                                 </a:t>
              </a:r>
            </a:p>
          </p:txBody>
        </p:sp>
      </p:grpSp>
      <p:pic>
        <p:nvPicPr>
          <p:cNvPr id="52235" name="Picture 22" descr="FatManAtomicBombReplica_with caption">
            <a:hlinkClick r:id="rId7"/>
            <a:extLst>
              <a:ext uri="{FF2B5EF4-FFF2-40B4-BE49-F238E27FC236}">
                <a16:creationId xmlns:a16="http://schemas.microsoft.com/office/drawing/2014/main" id="{3F8CA117-910E-42A4-8019-7309BF014F5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3662363"/>
            <a:ext cx="37338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6" name="Text Box 24">
            <a:extLst>
              <a:ext uri="{FF2B5EF4-FFF2-40B4-BE49-F238E27FC236}">
                <a16:creationId xmlns:a16="http://schemas.microsoft.com/office/drawing/2014/main" id="{A1A840E3-5EA8-40D8-A784-BAFAB590475E}"/>
              </a:ext>
            </a:extLst>
          </p:cNvPr>
          <p:cNvSpPr txBox="1">
            <a:spLocks noChangeArrowheads="1"/>
          </p:cNvSpPr>
          <p:nvPr/>
        </p:nvSpPr>
        <p:spPr bwMode="auto">
          <a:xfrm>
            <a:off x="4913313" y="4597400"/>
            <a:ext cx="342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B29 Bock’s Car  &amp; the Plutonium Bomb called “Fat Man”</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9E2A569-B56A-4F1C-AE93-B3FFB6C294EB}"/>
              </a:ext>
            </a:extLst>
          </p:cNvPr>
          <p:cNvSpPr>
            <a:spLocks noGrp="1" noChangeArrowheads="1"/>
          </p:cNvSpPr>
          <p:nvPr>
            <p:ph type="ctrTitle"/>
          </p:nvPr>
        </p:nvSpPr>
        <p:spPr>
          <a:xfrm>
            <a:off x="685800" y="2286000"/>
            <a:ext cx="7772400" cy="1143000"/>
          </a:xfrm>
        </p:spPr>
        <p:txBody>
          <a:bodyPr/>
          <a:lstStyle/>
          <a:p>
            <a:pPr eaLnBrk="1" hangingPunct="1"/>
            <a:r>
              <a:rPr lang="en-US" altLang="en-US" sz="5400">
                <a:solidFill>
                  <a:schemeClr val="bg1"/>
                </a:solidFill>
              </a:rPr>
              <a:t>Hiroshima &amp; Nagasaki</a:t>
            </a:r>
            <a:br>
              <a:rPr lang="en-US" altLang="en-US" sz="5400">
                <a:solidFill>
                  <a:schemeClr val="bg1"/>
                </a:solidFill>
              </a:rPr>
            </a:br>
            <a:r>
              <a:rPr lang="en-US" altLang="en-US" sz="5400">
                <a:solidFill>
                  <a:schemeClr val="bg1"/>
                </a:solidFill>
              </a:rPr>
              <a:t> </a:t>
            </a:r>
            <a:br>
              <a:rPr lang="en-US" altLang="en-US">
                <a:solidFill>
                  <a:schemeClr val="bg1"/>
                </a:solidFill>
              </a:rPr>
            </a:br>
            <a:r>
              <a:rPr lang="en-US" altLang="en-US">
                <a:solidFill>
                  <a:schemeClr val="bg1"/>
                </a:solidFill>
              </a:rPr>
              <a:t>The Atomic Bombs </a:t>
            </a:r>
            <a:br>
              <a:rPr lang="en-US" altLang="en-US">
                <a:solidFill>
                  <a:schemeClr val="bg1"/>
                </a:solidFill>
              </a:rPr>
            </a:br>
            <a:r>
              <a:rPr lang="en-US" altLang="en-US">
                <a:solidFill>
                  <a:schemeClr val="bg1"/>
                </a:solidFill>
              </a:rPr>
              <a:t>that ended WWII…</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34E17-C34B-4BEE-92AE-301896E195DF}"/>
              </a:ext>
            </a:extLst>
          </p:cNvPr>
          <p:cNvSpPr>
            <a:spLocks noGrp="1"/>
          </p:cNvSpPr>
          <p:nvPr>
            <p:ph type="title"/>
          </p:nvPr>
        </p:nvSpPr>
        <p:spPr>
          <a:xfrm>
            <a:off x="469993" y="967260"/>
            <a:ext cx="7053542" cy="565133"/>
          </a:xfrm>
        </p:spPr>
        <p:txBody>
          <a:bodyPr/>
          <a:lstStyle/>
          <a:p>
            <a:r>
              <a:rPr lang="en-US" sz="2100"/>
              <a:t>3 days later…Nagasaki</a:t>
            </a:r>
          </a:p>
        </p:txBody>
      </p:sp>
      <p:pic>
        <p:nvPicPr>
          <p:cNvPr id="3" name="Online Media 2" title="Atomic bombing of Nagasaki - BBC">
            <a:hlinkClick r:id="" action="ppaction://media"/>
            <a:extLst>
              <a:ext uri="{FF2B5EF4-FFF2-40B4-BE49-F238E27FC236}">
                <a16:creationId xmlns:a16="http://schemas.microsoft.com/office/drawing/2014/main" id="{85B9F7BE-C05F-469D-8691-8025292A7649}"/>
              </a:ext>
            </a:extLst>
          </p:cNvPr>
          <p:cNvPicPr>
            <a:picLocks noRot="1" noChangeAspect="1"/>
          </p:cNvPicPr>
          <p:nvPr>
            <a:videoFile r:link="rId1"/>
          </p:nvPr>
        </p:nvPicPr>
        <p:blipFill>
          <a:blip r:embed="rId3"/>
          <a:stretch>
            <a:fillRect/>
          </a:stretch>
        </p:blipFill>
        <p:spPr>
          <a:xfrm>
            <a:off x="367009" y="967260"/>
            <a:ext cx="8381024" cy="4923480"/>
          </a:xfrm>
          <a:prstGeom prst="rect">
            <a:avLst/>
          </a:prstGeom>
        </p:spPr>
      </p:pic>
      <p:sp>
        <p:nvSpPr>
          <p:cNvPr id="4" name="TextBox 3">
            <a:extLst>
              <a:ext uri="{FF2B5EF4-FFF2-40B4-BE49-F238E27FC236}">
                <a16:creationId xmlns:a16="http://schemas.microsoft.com/office/drawing/2014/main" id="{E3F94D74-B1D8-4EDE-A0D3-ACDCFF4E2FD3}"/>
              </a:ext>
            </a:extLst>
          </p:cNvPr>
          <p:cNvSpPr txBox="1"/>
          <p:nvPr/>
        </p:nvSpPr>
        <p:spPr>
          <a:xfrm>
            <a:off x="755576" y="332656"/>
            <a:ext cx="5567230" cy="369332"/>
          </a:xfrm>
          <a:prstGeom prst="rect">
            <a:avLst/>
          </a:prstGeom>
          <a:noFill/>
        </p:spPr>
        <p:txBody>
          <a:bodyPr wrap="none" rtlCol="0">
            <a:spAutoFit/>
          </a:bodyPr>
          <a:lstStyle/>
          <a:p>
            <a:r>
              <a:rPr lang="en-US" b="1" dirty="0">
                <a:solidFill>
                  <a:schemeClr val="bg1"/>
                </a:solidFill>
                <a:latin typeface="+mn-lt"/>
              </a:rPr>
              <a:t>WATCH A VIDEO ON THE EVENTS OF THAT DAY</a:t>
            </a:r>
          </a:p>
        </p:txBody>
      </p:sp>
    </p:spTree>
    <p:extLst>
      <p:ext uri="{BB962C8B-B14F-4D97-AF65-F5344CB8AC3E}">
        <p14:creationId xmlns:p14="http://schemas.microsoft.com/office/powerpoint/2010/main" val="51703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4E818F99-D182-4087-9E74-6A737EF41957}"/>
              </a:ext>
            </a:extLst>
          </p:cNvPr>
          <p:cNvSpPr>
            <a:spLocks noGrp="1" noChangeArrowheads="1"/>
          </p:cNvSpPr>
          <p:nvPr>
            <p:ph type="title"/>
          </p:nvPr>
        </p:nvSpPr>
        <p:spPr>
          <a:xfrm>
            <a:off x="533400" y="2514600"/>
            <a:ext cx="4686672" cy="1143000"/>
          </a:xfrm>
        </p:spPr>
        <p:txBody>
          <a:bodyPr/>
          <a:lstStyle/>
          <a:p>
            <a:pPr algn="l" eaLnBrk="1" hangingPunct="1">
              <a:spcBef>
                <a:spcPct val="50000"/>
              </a:spcBef>
            </a:pPr>
            <a:br>
              <a:rPr lang="en-US" altLang="en-US" sz="3600" u="sng" dirty="0">
                <a:solidFill>
                  <a:schemeClr val="bg1"/>
                </a:solidFill>
              </a:rPr>
            </a:br>
            <a:r>
              <a:rPr lang="en-US" altLang="en-US" sz="3600" u="sng" dirty="0">
                <a:solidFill>
                  <a:schemeClr val="bg1"/>
                </a:solidFill>
              </a:rPr>
              <a:t>Nagasaki</a:t>
            </a:r>
            <a:r>
              <a:rPr lang="en-US" altLang="en-US" sz="3600" dirty="0">
                <a:solidFill>
                  <a:schemeClr val="bg1"/>
                </a:solidFill>
              </a:rPr>
              <a:t> </a:t>
            </a:r>
            <a:br>
              <a:rPr lang="en-US" altLang="en-US" sz="4800" dirty="0">
                <a:solidFill>
                  <a:schemeClr val="bg1"/>
                </a:solidFill>
              </a:rPr>
            </a:br>
            <a:r>
              <a:rPr lang="en-US" altLang="en-US" sz="2800" dirty="0">
                <a:solidFill>
                  <a:schemeClr val="bg1"/>
                </a:solidFill>
              </a:rPr>
              <a:t>11:02 am on </a:t>
            </a:r>
            <a:r>
              <a:rPr lang="en-US" altLang="en-US" sz="2800" b="1" dirty="0">
                <a:solidFill>
                  <a:srgbClr val="FF0000"/>
                </a:solidFill>
              </a:rPr>
              <a:t>August 9, 1945</a:t>
            </a:r>
            <a:br>
              <a:rPr lang="en-US" altLang="en-US" sz="2800" dirty="0">
                <a:solidFill>
                  <a:schemeClr val="bg1"/>
                </a:solidFill>
              </a:rPr>
            </a:br>
            <a:r>
              <a:rPr lang="en-US" altLang="en-US" sz="2800" dirty="0">
                <a:solidFill>
                  <a:schemeClr val="bg1"/>
                </a:solidFill>
              </a:rPr>
              <a:t>as seen at the rear of the </a:t>
            </a:r>
            <a:br>
              <a:rPr lang="en-US" altLang="en-US" sz="2800" dirty="0">
                <a:solidFill>
                  <a:schemeClr val="bg1"/>
                </a:solidFill>
              </a:rPr>
            </a:br>
            <a:r>
              <a:rPr lang="en-US" altLang="en-US" sz="2800" dirty="0">
                <a:solidFill>
                  <a:schemeClr val="bg1"/>
                </a:solidFill>
              </a:rPr>
              <a:t>B-29 “Bock’s Car.”</a:t>
            </a:r>
            <a:br>
              <a:rPr lang="en-US" altLang="en-US" sz="2800" dirty="0">
                <a:solidFill>
                  <a:schemeClr val="bg1"/>
                </a:solidFill>
              </a:rPr>
            </a:br>
            <a:br>
              <a:rPr lang="en-US" altLang="en-US" sz="2800" dirty="0">
                <a:solidFill>
                  <a:schemeClr val="bg1"/>
                </a:solidFill>
              </a:rPr>
            </a:br>
            <a:r>
              <a:rPr lang="en-US" altLang="en-US" sz="2800" dirty="0">
                <a:solidFill>
                  <a:schemeClr val="bg1"/>
                </a:solidFill>
              </a:rPr>
              <a:t>It had been a second choice target, the location of the Mitsubishi Aircraft factory that made the Japanese Zero fighter plane. </a:t>
            </a:r>
            <a:br>
              <a:rPr lang="en-US" altLang="en-US" sz="2800" dirty="0">
                <a:solidFill>
                  <a:schemeClr val="bg1"/>
                </a:solidFill>
              </a:rPr>
            </a:br>
            <a:endParaRPr lang="en-US" altLang="en-US" sz="2800" dirty="0"/>
          </a:p>
        </p:txBody>
      </p:sp>
      <p:pic>
        <p:nvPicPr>
          <p:cNvPr id="54275" name="Picture 3">
            <a:extLst>
              <a:ext uri="{FF2B5EF4-FFF2-40B4-BE49-F238E27FC236}">
                <a16:creationId xmlns:a16="http://schemas.microsoft.com/office/drawing/2014/main" id="{17DA6FE6-3EC0-4294-AB5C-5AFF6BEC9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0593" y="404664"/>
            <a:ext cx="365760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8" descr="map">
            <a:extLst>
              <a:ext uri="{FF2B5EF4-FFF2-40B4-BE49-F238E27FC236}">
                <a16:creationId xmlns:a16="http://schemas.microsoft.com/office/drawing/2014/main" id="{43B0B452-9991-44D4-A31A-866E36B86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238" y="609600"/>
            <a:ext cx="444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10">
            <a:extLst>
              <a:ext uri="{FF2B5EF4-FFF2-40B4-BE49-F238E27FC236}">
                <a16:creationId xmlns:a16="http://schemas.microsoft.com/office/drawing/2014/main" id="{339F29EE-795F-4CA8-BDEC-C134CF17FC5D}"/>
              </a:ext>
            </a:extLst>
          </p:cNvPr>
          <p:cNvSpPr>
            <a:spLocks noChangeArrowheads="1"/>
          </p:cNvSpPr>
          <p:nvPr/>
        </p:nvSpPr>
        <p:spPr bwMode="auto">
          <a:xfrm>
            <a:off x="381000" y="457200"/>
            <a:ext cx="3733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The</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bomb that was dropped on Nagasaki was said to have been </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about three times more powerful </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than the uranium bomb dropped on Hiroshima.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At the moment of the explosion there was a brilliant flash of light. Ten seconds later an enormous roar and a fearful blast swept across the area. Sharp rays of heat emitted massive amounts of radiation.  Everything was incinerated.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a:extLst>
              <a:ext uri="{FF2B5EF4-FFF2-40B4-BE49-F238E27FC236}">
                <a16:creationId xmlns:a16="http://schemas.microsoft.com/office/drawing/2014/main" id="{CCAB13B3-449A-49B2-9F78-034DD0351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609600"/>
            <a:ext cx="83185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1">
            <a:extLst>
              <a:ext uri="{FF2B5EF4-FFF2-40B4-BE49-F238E27FC236}">
                <a16:creationId xmlns:a16="http://schemas.microsoft.com/office/drawing/2014/main" id="{C59D89A0-CFD2-4985-A0D6-E877F505C238}"/>
              </a:ext>
            </a:extLst>
          </p:cNvPr>
          <p:cNvSpPr txBox="1">
            <a:spLocks noChangeArrowheads="1"/>
          </p:cNvSpPr>
          <p:nvPr/>
        </p:nvSpPr>
        <p:spPr bwMode="auto">
          <a:xfrm>
            <a:off x="698500" y="914400"/>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Nagasaki is in a valley. The bowl shape intensified the damage.</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a:extLst>
              <a:ext uri="{FF2B5EF4-FFF2-40B4-BE49-F238E27FC236}">
                <a16:creationId xmlns:a16="http://schemas.microsoft.com/office/drawing/2014/main" id="{87B7FFD0-34E1-452A-86C4-2D355A886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82638"/>
            <a:ext cx="8077200" cy="529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Box 1">
            <a:extLst>
              <a:ext uri="{FF2B5EF4-FFF2-40B4-BE49-F238E27FC236}">
                <a16:creationId xmlns:a16="http://schemas.microsoft.com/office/drawing/2014/main" id="{F94CE63F-186D-4A82-A19C-B215CA5F9EFA}"/>
              </a:ext>
            </a:extLst>
          </p:cNvPr>
          <p:cNvSpPr txBox="1">
            <a:spLocks noChangeArrowheads="1"/>
          </p:cNvSpPr>
          <p:nvPr/>
        </p:nvSpPr>
        <p:spPr bwMode="auto">
          <a:xfrm>
            <a:off x="5638800" y="1143000"/>
            <a:ext cx="228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Smoking Ruins and a Tori gate. </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a:extLst>
              <a:ext uri="{FF2B5EF4-FFF2-40B4-BE49-F238E27FC236}">
                <a16:creationId xmlns:a16="http://schemas.microsoft.com/office/drawing/2014/main" id="{58081CB4-1CBC-4A74-8E8F-A42159110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609600"/>
            <a:ext cx="4876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6">
            <a:extLst>
              <a:ext uri="{FF2B5EF4-FFF2-40B4-BE49-F238E27FC236}">
                <a16:creationId xmlns:a16="http://schemas.microsoft.com/office/drawing/2014/main" id="{857F0FDA-8247-49BA-A651-3F8B249B7370}"/>
              </a:ext>
            </a:extLst>
          </p:cNvPr>
          <p:cNvSpPr txBox="1">
            <a:spLocks noChangeArrowheads="1"/>
          </p:cNvSpPr>
          <p:nvPr/>
        </p:nvSpPr>
        <p:spPr bwMode="auto">
          <a:xfrm>
            <a:off x="5638800" y="838200"/>
            <a:ext cx="3124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Only Shadows Remain…</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The flash burns are all that is left of a person sitting at this column when the Nagasaki bomb went off.</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a:extLst>
              <a:ext uri="{FF2B5EF4-FFF2-40B4-BE49-F238E27FC236}">
                <a16:creationId xmlns:a16="http://schemas.microsoft.com/office/drawing/2014/main" id="{EA9409F0-18E7-44DE-B38E-9266FF7E87DB}"/>
              </a:ext>
            </a:extLst>
          </p:cNvPr>
          <p:cNvSpPr>
            <a:spLocks noChangeArrowheads="1"/>
          </p:cNvSpPr>
          <p:nvPr/>
        </p:nvSpPr>
        <p:spPr bwMode="auto">
          <a:xfrm>
            <a:off x="457200" y="381000"/>
            <a:ext cx="3870325"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The atomic bomb reduced the</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Urakami area to ash, transfigured the landscape to the color of death, and incinerated the trees all the way to the tops of the surrounding hillsides.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It was initially estimated that nothing would grow again for 100 years, but it wasn't long before green sprouts were seen pushing their way up from the atomic wasteland. Some of the trees that were thought to have died began to shoot forth tender new leaves, renewing the hope of suffering Nagasaki people. </a:t>
            </a:r>
            <a:br>
              <a:rPr kumimoji="0" lang="en-US"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br>
            <a:endParaRPr kumimoji="0" lang="en-US"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62467" name="Picture 5">
            <a:extLst>
              <a:ext uri="{FF2B5EF4-FFF2-40B4-BE49-F238E27FC236}">
                <a16:creationId xmlns:a16="http://schemas.microsoft.com/office/drawing/2014/main" id="{ECA94737-20F7-4FD1-B9DE-499B49D32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642938"/>
            <a:ext cx="3976687"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6">
            <a:extLst>
              <a:ext uri="{FF2B5EF4-FFF2-40B4-BE49-F238E27FC236}">
                <a16:creationId xmlns:a16="http://schemas.microsoft.com/office/drawing/2014/main" id="{BF988123-E067-48EC-874E-728E5B913B2C}"/>
              </a:ext>
            </a:extLst>
          </p:cNvPr>
          <p:cNvSpPr txBox="1">
            <a:spLocks noChangeArrowheads="1"/>
          </p:cNvSpPr>
          <p:nvPr/>
        </p:nvSpPr>
        <p:spPr bwMode="auto">
          <a:xfrm>
            <a:off x="3962400" y="6096000"/>
            <a:ext cx="518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Twin Camphor Trees….Shiroyama Primary School</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F3E4CB7A-FF26-4D5B-B4F5-9C4C2DCF881D}"/>
              </a:ext>
            </a:extLst>
          </p:cNvPr>
          <p:cNvSpPr>
            <a:spLocks noChangeArrowheads="1"/>
          </p:cNvSpPr>
          <p:nvPr/>
        </p:nvSpPr>
        <p:spPr bwMode="auto">
          <a:xfrm>
            <a:off x="-231775" y="2468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64515" name="Picture 12">
            <a:extLst>
              <a:ext uri="{FF2B5EF4-FFF2-40B4-BE49-F238E27FC236}">
                <a16:creationId xmlns:a16="http://schemas.microsoft.com/office/drawing/2014/main" id="{5037EB7E-18C3-4315-BC31-C12963954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17">
            <a:extLst>
              <a:ext uri="{FF2B5EF4-FFF2-40B4-BE49-F238E27FC236}">
                <a16:creationId xmlns:a16="http://schemas.microsoft.com/office/drawing/2014/main" id="{DBED325D-58C1-417D-AA2D-7FA734393FCE}"/>
              </a:ext>
            </a:extLst>
          </p:cNvPr>
          <p:cNvSpPr txBox="1">
            <a:spLocks noChangeArrowheads="1"/>
          </p:cNvSpPr>
          <p:nvPr/>
        </p:nvSpPr>
        <p:spPr bwMode="auto">
          <a:xfrm>
            <a:off x="3657600" y="58674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Nagasaki Today</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1">
            <a:extLst>
              <a:ext uri="{FF2B5EF4-FFF2-40B4-BE49-F238E27FC236}">
                <a16:creationId xmlns:a16="http://schemas.microsoft.com/office/drawing/2014/main" id="{9BAAEA20-CEAA-4ADA-8F64-26BEE78C3F2C}"/>
              </a:ext>
            </a:extLst>
          </p:cNvPr>
          <p:cNvSpPr txBox="1">
            <a:spLocks noChangeArrowheads="1"/>
          </p:cNvSpPr>
          <p:nvPr/>
        </p:nvSpPr>
        <p:spPr bwMode="auto">
          <a:xfrm>
            <a:off x="609600" y="457200"/>
            <a:ext cx="81534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Low-level amounts of </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radiation</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still exist in both modern cities . As the World War 2 generation  dies, the memories of the terrible destruction dims. There were survivor benefits (medical care) awarded, but accepting them came with a shame for having lived when many friends &amp; neighbors became </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“Kami” </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that day.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least 75% of those who live in both Hiroshima and Nagasaki today have no direct connection and  only know what they have been taught in school…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“The atomic bomb made the prospect of future war unendurable. It has led us up those last few steps to the mountain pass; and beyond there is a different country.”    J. Robert Oppenheimer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a:extLst>
              <a:ext uri="{FF2B5EF4-FFF2-40B4-BE49-F238E27FC236}">
                <a16:creationId xmlns:a16="http://schemas.microsoft.com/office/drawing/2014/main" id="{E8D42F97-EDE9-4972-B1E6-A1F580FD3E63}"/>
              </a:ext>
            </a:extLst>
          </p:cNvPr>
          <p:cNvSpPr txBox="1">
            <a:spLocks noChangeArrowheads="1"/>
          </p:cNvSpPr>
          <p:nvPr/>
        </p:nvSpPr>
        <p:spPr bwMode="auto">
          <a:xfrm>
            <a:off x="1447800" y="1066800"/>
            <a:ext cx="5943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Learn More about the Atomic Bombs…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4000" dirty="0">
                <a:solidFill>
                  <a:srgbClr val="FFFFFF"/>
                </a:solidFill>
                <a:cs typeface="+mn-cs"/>
              </a:rPr>
              <a:t>T</a:t>
            </a:r>
            <a:r>
              <a:rPr kumimoji="0" lang="en-US" alt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heir affect on the Japanese and Our World …</a:t>
            </a:r>
            <a:endPar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View the two videos that follow…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link="rId3"/>
          <a:srcRect/>
          <a:tile tx="0" ty="0" sx="100000" sy="100000" flip="none" algn="tl"/>
        </a:blip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D24A1D2-5394-4AF9-B70F-BA5A93C41D27}"/>
              </a:ext>
            </a:extLst>
          </p:cNvPr>
          <p:cNvSpPr>
            <a:spLocks noGrp="1" noChangeArrowheads="1"/>
          </p:cNvSpPr>
          <p:nvPr>
            <p:ph type="title"/>
          </p:nvPr>
        </p:nvSpPr>
        <p:spPr/>
        <p:txBody>
          <a:bodyPr/>
          <a:lstStyle/>
          <a:p>
            <a:pPr eaLnBrk="1" hangingPunct="1"/>
            <a:endParaRPr lang="en-US" altLang="en-US"/>
          </a:p>
        </p:txBody>
      </p:sp>
      <p:pic>
        <p:nvPicPr>
          <p:cNvPr id="30723" name="Picture 6">
            <a:extLst>
              <a:ext uri="{FF2B5EF4-FFF2-40B4-BE49-F238E27FC236}">
                <a16:creationId xmlns:a16="http://schemas.microsoft.com/office/drawing/2014/main" id="{EC6F8A58-A8ED-40A0-8F8E-EE18A9FB55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4800"/>
            <a:ext cx="8763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1">
            <a:extLst>
              <a:ext uri="{FF2B5EF4-FFF2-40B4-BE49-F238E27FC236}">
                <a16:creationId xmlns:a16="http://schemas.microsoft.com/office/drawing/2014/main" id="{66BEDFFD-E8A6-4D2D-AF2B-C28BB05DCC47}"/>
              </a:ext>
            </a:extLst>
          </p:cNvPr>
          <p:cNvSpPr txBox="1">
            <a:spLocks noChangeArrowheads="1"/>
          </p:cNvSpPr>
          <p:nvPr/>
        </p:nvSpPr>
        <p:spPr bwMode="auto">
          <a:xfrm>
            <a:off x="2819400" y="1447800"/>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Superfortress ENOLA GAY</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B548-E3EF-4115-91E3-CD3DF0979F89}"/>
              </a:ext>
            </a:extLst>
          </p:cNvPr>
          <p:cNvSpPr>
            <a:spLocks noGrp="1"/>
          </p:cNvSpPr>
          <p:nvPr>
            <p:ph type="ctrTitle"/>
          </p:nvPr>
        </p:nvSpPr>
        <p:spPr>
          <a:xfrm>
            <a:off x="685800" y="1143000"/>
            <a:ext cx="7772400" cy="2819400"/>
          </a:xfrm>
        </p:spPr>
        <p:txBody>
          <a:bodyPr/>
          <a:lstStyle/>
          <a:p>
            <a:pPr>
              <a:defRPr/>
            </a:pPr>
            <a:r>
              <a:rPr lang="en-US" sz="3200" u="sng" dirty="0">
                <a:solidFill>
                  <a:schemeClr val="accent3"/>
                </a:solidFill>
              </a:rPr>
              <a:t>DISCUSSION</a:t>
            </a:r>
            <a:r>
              <a:rPr lang="en-US" sz="3200" dirty="0">
                <a:solidFill>
                  <a:schemeClr val="accent3"/>
                </a:solidFill>
              </a:rPr>
              <a:t>: </a:t>
            </a:r>
            <a:br>
              <a:rPr lang="en-US" sz="3200" dirty="0">
                <a:solidFill>
                  <a:schemeClr val="accent3"/>
                </a:solidFill>
              </a:rPr>
            </a:br>
            <a:r>
              <a:rPr lang="en-US" sz="3200" dirty="0">
                <a:solidFill>
                  <a:schemeClr val="accent3"/>
                </a:solidFill>
              </a:rPr>
              <a:t>WAS IT WRONG </a:t>
            </a:r>
            <a:br>
              <a:rPr lang="en-US" sz="3200" dirty="0">
                <a:solidFill>
                  <a:schemeClr val="accent3"/>
                </a:solidFill>
              </a:rPr>
            </a:br>
            <a:r>
              <a:rPr lang="en-US" sz="3200" dirty="0">
                <a:solidFill>
                  <a:schemeClr val="accent3"/>
                </a:solidFill>
              </a:rPr>
              <a:t>TO USE THE ATOMIC BOMB?</a:t>
            </a:r>
            <a:br>
              <a:rPr lang="en-US" dirty="0">
                <a:solidFill>
                  <a:schemeClr val="accent3"/>
                </a:solidFill>
              </a:rPr>
            </a:br>
            <a:r>
              <a:rPr lang="en-US" sz="3600" dirty="0">
                <a:solidFill>
                  <a:schemeClr val="accent3"/>
                </a:solidFill>
              </a:rPr>
              <a:t>View the argument presented by Father Miscamble – Notre Dame University</a:t>
            </a:r>
            <a:br>
              <a:rPr lang="en-US" sz="3600" dirty="0">
                <a:solidFill>
                  <a:schemeClr val="accent3"/>
                </a:solidFill>
              </a:rPr>
            </a:br>
            <a:r>
              <a:rPr lang="en-US" sz="3600" dirty="0">
                <a:solidFill>
                  <a:schemeClr val="accent3"/>
                </a:solidFill>
              </a:rPr>
              <a:t>5 min. Running Time</a:t>
            </a:r>
          </a:p>
        </p:txBody>
      </p:sp>
      <p:sp>
        <p:nvSpPr>
          <p:cNvPr id="67587" name="Subtitle 2">
            <a:extLst>
              <a:ext uri="{FF2B5EF4-FFF2-40B4-BE49-F238E27FC236}">
                <a16:creationId xmlns:a16="http://schemas.microsoft.com/office/drawing/2014/main" id="{7EAF89BD-6C65-4F94-9525-7716A4C86AF1}"/>
              </a:ext>
            </a:extLst>
          </p:cNvPr>
          <p:cNvSpPr>
            <a:spLocks noGrp="1" noChangeArrowheads="1"/>
          </p:cNvSpPr>
          <p:nvPr>
            <p:ph type="subTitle" idx="1"/>
          </p:nvPr>
        </p:nvSpPr>
        <p:spPr>
          <a:xfrm>
            <a:off x="1371600" y="4953000"/>
            <a:ext cx="6400800" cy="1752600"/>
          </a:xfrm>
        </p:spPr>
        <p:txBody>
          <a:bodyPr/>
          <a:lstStyle/>
          <a:p>
            <a:r>
              <a:rPr lang="en-US" altLang="en-US">
                <a:hlinkClick r:id="rId3"/>
              </a:rPr>
              <a:t>https://www.youtube.com/watch?v=BmIBbcxseXM</a:t>
            </a:r>
            <a:endParaRPr lang="en-US" altLang="en-US"/>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a:extLst>
              <a:ext uri="{FF2B5EF4-FFF2-40B4-BE49-F238E27FC236}">
                <a16:creationId xmlns:a16="http://schemas.microsoft.com/office/drawing/2014/main" id="{59B86934-D8E1-43CB-A096-1A791F1F114E}"/>
              </a:ext>
            </a:extLst>
          </p:cNvPr>
          <p:cNvSpPr>
            <a:spLocks noChangeArrowheads="1"/>
          </p:cNvSpPr>
          <p:nvPr/>
        </p:nvSpPr>
        <p:spPr bwMode="auto">
          <a:xfrm>
            <a:off x="2286000" y="3013075"/>
            <a:ext cx="457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hlinkClick r:id="rId3"/>
              </a:rPr>
              <a:t>http://www.hiroshimapeacemedia.jp/?page_id=25648</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11" name="TextBox 2">
            <a:extLst>
              <a:ext uri="{FF2B5EF4-FFF2-40B4-BE49-F238E27FC236}">
                <a16:creationId xmlns:a16="http://schemas.microsoft.com/office/drawing/2014/main" id="{2BEA45DE-2A1F-424E-B743-11BD529A2712}"/>
              </a:ext>
            </a:extLst>
          </p:cNvPr>
          <p:cNvSpPr txBox="1">
            <a:spLocks noChangeArrowheads="1"/>
          </p:cNvSpPr>
          <p:nvPr/>
        </p:nvSpPr>
        <p:spPr bwMode="auto">
          <a:xfrm>
            <a:off x="762000" y="990600"/>
            <a:ext cx="78438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Watch a Survivor account of Hiroshima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From the Newspaper – The Chugoku Shimbun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25 mins. Running Time</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 name="Rectangle 90"/>
          <p:cNvSpPr>
            <a:spLocks noGrp="1" noChangeArrowheads="1"/>
          </p:cNvSpPr>
          <p:nvPr>
            <p:ph type="ctrTitle"/>
          </p:nvPr>
        </p:nvSpPr>
        <p:spPr>
          <a:xfrm>
            <a:off x="251520" y="188640"/>
            <a:ext cx="8568952" cy="3096344"/>
          </a:xfrm>
        </p:spPr>
        <p:txBody>
          <a:bodyPr/>
          <a:lstStyle/>
          <a:p>
            <a:r>
              <a:rPr lang="es-UY" sz="4500" b="1" dirty="0" err="1">
                <a:solidFill>
                  <a:schemeClr val="tx1"/>
                </a:solidFill>
              </a:rPr>
              <a:t>Essential</a:t>
            </a:r>
            <a:r>
              <a:rPr lang="es-UY" sz="4500" b="1" dirty="0">
                <a:solidFill>
                  <a:schemeClr val="tx1"/>
                </a:solidFill>
              </a:rPr>
              <a:t> </a:t>
            </a:r>
            <a:r>
              <a:rPr lang="es-UY" sz="4500" b="1" dirty="0" err="1">
                <a:solidFill>
                  <a:schemeClr val="tx1"/>
                </a:solidFill>
              </a:rPr>
              <a:t>Question</a:t>
            </a:r>
            <a:r>
              <a:rPr lang="es-UY" sz="4500" b="1" dirty="0">
                <a:solidFill>
                  <a:schemeClr val="tx1"/>
                </a:solidFill>
              </a:rPr>
              <a:t>:</a:t>
            </a:r>
            <a:br>
              <a:rPr lang="es-UY" sz="4500" b="1" dirty="0">
                <a:solidFill>
                  <a:schemeClr val="tx1"/>
                </a:solidFill>
              </a:rPr>
            </a:br>
            <a:r>
              <a:rPr lang="es-UY" sz="4500" b="1" dirty="0" err="1">
                <a:solidFill>
                  <a:schemeClr val="tx1"/>
                </a:solidFill>
              </a:rPr>
              <a:t>What</a:t>
            </a:r>
            <a:r>
              <a:rPr lang="es-UY" sz="4500" b="1" dirty="0">
                <a:solidFill>
                  <a:schemeClr val="tx1"/>
                </a:solidFill>
              </a:rPr>
              <a:t> </a:t>
            </a:r>
            <a:r>
              <a:rPr lang="es-UY" sz="4500" b="1" dirty="0" err="1">
                <a:solidFill>
                  <a:schemeClr val="tx1"/>
                </a:solidFill>
              </a:rPr>
              <a:t>was</a:t>
            </a:r>
            <a:r>
              <a:rPr lang="es-UY" sz="4500" b="1" dirty="0">
                <a:solidFill>
                  <a:schemeClr val="tx1"/>
                </a:solidFill>
              </a:rPr>
              <a:t> </a:t>
            </a:r>
            <a:r>
              <a:rPr lang="es-UY" sz="4500" b="1" dirty="0" err="1">
                <a:solidFill>
                  <a:schemeClr val="tx1"/>
                </a:solidFill>
              </a:rPr>
              <a:t>the</a:t>
            </a:r>
            <a:r>
              <a:rPr lang="es-UY" sz="4500" b="1" dirty="0">
                <a:solidFill>
                  <a:schemeClr val="tx1"/>
                </a:solidFill>
              </a:rPr>
              <a:t> role of </a:t>
            </a:r>
            <a:r>
              <a:rPr lang="es-UY" sz="4500" b="1" dirty="0" err="1">
                <a:solidFill>
                  <a:schemeClr val="tx1"/>
                </a:solidFill>
              </a:rPr>
              <a:t>the</a:t>
            </a:r>
            <a:r>
              <a:rPr lang="es-UY" sz="4500" b="1" dirty="0">
                <a:solidFill>
                  <a:schemeClr val="tx1"/>
                </a:solidFill>
              </a:rPr>
              <a:t> </a:t>
            </a:r>
            <a:r>
              <a:rPr lang="es-UY" sz="4500" b="1" dirty="0" err="1">
                <a:solidFill>
                  <a:schemeClr val="tx1"/>
                </a:solidFill>
              </a:rPr>
              <a:t>United</a:t>
            </a:r>
            <a:r>
              <a:rPr lang="es-UY" sz="4500" b="1" dirty="0">
                <a:solidFill>
                  <a:schemeClr val="tx1"/>
                </a:solidFill>
              </a:rPr>
              <a:t> </a:t>
            </a:r>
            <a:r>
              <a:rPr lang="es-UY" sz="4500" b="1" dirty="0" err="1">
                <a:solidFill>
                  <a:schemeClr val="tx1"/>
                </a:solidFill>
              </a:rPr>
              <a:t>States</a:t>
            </a:r>
            <a:r>
              <a:rPr lang="es-UY" sz="4500" b="1" dirty="0">
                <a:solidFill>
                  <a:schemeClr val="tx1"/>
                </a:solidFill>
              </a:rPr>
              <a:t> in </a:t>
            </a:r>
            <a:r>
              <a:rPr lang="es-UY" sz="4500" b="1" dirty="0" err="1">
                <a:solidFill>
                  <a:schemeClr val="tx1"/>
                </a:solidFill>
              </a:rPr>
              <a:t>the</a:t>
            </a:r>
            <a:r>
              <a:rPr lang="es-UY" sz="4500" b="1" dirty="0">
                <a:solidFill>
                  <a:schemeClr val="tx1"/>
                </a:solidFill>
              </a:rPr>
              <a:t> </a:t>
            </a:r>
            <a:r>
              <a:rPr lang="es-UY" sz="4500" b="1" dirty="0" err="1">
                <a:solidFill>
                  <a:schemeClr val="tx1"/>
                </a:solidFill>
              </a:rPr>
              <a:t>rebuilding</a:t>
            </a:r>
            <a:r>
              <a:rPr lang="es-UY" sz="4500" b="1" dirty="0">
                <a:solidFill>
                  <a:schemeClr val="tx1"/>
                </a:solidFill>
              </a:rPr>
              <a:t> of </a:t>
            </a:r>
            <a:r>
              <a:rPr lang="es-UY" sz="4500" b="1" dirty="0" err="1">
                <a:solidFill>
                  <a:schemeClr val="tx1"/>
                </a:solidFill>
              </a:rPr>
              <a:t>Japan</a:t>
            </a:r>
            <a:r>
              <a:rPr lang="es-UY" sz="4500" b="1" dirty="0">
                <a:solidFill>
                  <a:schemeClr val="tx1"/>
                </a:solidFill>
              </a:rPr>
              <a:t> </a:t>
            </a:r>
            <a:r>
              <a:rPr lang="es-UY" sz="4500" b="1" dirty="0" err="1">
                <a:solidFill>
                  <a:schemeClr val="tx1"/>
                </a:solidFill>
              </a:rPr>
              <a:t>after</a:t>
            </a:r>
            <a:r>
              <a:rPr lang="es-UY" sz="4500" b="1" dirty="0">
                <a:solidFill>
                  <a:schemeClr val="tx1"/>
                </a:solidFill>
              </a:rPr>
              <a:t> WWII?</a:t>
            </a:r>
            <a:endParaRPr lang="es-ES" sz="4500" b="1" dirty="0">
              <a:solidFill>
                <a:schemeClr val="tx1"/>
              </a:solidFill>
            </a:endParaRPr>
          </a:p>
        </p:txBody>
      </p:sp>
      <p:sp>
        <p:nvSpPr>
          <p:cNvPr id="2139" name="Rectangle 91"/>
          <p:cNvSpPr>
            <a:spLocks noGrp="1" noChangeArrowheads="1"/>
          </p:cNvSpPr>
          <p:nvPr>
            <p:ph type="subTitle" idx="1"/>
          </p:nvPr>
        </p:nvSpPr>
        <p:spPr>
          <a:xfrm>
            <a:off x="164430" y="3649696"/>
            <a:ext cx="8892480" cy="1584176"/>
          </a:xfrm>
        </p:spPr>
        <p:txBody>
          <a:bodyPr/>
          <a:lstStyle/>
          <a:p>
            <a:pPr algn="l"/>
            <a:r>
              <a:rPr lang="es-UY" b="1" dirty="0">
                <a:solidFill>
                  <a:srgbClr val="CC6600"/>
                </a:solidFill>
              </a:rPr>
              <a:t>Standard:</a:t>
            </a:r>
            <a:br>
              <a:rPr lang="es-UY" b="1" dirty="0">
                <a:solidFill>
                  <a:srgbClr val="CC6600"/>
                </a:solidFill>
              </a:rPr>
            </a:br>
            <a:r>
              <a:rPr lang="es-UY" b="1" dirty="0">
                <a:solidFill>
                  <a:srgbClr val="CC6600"/>
                </a:solidFill>
              </a:rPr>
              <a:t>SS7H3c. </a:t>
            </a:r>
            <a:r>
              <a:rPr lang="es-UY" b="1" dirty="0" err="1">
                <a:solidFill>
                  <a:srgbClr val="CC6600"/>
                </a:solidFill>
              </a:rPr>
              <a:t>Explain</a:t>
            </a:r>
            <a:r>
              <a:rPr lang="es-UY" b="1" dirty="0">
                <a:solidFill>
                  <a:srgbClr val="CC6600"/>
                </a:solidFill>
              </a:rPr>
              <a:t> </a:t>
            </a:r>
            <a:r>
              <a:rPr lang="es-UY" b="1" dirty="0" err="1">
                <a:solidFill>
                  <a:srgbClr val="CC6600"/>
                </a:solidFill>
              </a:rPr>
              <a:t>the</a:t>
            </a:r>
            <a:r>
              <a:rPr lang="es-UY" b="1" dirty="0">
                <a:solidFill>
                  <a:srgbClr val="CC6600"/>
                </a:solidFill>
              </a:rPr>
              <a:t> role of </a:t>
            </a:r>
            <a:r>
              <a:rPr lang="es-UY" b="1" dirty="0" err="1">
                <a:solidFill>
                  <a:srgbClr val="CC6600"/>
                </a:solidFill>
              </a:rPr>
              <a:t>the</a:t>
            </a:r>
            <a:r>
              <a:rPr lang="es-UY" b="1" dirty="0">
                <a:solidFill>
                  <a:srgbClr val="CC6600"/>
                </a:solidFill>
              </a:rPr>
              <a:t> </a:t>
            </a:r>
            <a:r>
              <a:rPr lang="es-UY" b="1" dirty="0" err="1">
                <a:solidFill>
                  <a:srgbClr val="CC6600"/>
                </a:solidFill>
              </a:rPr>
              <a:t>United</a:t>
            </a:r>
            <a:r>
              <a:rPr lang="es-UY" b="1" dirty="0">
                <a:solidFill>
                  <a:srgbClr val="CC6600"/>
                </a:solidFill>
              </a:rPr>
              <a:t> </a:t>
            </a:r>
            <a:r>
              <a:rPr lang="es-UY" b="1" dirty="0" err="1">
                <a:solidFill>
                  <a:srgbClr val="CC6600"/>
                </a:solidFill>
              </a:rPr>
              <a:t>States</a:t>
            </a:r>
            <a:r>
              <a:rPr lang="es-UY" b="1" dirty="0">
                <a:solidFill>
                  <a:srgbClr val="CC6600"/>
                </a:solidFill>
              </a:rPr>
              <a:t> in </a:t>
            </a:r>
            <a:r>
              <a:rPr lang="es-UY" b="1" dirty="0" err="1">
                <a:solidFill>
                  <a:srgbClr val="CC6600"/>
                </a:solidFill>
              </a:rPr>
              <a:t>the</a:t>
            </a:r>
            <a:r>
              <a:rPr lang="es-UY" b="1" dirty="0">
                <a:solidFill>
                  <a:srgbClr val="CC6600"/>
                </a:solidFill>
              </a:rPr>
              <a:t> </a:t>
            </a:r>
            <a:r>
              <a:rPr lang="es-UY" b="1" dirty="0" err="1">
                <a:solidFill>
                  <a:srgbClr val="CC6600"/>
                </a:solidFill>
              </a:rPr>
              <a:t>rebuilding</a:t>
            </a:r>
            <a:r>
              <a:rPr lang="es-UY" b="1" dirty="0">
                <a:solidFill>
                  <a:srgbClr val="CC6600"/>
                </a:solidFill>
              </a:rPr>
              <a:t> of </a:t>
            </a:r>
            <a:r>
              <a:rPr lang="es-UY" b="1" dirty="0" err="1">
                <a:solidFill>
                  <a:srgbClr val="CC6600"/>
                </a:solidFill>
              </a:rPr>
              <a:t>Japan</a:t>
            </a:r>
            <a:r>
              <a:rPr lang="es-UY" b="1" dirty="0">
                <a:solidFill>
                  <a:srgbClr val="CC6600"/>
                </a:solidFill>
              </a:rPr>
              <a:t> </a:t>
            </a:r>
            <a:r>
              <a:rPr lang="es-UY" b="1" dirty="0" err="1">
                <a:solidFill>
                  <a:srgbClr val="CC6600"/>
                </a:solidFill>
              </a:rPr>
              <a:t>after</a:t>
            </a:r>
            <a:r>
              <a:rPr lang="es-UY" b="1" dirty="0">
                <a:solidFill>
                  <a:srgbClr val="CC6600"/>
                </a:solidFill>
              </a:rPr>
              <a:t> WWII.</a:t>
            </a:r>
            <a:endParaRPr lang="es-ES" b="1" dirty="0">
              <a:solidFill>
                <a:srgbClr val="CC6600"/>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85192" y="404664"/>
            <a:ext cx="8229600" cy="981075"/>
          </a:xfrm>
        </p:spPr>
        <p:txBody>
          <a:bodyPr/>
          <a:lstStyle/>
          <a:p>
            <a:r>
              <a:rPr lang="en-US" b="1" dirty="0">
                <a:solidFill>
                  <a:schemeClr val="tx1"/>
                </a:solidFill>
              </a:rPr>
              <a:t>U.S. and Japan Interaction During World War II</a:t>
            </a:r>
          </a:p>
        </p:txBody>
      </p:sp>
      <p:sp>
        <p:nvSpPr>
          <p:cNvPr id="134147" name="Rectangle 3"/>
          <p:cNvSpPr>
            <a:spLocks noGrp="1" noChangeArrowheads="1"/>
          </p:cNvSpPr>
          <p:nvPr>
            <p:ph type="body" idx="1"/>
          </p:nvPr>
        </p:nvSpPr>
        <p:spPr>
          <a:xfrm>
            <a:off x="239823" y="1772816"/>
            <a:ext cx="8712968" cy="1152127"/>
          </a:xfrm>
        </p:spPr>
        <p:txBody>
          <a:bodyPr/>
          <a:lstStyle/>
          <a:p>
            <a:pPr marL="0" indent="0" algn="ctr">
              <a:buNone/>
            </a:pPr>
            <a:r>
              <a:rPr lang="en-US" dirty="0"/>
              <a:t>Japanese fighter planes bombed the American military base in Pearl Harbor, Hawaii in 1941.</a:t>
            </a:r>
          </a:p>
        </p:txBody>
      </p:sp>
      <p:pic>
        <p:nvPicPr>
          <p:cNvPr id="1026" name="Picture 2" descr="http://www.reddirtreport.com/sites/default/files/field/image/pearl-harb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823" y="3212976"/>
            <a:ext cx="4546103" cy="29955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acidcow.com/pics/20100312/attack_on_pearl_harbor_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815" y="3183889"/>
            <a:ext cx="3744416" cy="29955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475656" y="6367530"/>
            <a:ext cx="6048672" cy="369332"/>
          </a:xfrm>
          <a:prstGeom prst="rect">
            <a:avLst/>
          </a:prstGeom>
        </p:spPr>
        <p:txBody>
          <a:bodyPr wrap="square">
            <a:spAutoFit/>
          </a:bodyP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134146"/>
                                        </p:tgtEl>
                                        <p:attrNameLst>
                                          <p:attrName>style.visibility</p:attrName>
                                        </p:attrNameLst>
                                      </p:cBhvr>
                                      <p:to>
                                        <p:strVal val="visible"/>
                                      </p:to>
                                    </p:set>
                                    <p:animEffect transition="in" filter="fade">
                                      <p:cBhvr>
                                        <p:cTn id="7" dur="1000"/>
                                        <p:tgtEl>
                                          <p:spTgt spid="134146"/>
                                        </p:tgtEl>
                                      </p:cBhvr>
                                    </p:animEffect>
                                    <p:anim calcmode="lin" valueType="num">
                                      <p:cBhvr>
                                        <p:cTn id="8" dur="1000" fill="hold"/>
                                        <p:tgtEl>
                                          <p:spTgt spid="134146"/>
                                        </p:tgtEl>
                                        <p:attrNameLst>
                                          <p:attrName>ppt_x</p:attrName>
                                        </p:attrNameLst>
                                      </p:cBhvr>
                                      <p:tavLst>
                                        <p:tav tm="0">
                                          <p:val>
                                            <p:strVal val="#ppt_x"/>
                                          </p:val>
                                        </p:tav>
                                        <p:tav tm="100000">
                                          <p:val>
                                            <p:strVal val="#ppt_x"/>
                                          </p:val>
                                        </p:tav>
                                      </p:tavLst>
                                    </p:anim>
                                    <p:anim calcmode="lin" valueType="num">
                                      <p:cBhvr>
                                        <p:cTn id="9" dur="1000" fill="hold"/>
                                        <p:tgtEl>
                                          <p:spTgt spid="13414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1000"/>
                                  </p:stCondLst>
                                  <p:childTnLst>
                                    <p:set>
                                      <p:cBhvr>
                                        <p:cTn id="12" dur="1" fill="hold">
                                          <p:stCondLst>
                                            <p:cond delay="0"/>
                                          </p:stCondLst>
                                        </p:cTn>
                                        <p:tgtEl>
                                          <p:spTgt spid="134147">
                                            <p:txEl>
                                              <p:pRg st="0" end="0"/>
                                            </p:txEl>
                                          </p:spTgt>
                                        </p:tgtEl>
                                        <p:attrNameLst>
                                          <p:attrName>style.visibility</p:attrName>
                                        </p:attrNameLst>
                                      </p:cBhvr>
                                      <p:to>
                                        <p:strVal val="visible"/>
                                      </p:to>
                                    </p:set>
                                    <p:animEffect transition="in" filter="fade">
                                      <p:cBhvr>
                                        <p:cTn id="13" dur="1000"/>
                                        <p:tgtEl>
                                          <p:spTgt spid="134147">
                                            <p:txEl>
                                              <p:pRg st="0" end="0"/>
                                            </p:txEl>
                                          </p:spTgt>
                                        </p:tgtEl>
                                      </p:cBhvr>
                                    </p:animEffect>
                                    <p:anim calcmode="lin" valueType="num">
                                      <p:cBhvr>
                                        <p:cTn id="14" dur="1000" fill="hold"/>
                                        <p:tgtEl>
                                          <p:spTgt spid="13414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34147">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childTnLst>
                                </p:cTn>
                              </p:par>
                              <p:par>
                                <p:cTn id="20" presetID="10" presetClass="entr" presetSubtype="0" fill="hold" nodeType="withEffect">
                                  <p:stCondLst>
                                    <p:cond delay="100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1000"/>
                                        <p:tgtEl>
                                          <p:spTgt spid="1030"/>
                                        </p:tgtEl>
                                      </p:cBhvr>
                                    </p:animEffect>
                                  </p:childTnLst>
                                </p:cTn>
                              </p:par>
                            </p:childTnLst>
                          </p:cTn>
                        </p:par>
                        <p:par>
                          <p:cTn id="23" fill="hold">
                            <p:stCondLst>
                              <p:cond delay="5500"/>
                            </p:stCondLst>
                            <p:childTnLst>
                              <p:par>
                                <p:cTn id="24" presetID="10" presetClass="entr" presetSubtype="0" fill="hold" grpId="0" nodeType="afterEffect" nodePh="1">
                                  <p:stCondLst>
                                    <p:cond delay="1000"/>
                                  </p:stCondLst>
                                  <p:endCondLst>
                                    <p:cond evt="begin" delay="0">
                                      <p:tn val="24"/>
                                    </p:cond>
                                  </p:end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P spid="134147" grpId="0" build="p"/>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788024" y="1772816"/>
            <a:ext cx="4086726" cy="4824536"/>
          </a:xfrm>
          <a:prstGeom prst="rect">
            <a:avLst/>
          </a:prstGeom>
          <a:noFill/>
          <a:ln/>
        </p:spPr>
      </p:pic>
      <p:sp>
        <p:nvSpPr>
          <p:cNvPr id="134146" name="Rectangle 2"/>
          <p:cNvSpPr>
            <a:spLocks noGrp="1" noChangeArrowheads="1"/>
          </p:cNvSpPr>
          <p:nvPr>
            <p:ph type="title"/>
          </p:nvPr>
        </p:nvSpPr>
        <p:spPr>
          <a:xfrm>
            <a:off x="385192" y="404664"/>
            <a:ext cx="8229600" cy="981075"/>
          </a:xfrm>
        </p:spPr>
        <p:txBody>
          <a:bodyPr/>
          <a:lstStyle/>
          <a:p>
            <a:r>
              <a:rPr lang="en-US" b="1" dirty="0">
                <a:solidFill>
                  <a:schemeClr val="tx1"/>
                </a:solidFill>
              </a:rPr>
              <a:t>U.S. and Japan Interaction During World War II</a:t>
            </a:r>
          </a:p>
        </p:txBody>
      </p:sp>
      <p:sp>
        <p:nvSpPr>
          <p:cNvPr id="134147" name="Rectangle 3"/>
          <p:cNvSpPr>
            <a:spLocks noGrp="1" noChangeArrowheads="1"/>
          </p:cNvSpPr>
          <p:nvPr>
            <p:ph type="body" idx="1"/>
          </p:nvPr>
        </p:nvSpPr>
        <p:spPr>
          <a:xfrm>
            <a:off x="395536" y="2276872"/>
            <a:ext cx="4692217" cy="4032448"/>
          </a:xfrm>
        </p:spPr>
        <p:txBody>
          <a:bodyPr/>
          <a:lstStyle/>
          <a:p>
            <a:pPr marL="0" indent="0" algn="ctr">
              <a:buNone/>
            </a:pPr>
            <a:r>
              <a:rPr lang="en-US" b="1" dirty="0"/>
              <a:t>After Pearl Harbor, the U.S. declared war on Japan. After years of fighting, the U.S. dropped two atomic bombs on two Japanese cities.</a:t>
            </a:r>
          </a:p>
        </p:txBody>
      </p:sp>
    </p:spTree>
    <p:extLst>
      <p:ext uri="{BB962C8B-B14F-4D97-AF65-F5344CB8AC3E}">
        <p14:creationId xmlns:p14="http://schemas.microsoft.com/office/powerpoint/2010/main" val="33942113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134146"/>
                                        </p:tgtEl>
                                        <p:attrNameLst>
                                          <p:attrName>style.visibility</p:attrName>
                                        </p:attrNameLst>
                                      </p:cBhvr>
                                      <p:to>
                                        <p:strVal val="visible"/>
                                      </p:to>
                                    </p:set>
                                    <p:animEffect transition="in" filter="fade">
                                      <p:cBhvr>
                                        <p:cTn id="7" dur="1000"/>
                                        <p:tgtEl>
                                          <p:spTgt spid="134146"/>
                                        </p:tgtEl>
                                      </p:cBhvr>
                                    </p:animEffect>
                                    <p:anim calcmode="lin" valueType="num">
                                      <p:cBhvr>
                                        <p:cTn id="8" dur="1000" fill="hold"/>
                                        <p:tgtEl>
                                          <p:spTgt spid="134146"/>
                                        </p:tgtEl>
                                        <p:attrNameLst>
                                          <p:attrName>ppt_x</p:attrName>
                                        </p:attrNameLst>
                                      </p:cBhvr>
                                      <p:tavLst>
                                        <p:tav tm="0">
                                          <p:val>
                                            <p:strVal val="#ppt_x"/>
                                          </p:val>
                                        </p:tav>
                                        <p:tav tm="100000">
                                          <p:val>
                                            <p:strVal val="#ppt_x"/>
                                          </p:val>
                                        </p:tav>
                                      </p:tavLst>
                                    </p:anim>
                                    <p:anim calcmode="lin" valueType="num">
                                      <p:cBhvr>
                                        <p:cTn id="9" dur="1000" fill="hold"/>
                                        <p:tgtEl>
                                          <p:spTgt spid="13414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1000"/>
                                  </p:stCondLst>
                                  <p:childTnLst>
                                    <p:set>
                                      <p:cBhvr>
                                        <p:cTn id="12" dur="1" fill="hold">
                                          <p:stCondLst>
                                            <p:cond delay="0"/>
                                          </p:stCondLst>
                                        </p:cTn>
                                        <p:tgtEl>
                                          <p:spTgt spid="134147">
                                            <p:txEl>
                                              <p:pRg st="0" end="0"/>
                                            </p:txEl>
                                          </p:spTgt>
                                        </p:tgtEl>
                                        <p:attrNameLst>
                                          <p:attrName>style.visibility</p:attrName>
                                        </p:attrNameLst>
                                      </p:cBhvr>
                                      <p:to>
                                        <p:strVal val="visible"/>
                                      </p:to>
                                    </p:set>
                                    <p:animEffect transition="in" filter="fade">
                                      <p:cBhvr>
                                        <p:cTn id="13" dur="1000"/>
                                        <p:tgtEl>
                                          <p:spTgt spid="134147">
                                            <p:txEl>
                                              <p:pRg st="0" end="0"/>
                                            </p:txEl>
                                          </p:spTgt>
                                        </p:tgtEl>
                                      </p:cBhvr>
                                    </p:animEffect>
                                    <p:anim calcmode="lin" valueType="num">
                                      <p:cBhvr>
                                        <p:cTn id="14" dur="1000" fill="hold"/>
                                        <p:tgtEl>
                                          <p:spTgt spid="13414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34147">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10" presetClass="entr" presetSubtype="0" fill="hold" nodeType="afterEffect">
                                  <p:stCondLst>
                                    <p:cond delay="15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P spid="13414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atom-bo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4240213" cy="6096000"/>
          </a:xfrm>
          <a:prstGeom prst="rect">
            <a:avLst/>
          </a:prstGeom>
          <a:noFill/>
          <a:extLst>
            <a:ext uri="{909E8E84-426E-40DD-AFC4-6F175D3DCCD1}">
              <a14:hiddenFill xmlns:a14="http://schemas.microsoft.com/office/drawing/2010/main">
                <a:solidFill>
                  <a:srgbClr val="FFFFFF"/>
                </a:solidFill>
              </a14:hiddenFill>
            </a:ext>
          </a:extLst>
        </p:spPr>
      </p:pic>
      <p:pic>
        <p:nvPicPr>
          <p:cNvPr id="50179" name="Picture 3" descr="hiroshima_before_af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4800"/>
            <a:ext cx="3779838" cy="641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6963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iroshima_wideweb__430x3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8138"/>
            <a:ext cx="8305800" cy="6010275"/>
          </a:xfrm>
          <a:prstGeom prst="rect">
            <a:avLst/>
          </a:prstGeom>
          <a:noFill/>
          <a:extLst>
            <a:ext uri="{909E8E84-426E-40DD-AFC4-6F175D3DCCD1}">
              <a14:hiddenFill xmlns:a14="http://schemas.microsoft.com/office/drawing/2010/main">
                <a:solidFill>
                  <a:srgbClr val="FFFFFF"/>
                </a:solidFill>
              </a14:hiddenFill>
            </a:ext>
          </a:extLst>
        </p:spPr>
      </p:pic>
      <p:sp>
        <p:nvSpPr>
          <p:cNvPr id="51203" name="Rectangle 3"/>
          <p:cNvSpPr>
            <a:spLocks noChangeArrowheads="1"/>
          </p:cNvSpPr>
          <p:nvPr/>
        </p:nvSpPr>
        <p:spPr bwMode="auto">
          <a:xfrm>
            <a:off x="3352800" y="6324600"/>
            <a:ext cx="205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solidFill>
                  <a:srgbClr val="000000"/>
                </a:solidFill>
                <a:cs typeface="+mn-cs"/>
              </a:rPr>
              <a:t>www.smh.com.au </a:t>
            </a:r>
          </a:p>
        </p:txBody>
      </p:sp>
    </p:spTree>
    <p:extLst>
      <p:ext uri="{BB962C8B-B14F-4D97-AF65-F5344CB8AC3E}">
        <p14:creationId xmlns:p14="http://schemas.microsoft.com/office/powerpoint/2010/main" val="18703441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504" y="476672"/>
            <a:ext cx="8928992" cy="1690503"/>
          </a:xfrm>
        </p:spPr>
        <p:txBody>
          <a:bodyPr/>
          <a:lstStyle/>
          <a:p>
            <a:r>
              <a:rPr lang="en-US" sz="3600" b="1" dirty="0"/>
              <a:t>World War II </a:t>
            </a:r>
            <a:r>
              <a:rPr lang="en-US" sz="3600" b="1" dirty="0">
                <a:solidFill>
                  <a:srgbClr val="FF0000"/>
                </a:solidFill>
              </a:rPr>
              <a:t>ended</a:t>
            </a:r>
            <a:r>
              <a:rPr lang="en-US" sz="3600" b="1" dirty="0"/>
              <a:t> in 1945 with the </a:t>
            </a:r>
            <a:r>
              <a:rPr lang="en-US" sz="3600" b="1" dirty="0">
                <a:solidFill>
                  <a:srgbClr val="FF0000"/>
                </a:solidFill>
              </a:rPr>
              <a:t>surrender</a:t>
            </a:r>
            <a:r>
              <a:rPr lang="en-US" sz="3600" b="1" dirty="0"/>
              <a:t> of Japan. Japan’s </a:t>
            </a:r>
            <a:r>
              <a:rPr lang="en-US" sz="3600" b="1" dirty="0">
                <a:solidFill>
                  <a:srgbClr val="FF0000"/>
                </a:solidFill>
              </a:rPr>
              <a:t>economy</a:t>
            </a:r>
            <a:r>
              <a:rPr lang="en-US" sz="3600" b="1" dirty="0"/>
              <a:t> and </a:t>
            </a:r>
            <a:r>
              <a:rPr lang="en-US" sz="3600" b="1" dirty="0">
                <a:solidFill>
                  <a:srgbClr val="FF0000"/>
                </a:solidFill>
              </a:rPr>
              <a:t>government</a:t>
            </a:r>
            <a:r>
              <a:rPr lang="en-US" sz="3600" b="1" dirty="0"/>
              <a:t> were devastated.</a:t>
            </a:r>
            <a:endParaRPr lang="en-US" sz="3200" b="1" dirty="0"/>
          </a:p>
        </p:txBody>
      </p:sp>
      <p:pic>
        <p:nvPicPr>
          <p:cNvPr id="3074" name="Picture 2" descr="http://history.journalism.ku.edu/1940/images/political/victory_japan_surrend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040" y="2960948"/>
            <a:ext cx="3870430" cy="30963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1/18/Japanese_surrender_(AWM_0192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2924944"/>
            <a:ext cx="4144645" cy="31683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200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1000"/>
                                        <p:tgtEl>
                                          <p:spTgt spid="3074"/>
                                        </p:tgtEl>
                                      </p:cBhvr>
                                    </p:animEffect>
                                  </p:childTnLst>
                                </p:cTn>
                              </p:par>
                              <p:par>
                                <p:cTn id="14" presetID="10" presetClass="entr" presetSubtype="0" fill="hold" nodeType="withEffect">
                                  <p:stCondLst>
                                    <p:cond delay="2000"/>
                                  </p:stCondLst>
                                  <p:childTnLst>
                                    <p:set>
                                      <p:cBhvr>
                                        <p:cTn id="15" dur="1" fill="hold">
                                          <p:stCondLst>
                                            <p:cond delay="0"/>
                                          </p:stCondLst>
                                        </p:cTn>
                                        <p:tgtEl>
                                          <p:spTgt spid="3076"/>
                                        </p:tgtEl>
                                        <p:attrNameLst>
                                          <p:attrName>style.visibility</p:attrName>
                                        </p:attrNameLst>
                                      </p:cBhvr>
                                      <p:to>
                                        <p:strVal val="visible"/>
                                      </p:to>
                                    </p:set>
                                    <p:animEffect transition="in" filter="fade">
                                      <p:cBhvr>
                                        <p:cTn id="16"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556" y="332656"/>
            <a:ext cx="7920880" cy="2520280"/>
          </a:xfrm>
        </p:spPr>
        <p:txBody>
          <a:bodyPr/>
          <a:lstStyle/>
          <a:p>
            <a:r>
              <a:rPr lang="en-US" sz="3400" b="1" dirty="0"/>
              <a:t>In an effort to restore Japan to a thriving country, </a:t>
            </a:r>
            <a:r>
              <a:rPr lang="en-US" sz="3400" b="1" dirty="0">
                <a:solidFill>
                  <a:srgbClr val="FF0000"/>
                </a:solidFill>
              </a:rPr>
              <a:t>General Douglas MacArthur</a:t>
            </a:r>
            <a:r>
              <a:rPr lang="en-US" sz="3400" b="1" dirty="0"/>
              <a:t> was sent as the Supreme Commander of the Allied Forces to </a:t>
            </a:r>
            <a:r>
              <a:rPr lang="en-US" sz="3400" b="1" dirty="0">
                <a:solidFill>
                  <a:srgbClr val="FF0000"/>
                </a:solidFill>
              </a:rPr>
              <a:t>oversee the rebuilding of Japan</a:t>
            </a:r>
            <a:r>
              <a:rPr lang="en-US" sz="3400" b="1" dirty="0"/>
              <a:t>.</a:t>
            </a:r>
          </a:p>
        </p:txBody>
      </p:sp>
      <p:sp>
        <p:nvSpPr>
          <p:cNvPr id="3" name="TextBox 2"/>
          <p:cNvSpPr txBox="1"/>
          <p:nvPr/>
        </p:nvSpPr>
        <p:spPr>
          <a:xfrm>
            <a:off x="323528" y="3284984"/>
            <a:ext cx="8424936" cy="1661993"/>
          </a:xfrm>
          <a:prstGeom prst="rect">
            <a:avLst/>
          </a:prstGeom>
          <a:noFill/>
        </p:spPr>
        <p:txBody>
          <a:bodyPr wrap="square" rtlCol="0">
            <a:spAutoFit/>
          </a:bodyPr>
          <a:lstStyle/>
          <a:p>
            <a:pPr algn="ctr"/>
            <a:r>
              <a:rPr lang="en-US" sz="3400" b="1" i="1" dirty="0"/>
              <a:t>Why would the Allied Forces want to rebuild Japan after their aggression during the war?</a:t>
            </a:r>
          </a:p>
        </p:txBody>
      </p:sp>
    </p:spTree>
    <p:extLst>
      <p:ext uri="{BB962C8B-B14F-4D97-AF65-F5344CB8AC3E}">
        <p14:creationId xmlns:p14="http://schemas.microsoft.com/office/powerpoint/2010/main" val="26851199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5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833"/>
            <a:ext cx="8784976" cy="1080120"/>
          </a:xfrm>
        </p:spPr>
        <p:txBody>
          <a:bodyPr/>
          <a:lstStyle/>
          <a:p>
            <a:r>
              <a:rPr lang="en-US" sz="3700" b="1" u="sng" dirty="0"/>
              <a:t>Rebuilding of Japan After World War II</a:t>
            </a:r>
          </a:p>
        </p:txBody>
      </p:sp>
      <p:sp>
        <p:nvSpPr>
          <p:cNvPr id="3" name="Content Placeholder 2"/>
          <p:cNvSpPr>
            <a:spLocks noGrp="1"/>
          </p:cNvSpPr>
          <p:nvPr>
            <p:ph idx="1"/>
          </p:nvPr>
        </p:nvSpPr>
        <p:spPr>
          <a:xfrm>
            <a:off x="251520" y="1196752"/>
            <a:ext cx="8424936" cy="1152128"/>
          </a:xfrm>
        </p:spPr>
        <p:txBody>
          <a:bodyPr/>
          <a:lstStyle/>
          <a:p>
            <a:pPr marL="0" indent="0" algn="ctr">
              <a:buNone/>
            </a:pPr>
            <a:r>
              <a:rPr lang="en-US" sz="3600" b="1" dirty="0"/>
              <a:t>The United States </a:t>
            </a:r>
            <a:r>
              <a:rPr lang="en-US" sz="3600" b="1" dirty="0">
                <a:solidFill>
                  <a:srgbClr val="FF0000"/>
                </a:solidFill>
              </a:rPr>
              <a:t>occupied the </a:t>
            </a:r>
            <a:br>
              <a:rPr lang="en-US" sz="3600" b="1" dirty="0">
                <a:solidFill>
                  <a:srgbClr val="FF0000"/>
                </a:solidFill>
              </a:rPr>
            </a:br>
            <a:r>
              <a:rPr lang="en-US" sz="3600" b="1" dirty="0">
                <a:solidFill>
                  <a:srgbClr val="FF0000"/>
                </a:solidFill>
              </a:rPr>
              <a:t>territory</a:t>
            </a:r>
            <a:r>
              <a:rPr lang="en-US" sz="3600" b="1" dirty="0"/>
              <a:t> from 1945-1952.</a:t>
            </a:r>
          </a:p>
        </p:txBody>
      </p:sp>
      <p:pic>
        <p:nvPicPr>
          <p:cNvPr id="9218" name="Picture 2" descr="https://s-media-cache-ak0.pinimg.com/236x/1c/47/09/1c47092a45ae945ec13c2f567c6b292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5" y="2703524"/>
            <a:ext cx="3546795" cy="2359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2825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1000"/>
                                  </p:stCondLst>
                                  <p:childTnLst>
                                    <p:set>
                                      <p:cBhvr>
                                        <p:cTn id="19" dur="1" fill="hold">
                                          <p:stCondLst>
                                            <p:cond delay="0"/>
                                          </p:stCondLst>
                                        </p:cTn>
                                        <p:tgtEl>
                                          <p:spTgt spid="9218"/>
                                        </p:tgtEl>
                                        <p:attrNameLst>
                                          <p:attrName>style.visibility</p:attrName>
                                        </p:attrNameLst>
                                      </p:cBhvr>
                                      <p:to>
                                        <p:strVal val="visible"/>
                                      </p:to>
                                    </p:set>
                                    <p:animEffect transition="in" filter="fade">
                                      <p:cBhvr>
                                        <p:cTn id="20"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6FBC9E27-3120-4652-B7CC-2F7B40B81E5A}"/>
              </a:ext>
            </a:extLst>
          </p:cNvPr>
          <p:cNvSpPr>
            <a:spLocks noChangeArrowheads="1"/>
          </p:cNvSpPr>
          <p:nvPr/>
        </p:nvSpPr>
        <p:spPr bwMode="auto">
          <a:xfrm>
            <a:off x="1260475" y="2239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1747" name="Picture 7">
            <a:hlinkClick r:id="rId3"/>
            <a:extLst>
              <a:ext uri="{FF2B5EF4-FFF2-40B4-BE49-F238E27FC236}">
                <a16:creationId xmlns:a16="http://schemas.microsoft.com/office/drawing/2014/main" id="{C98C69B8-3A42-41D4-AA35-11C316188F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09600"/>
            <a:ext cx="37909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9" descr="LittleBoyAtomicBomb_with caption">
            <a:hlinkClick r:id="rId5"/>
            <a:extLst>
              <a:ext uri="{FF2B5EF4-FFF2-40B4-BE49-F238E27FC236}">
                <a16:creationId xmlns:a16="http://schemas.microsoft.com/office/drawing/2014/main" id="{ABDB1E1D-862D-4046-A59C-DB8F9D047B3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4400" y="3657600"/>
            <a:ext cx="3908425"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10">
            <a:extLst>
              <a:ext uri="{FF2B5EF4-FFF2-40B4-BE49-F238E27FC236}">
                <a16:creationId xmlns:a16="http://schemas.microsoft.com/office/drawing/2014/main" id="{B5E71FF3-1968-4CD9-83BA-EC43615DEB81}"/>
              </a:ext>
            </a:extLst>
          </p:cNvPr>
          <p:cNvSpPr txBox="1">
            <a:spLocks noChangeArrowheads="1"/>
          </p:cNvSpPr>
          <p:nvPr/>
        </p:nvSpPr>
        <p:spPr bwMode="auto">
          <a:xfrm>
            <a:off x="5029200" y="838200"/>
            <a:ext cx="32004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The Enola Gay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And Little Boy Atomic Bomb</a:t>
            </a: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833"/>
            <a:ext cx="8784976" cy="1080120"/>
          </a:xfrm>
        </p:spPr>
        <p:txBody>
          <a:bodyPr/>
          <a:lstStyle/>
          <a:p>
            <a:r>
              <a:rPr lang="en-US" sz="3700" b="1" u="sng" dirty="0"/>
              <a:t>Rebuilding of Japan After World War II</a:t>
            </a:r>
          </a:p>
        </p:txBody>
      </p:sp>
      <p:sp>
        <p:nvSpPr>
          <p:cNvPr id="3" name="Content Placeholder 2"/>
          <p:cNvSpPr>
            <a:spLocks noGrp="1"/>
          </p:cNvSpPr>
          <p:nvPr>
            <p:ph idx="1"/>
          </p:nvPr>
        </p:nvSpPr>
        <p:spPr>
          <a:xfrm>
            <a:off x="395536" y="1340768"/>
            <a:ext cx="8424936" cy="4248472"/>
          </a:xfrm>
        </p:spPr>
        <p:txBody>
          <a:bodyPr/>
          <a:lstStyle/>
          <a:p>
            <a:r>
              <a:rPr lang="en-US" sz="3600" b="1" dirty="0"/>
              <a:t>Japan’s </a:t>
            </a:r>
            <a:r>
              <a:rPr lang="en-US" sz="3600" b="1" dirty="0">
                <a:solidFill>
                  <a:srgbClr val="FF0000"/>
                </a:solidFill>
              </a:rPr>
              <a:t>military</a:t>
            </a:r>
            <a:r>
              <a:rPr lang="en-US" sz="3600" b="1" dirty="0"/>
              <a:t> was </a:t>
            </a:r>
            <a:r>
              <a:rPr lang="en-US" sz="3600" b="1" dirty="0">
                <a:solidFill>
                  <a:srgbClr val="FF0000"/>
                </a:solidFill>
              </a:rPr>
              <a:t>disbanded</a:t>
            </a:r>
            <a:r>
              <a:rPr lang="en-US" sz="3600" b="1" dirty="0"/>
              <a:t> and weapons factories were closed</a:t>
            </a:r>
          </a:p>
          <a:p>
            <a:pPr marL="0" indent="0">
              <a:buNone/>
            </a:pPr>
            <a:endParaRPr lang="en-US" b="1" dirty="0"/>
          </a:p>
          <a:p>
            <a:r>
              <a:rPr lang="en-US" sz="3600" b="1" dirty="0">
                <a:solidFill>
                  <a:srgbClr val="FF0000"/>
                </a:solidFill>
              </a:rPr>
              <a:t>Government</a:t>
            </a:r>
            <a:r>
              <a:rPr lang="en-US" sz="3600" b="1" dirty="0"/>
              <a:t> and </a:t>
            </a:r>
            <a:r>
              <a:rPr lang="en-US" sz="3600" b="1" dirty="0">
                <a:solidFill>
                  <a:srgbClr val="FF0000"/>
                </a:solidFill>
              </a:rPr>
              <a:t>military</a:t>
            </a:r>
            <a:r>
              <a:rPr lang="en-US" sz="3600" b="1" dirty="0"/>
              <a:t> </a:t>
            </a:r>
            <a:r>
              <a:rPr lang="en-US" sz="3600" b="1" dirty="0">
                <a:solidFill>
                  <a:srgbClr val="FF0000"/>
                </a:solidFill>
              </a:rPr>
              <a:t>leaders</a:t>
            </a:r>
            <a:r>
              <a:rPr lang="en-US" sz="3600" b="1" dirty="0"/>
              <a:t> involved with military aggression and Japanese bombings during the war were brought to </a:t>
            </a:r>
            <a:r>
              <a:rPr lang="en-US" sz="3600" b="1" dirty="0">
                <a:solidFill>
                  <a:srgbClr val="FF0000"/>
                </a:solidFill>
              </a:rPr>
              <a:t>trial</a:t>
            </a:r>
            <a:r>
              <a:rPr lang="en-US" sz="3600" b="1" dirty="0"/>
              <a:t> and </a:t>
            </a:r>
            <a:r>
              <a:rPr lang="en-US" sz="3600" b="1" dirty="0">
                <a:solidFill>
                  <a:srgbClr val="FF0000"/>
                </a:solidFill>
              </a:rPr>
              <a:t>punished.</a:t>
            </a:r>
          </a:p>
        </p:txBody>
      </p:sp>
    </p:spTree>
    <p:extLst>
      <p:ext uri="{BB962C8B-B14F-4D97-AF65-F5344CB8AC3E}">
        <p14:creationId xmlns:p14="http://schemas.microsoft.com/office/powerpoint/2010/main" val="5265615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20833"/>
            <a:ext cx="8928992" cy="1080120"/>
          </a:xfrm>
        </p:spPr>
        <p:txBody>
          <a:bodyPr/>
          <a:lstStyle/>
          <a:p>
            <a:r>
              <a:rPr lang="en-US" sz="3700" b="1" u="sng" dirty="0"/>
              <a:t>Rebuilding of Japan After World War II</a:t>
            </a:r>
          </a:p>
        </p:txBody>
      </p:sp>
      <p:sp>
        <p:nvSpPr>
          <p:cNvPr id="3" name="Content Placeholder 2"/>
          <p:cNvSpPr>
            <a:spLocks noGrp="1"/>
          </p:cNvSpPr>
          <p:nvPr>
            <p:ph idx="1"/>
          </p:nvPr>
        </p:nvSpPr>
        <p:spPr>
          <a:xfrm>
            <a:off x="395536" y="1146835"/>
            <a:ext cx="8229600" cy="1562086"/>
          </a:xfrm>
        </p:spPr>
        <p:txBody>
          <a:bodyPr/>
          <a:lstStyle/>
          <a:p>
            <a:pPr marL="0" indent="0" algn="ctr">
              <a:buNone/>
            </a:pPr>
            <a:r>
              <a:rPr lang="en-US" b="1" dirty="0"/>
              <a:t>General MacArthur helped Japan establish a </a:t>
            </a:r>
            <a:r>
              <a:rPr lang="en-US" b="1" dirty="0">
                <a:solidFill>
                  <a:srgbClr val="FF0000"/>
                </a:solidFill>
              </a:rPr>
              <a:t>constitutional monarchy </a:t>
            </a:r>
            <a:r>
              <a:rPr lang="en-US" b="1" dirty="0"/>
              <a:t>and </a:t>
            </a:r>
            <a:r>
              <a:rPr lang="en-US" b="1" dirty="0">
                <a:solidFill>
                  <a:srgbClr val="FF0000"/>
                </a:solidFill>
              </a:rPr>
              <a:t>write a new constitution</a:t>
            </a:r>
            <a:r>
              <a:rPr lang="en-US" b="1" dirty="0"/>
              <a:t>.</a:t>
            </a:r>
          </a:p>
        </p:txBody>
      </p:sp>
      <p:pic>
        <p:nvPicPr>
          <p:cNvPr id="10242" name="Picture 2" descr="http://upload.wikimedia.org/wikipedia/commons/d/d4/Macarthur_hirohi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996952"/>
            <a:ext cx="2808312" cy="346502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ibiblio.org/hyperwar/OnlineLibrary/photos/images/h84000/h843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013355"/>
            <a:ext cx="4351684" cy="35283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6827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10" presetClass="entr" presetSubtype="0" fill="hold" nodeType="afterEffect">
                                  <p:stCondLst>
                                    <p:cond delay="2500"/>
                                  </p:stCondLst>
                                  <p:childTnLst>
                                    <p:set>
                                      <p:cBhvr>
                                        <p:cTn id="18" dur="1" fill="hold">
                                          <p:stCondLst>
                                            <p:cond delay="0"/>
                                          </p:stCondLst>
                                        </p:cTn>
                                        <p:tgtEl>
                                          <p:spTgt spid="10242"/>
                                        </p:tgtEl>
                                        <p:attrNameLst>
                                          <p:attrName>style.visibility</p:attrName>
                                        </p:attrNameLst>
                                      </p:cBhvr>
                                      <p:to>
                                        <p:strVal val="visible"/>
                                      </p:to>
                                    </p:set>
                                    <p:animEffect transition="in" filter="fade">
                                      <p:cBhvr>
                                        <p:cTn id="19" dur="1000"/>
                                        <p:tgtEl>
                                          <p:spTgt spid="10242"/>
                                        </p:tgtEl>
                                      </p:cBhvr>
                                    </p:animEffect>
                                  </p:childTnLst>
                                </p:cTn>
                              </p:par>
                              <p:par>
                                <p:cTn id="20" presetID="10" presetClass="entr" presetSubtype="0" fill="hold" nodeType="withEffect">
                                  <p:stCondLst>
                                    <p:cond delay="2500"/>
                                  </p:stCondLst>
                                  <p:childTnLst>
                                    <p:set>
                                      <p:cBhvr>
                                        <p:cTn id="21" dur="1" fill="hold">
                                          <p:stCondLst>
                                            <p:cond delay="0"/>
                                          </p:stCondLst>
                                        </p:cTn>
                                        <p:tgtEl>
                                          <p:spTgt spid="10244"/>
                                        </p:tgtEl>
                                        <p:attrNameLst>
                                          <p:attrName>style.visibility</p:attrName>
                                        </p:attrNameLst>
                                      </p:cBhvr>
                                      <p:to>
                                        <p:strVal val="visible"/>
                                      </p:to>
                                    </p:set>
                                    <p:animEffect transition="in" filter="fade">
                                      <p:cBhvr>
                                        <p:cTn id="22"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72400" cy="1944216"/>
          </a:xfrm>
        </p:spPr>
        <p:txBody>
          <a:bodyPr/>
          <a:lstStyle/>
          <a:p>
            <a:r>
              <a:rPr lang="en-US" sz="6500" b="1" dirty="0"/>
              <a:t>Constitutions of Japan Analysis</a:t>
            </a:r>
          </a:p>
        </p:txBody>
      </p:sp>
    </p:spTree>
    <p:extLst>
      <p:ext uri="{BB962C8B-B14F-4D97-AF65-F5344CB8AC3E}">
        <p14:creationId xmlns:p14="http://schemas.microsoft.com/office/powerpoint/2010/main" val="285849988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lstStyle/>
          <a:p>
            <a:r>
              <a:rPr lang="en-US" sz="4800" b="1" dirty="0"/>
              <a:t>Reforms in Japan </a:t>
            </a:r>
            <a:br>
              <a:rPr lang="en-US" sz="4800" b="1" dirty="0"/>
            </a:br>
            <a:r>
              <a:rPr lang="en-US" sz="4800" b="1" dirty="0"/>
              <a:t>during Rebuilding</a:t>
            </a:r>
          </a:p>
        </p:txBody>
      </p:sp>
      <p:grpSp>
        <p:nvGrpSpPr>
          <p:cNvPr id="6" name="Content Placeholder 56322"/>
          <p:cNvGrpSpPr>
            <a:grpSpLocks/>
          </p:cNvGrpSpPr>
          <p:nvPr/>
        </p:nvGrpSpPr>
        <p:grpSpPr bwMode="auto">
          <a:xfrm>
            <a:off x="107504" y="1340768"/>
            <a:ext cx="8839200" cy="4926013"/>
            <a:chOff x="-238" y="222"/>
            <a:chExt cx="4000" cy="4287"/>
          </a:xfrm>
        </p:grpSpPr>
        <p:cxnSp>
          <p:nvCxnSpPr>
            <p:cNvPr id="1055" name="_s1055"/>
            <p:cNvCxnSpPr>
              <a:cxnSpLocks noChangeShapeType="1"/>
              <a:stCxn id="19" idx="1"/>
              <a:endCxn id="13" idx="2"/>
            </p:cNvCxnSpPr>
            <p:nvPr/>
          </p:nvCxnSpPr>
          <p:spPr bwMode="auto">
            <a:xfrm rot="10800000">
              <a:off x="2731" y="2482"/>
              <a:ext cx="166" cy="33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56" name="_s1056"/>
            <p:cNvCxnSpPr>
              <a:cxnSpLocks noChangeShapeType="1"/>
              <a:stCxn id="18" idx="1"/>
              <a:endCxn id="17" idx="2"/>
            </p:cNvCxnSpPr>
            <p:nvPr/>
          </p:nvCxnSpPr>
          <p:spPr bwMode="auto">
            <a:xfrm rot="10800000">
              <a:off x="2131" y="2999"/>
              <a:ext cx="166" cy="334"/>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57" name="_s1057"/>
            <p:cNvCxnSpPr>
              <a:cxnSpLocks noChangeShapeType="1"/>
              <a:stCxn id="17" idx="1"/>
              <a:endCxn id="12" idx="2"/>
            </p:cNvCxnSpPr>
            <p:nvPr/>
          </p:nvCxnSpPr>
          <p:spPr bwMode="auto">
            <a:xfrm rot="10800000">
              <a:off x="1532" y="2482"/>
              <a:ext cx="166" cy="33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58" name="_s1058"/>
            <p:cNvCxnSpPr>
              <a:cxnSpLocks noChangeShapeType="1"/>
              <a:stCxn id="16" idx="1"/>
              <a:endCxn id="15" idx="2"/>
            </p:cNvCxnSpPr>
            <p:nvPr/>
          </p:nvCxnSpPr>
          <p:spPr bwMode="auto">
            <a:xfrm rot="10800000">
              <a:off x="1461" y="3524"/>
              <a:ext cx="167" cy="34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59" name="_s1059"/>
            <p:cNvCxnSpPr>
              <a:cxnSpLocks noChangeShapeType="1"/>
              <a:stCxn id="15" idx="1"/>
              <a:endCxn id="14" idx="2"/>
            </p:cNvCxnSpPr>
            <p:nvPr/>
          </p:nvCxnSpPr>
          <p:spPr bwMode="auto">
            <a:xfrm rot="10800000">
              <a:off x="793" y="2999"/>
              <a:ext cx="167" cy="334"/>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60" name="_s1060"/>
            <p:cNvCxnSpPr>
              <a:cxnSpLocks noChangeShapeType="1"/>
              <a:stCxn id="14" idx="1"/>
              <a:endCxn id="11" idx="2"/>
            </p:cNvCxnSpPr>
            <p:nvPr/>
          </p:nvCxnSpPr>
          <p:spPr bwMode="auto">
            <a:xfrm rot="10800000">
              <a:off x="194" y="2482"/>
              <a:ext cx="167" cy="33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61" name="_s1061"/>
            <p:cNvCxnSpPr>
              <a:cxnSpLocks noChangeShapeType="1"/>
              <a:stCxn id="13" idx="0"/>
              <a:endCxn id="10" idx="2"/>
            </p:cNvCxnSpPr>
            <p:nvPr/>
          </p:nvCxnSpPr>
          <p:spPr bwMode="auto">
            <a:xfrm rot="16200000">
              <a:off x="2959" y="1663"/>
              <a:ext cx="144" cy="599"/>
            </a:xfrm>
            <a:prstGeom prst="bentConnector3">
              <a:avLst>
                <a:gd name="adj1" fmla="val 4954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62" name="_s1062"/>
            <p:cNvCxnSpPr>
              <a:cxnSpLocks noChangeShapeType="1"/>
              <a:stCxn id="12" idx="0"/>
              <a:endCxn id="9" idx="2"/>
            </p:cNvCxnSpPr>
            <p:nvPr/>
          </p:nvCxnSpPr>
          <p:spPr bwMode="auto">
            <a:xfrm rot="16200000">
              <a:off x="1794" y="1629"/>
              <a:ext cx="144" cy="668"/>
            </a:xfrm>
            <a:prstGeom prst="bentConnector3">
              <a:avLst>
                <a:gd name="adj1" fmla="val 4954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63" name="_s1063"/>
            <p:cNvCxnSpPr>
              <a:cxnSpLocks noChangeShapeType="1"/>
              <a:stCxn id="11" idx="0"/>
              <a:endCxn id="8" idx="2"/>
            </p:cNvCxnSpPr>
            <p:nvPr/>
          </p:nvCxnSpPr>
          <p:spPr bwMode="auto">
            <a:xfrm rot="16200000">
              <a:off x="589" y="1496"/>
              <a:ext cx="144" cy="933"/>
            </a:xfrm>
            <a:prstGeom prst="bentConnector3">
              <a:avLst>
                <a:gd name="adj1" fmla="val 4954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64" name="_s1064"/>
            <p:cNvCxnSpPr>
              <a:cxnSpLocks noChangeShapeType="1"/>
              <a:stCxn id="10" idx="0"/>
              <a:endCxn id="7" idx="2"/>
            </p:cNvCxnSpPr>
            <p:nvPr/>
          </p:nvCxnSpPr>
          <p:spPr bwMode="auto">
            <a:xfrm rot="5400000" flipH="1">
              <a:off x="2475" y="699"/>
              <a:ext cx="144" cy="1567"/>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65" name="_s1065"/>
            <p:cNvCxnSpPr>
              <a:cxnSpLocks noChangeShapeType="1"/>
              <a:stCxn id="9" idx="0"/>
              <a:endCxn id="7" idx="2"/>
            </p:cNvCxnSpPr>
            <p:nvPr/>
          </p:nvCxnSpPr>
          <p:spPr bwMode="auto">
            <a:xfrm rot="5400000" flipH="1">
              <a:off x="1910" y="1264"/>
              <a:ext cx="144" cy="437"/>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66" name="_s1066"/>
            <p:cNvCxnSpPr>
              <a:cxnSpLocks noChangeShapeType="1"/>
              <a:stCxn id="8" idx="0"/>
              <a:endCxn id="7" idx="2"/>
            </p:cNvCxnSpPr>
            <p:nvPr/>
          </p:nvCxnSpPr>
          <p:spPr bwMode="auto">
            <a:xfrm rot="16200000">
              <a:off x="1373" y="1165"/>
              <a:ext cx="144" cy="636"/>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7" name="_s1067"/>
            <p:cNvSpPr>
              <a:spLocks noChangeArrowheads="1"/>
            </p:cNvSpPr>
            <p:nvPr/>
          </p:nvSpPr>
          <p:spPr bwMode="auto">
            <a:xfrm>
              <a:off x="1270" y="936"/>
              <a:ext cx="985" cy="475"/>
            </a:xfrm>
            <a:prstGeom prst="roundRect">
              <a:avLst>
                <a:gd name="adj" fmla="val 16667"/>
              </a:avLst>
            </a:prstGeom>
            <a:solidFill>
              <a:srgbClr val="008000"/>
            </a:solidFill>
            <a:ln w="9525">
              <a:solidFill>
                <a:schemeClr val="tx1"/>
              </a:solidFill>
              <a:round/>
              <a:headEnd/>
              <a:tailEnd/>
            </a:ln>
          </p:spPr>
          <p:txBody>
            <a:bodyPr vert="horz" wrap="none" lIns="55075" tIns="27538" rIns="55075" bIns="275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900" b="0" i="0" u="none" strike="noStrike" cap="none" normalizeH="0" baseline="0">
                  <a:ln>
                    <a:noFill/>
                  </a:ln>
                  <a:solidFill>
                    <a:schemeClr val="bg1"/>
                  </a:solidFill>
                  <a:effectLst/>
                  <a:latin typeface="Arial" charset="0"/>
                </a:rPr>
                <a:t>REFORMS</a:t>
              </a:r>
            </a:p>
          </p:txBody>
        </p:sp>
        <p:sp>
          <p:nvSpPr>
            <p:cNvPr id="8" name="_s1068"/>
            <p:cNvSpPr>
              <a:spLocks noChangeArrowheads="1"/>
            </p:cNvSpPr>
            <p:nvPr/>
          </p:nvSpPr>
          <p:spPr bwMode="auto">
            <a:xfrm>
              <a:off x="695" y="1555"/>
              <a:ext cx="865" cy="336"/>
            </a:xfrm>
            <a:prstGeom prst="roundRect">
              <a:avLst>
                <a:gd name="adj" fmla="val 16667"/>
              </a:avLst>
            </a:prstGeom>
            <a:solidFill>
              <a:srgbClr val="FF0000"/>
            </a:solidFill>
            <a:ln w="9525">
              <a:solidFill>
                <a:schemeClr val="tx1"/>
              </a:solidFill>
              <a:round/>
              <a:headEnd/>
              <a:tailEnd/>
            </a:ln>
          </p:spPr>
          <p:txBody>
            <a:bodyPr vert="horz" wrap="none" lIns="55075" tIns="27538" rIns="55075" bIns="275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1" u="none" strike="noStrike" cap="none" normalizeH="0" baseline="0">
                  <a:ln>
                    <a:noFill/>
                  </a:ln>
                  <a:solidFill>
                    <a:schemeClr val="bg1"/>
                  </a:solidFill>
                  <a:effectLst/>
                  <a:latin typeface="Arial" charset="0"/>
                </a:rPr>
                <a:t>POLITICAL</a:t>
              </a:r>
            </a:p>
          </p:txBody>
        </p:sp>
        <p:sp>
          <p:nvSpPr>
            <p:cNvPr id="9" name="_s1069"/>
            <p:cNvSpPr>
              <a:spLocks noChangeArrowheads="1"/>
            </p:cNvSpPr>
            <p:nvPr/>
          </p:nvSpPr>
          <p:spPr bwMode="auto">
            <a:xfrm>
              <a:off x="1767" y="1555"/>
              <a:ext cx="865" cy="336"/>
            </a:xfrm>
            <a:prstGeom prst="roundRect">
              <a:avLst>
                <a:gd name="adj" fmla="val 16667"/>
              </a:avLst>
            </a:prstGeom>
            <a:solidFill>
              <a:schemeClr val="bg1"/>
            </a:solidFill>
            <a:ln w="9525">
              <a:solidFill>
                <a:schemeClr val="tx1"/>
              </a:solidFill>
              <a:round/>
              <a:headEnd/>
              <a:tailEnd/>
            </a:ln>
          </p:spPr>
          <p:txBody>
            <a:bodyPr vert="horz" wrap="none" lIns="55075" tIns="27538" rIns="55075" bIns="275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1" u="none" strike="noStrike" cap="none" normalizeH="0" baseline="0">
                  <a:ln>
                    <a:noFill/>
                  </a:ln>
                  <a:solidFill>
                    <a:schemeClr val="tx1"/>
                  </a:solidFill>
                  <a:effectLst/>
                  <a:latin typeface="Arial" charset="0"/>
                </a:rPr>
                <a:t>ECONOMIC</a:t>
              </a:r>
            </a:p>
          </p:txBody>
        </p:sp>
        <p:sp>
          <p:nvSpPr>
            <p:cNvPr id="10" name="_s1070"/>
            <p:cNvSpPr>
              <a:spLocks noChangeArrowheads="1"/>
            </p:cNvSpPr>
            <p:nvPr/>
          </p:nvSpPr>
          <p:spPr bwMode="auto">
            <a:xfrm>
              <a:off x="2897" y="1555"/>
              <a:ext cx="865" cy="336"/>
            </a:xfrm>
            <a:prstGeom prst="roundRect">
              <a:avLst>
                <a:gd name="adj" fmla="val 16667"/>
              </a:avLst>
            </a:prstGeom>
            <a:solidFill>
              <a:schemeClr val="accent2"/>
            </a:solidFill>
            <a:ln w="9525">
              <a:solidFill>
                <a:schemeClr val="tx1"/>
              </a:solidFill>
              <a:round/>
              <a:headEnd/>
              <a:tailEnd/>
            </a:ln>
          </p:spPr>
          <p:txBody>
            <a:bodyPr vert="horz" wrap="none" lIns="55075" tIns="27538" rIns="55075" bIns="275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1" u="none" strike="noStrike" cap="none" normalizeH="0" baseline="0">
                  <a:ln>
                    <a:noFill/>
                  </a:ln>
                  <a:solidFill>
                    <a:schemeClr val="bg1"/>
                  </a:solidFill>
                  <a:effectLst/>
                  <a:latin typeface="Arial" charset="0"/>
                </a:rPr>
                <a:t>SOCIAL</a:t>
              </a:r>
            </a:p>
          </p:txBody>
        </p:sp>
        <p:sp>
          <p:nvSpPr>
            <p:cNvPr id="11" name="_s1071"/>
            <p:cNvSpPr>
              <a:spLocks noChangeArrowheads="1"/>
            </p:cNvSpPr>
            <p:nvPr/>
          </p:nvSpPr>
          <p:spPr bwMode="auto">
            <a:xfrm>
              <a:off x="-238" y="2035"/>
              <a:ext cx="865" cy="447"/>
            </a:xfrm>
            <a:prstGeom prst="roundRect">
              <a:avLst>
                <a:gd name="adj" fmla="val 16667"/>
              </a:avLst>
            </a:prstGeom>
            <a:solidFill>
              <a:srgbClr val="FF0000"/>
            </a:solidFill>
            <a:ln w="9525">
              <a:solidFill>
                <a:schemeClr val="tx1"/>
              </a:solidFill>
              <a:round/>
              <a:headEnd/>
              <a:tailEnd/>
            </a:ln>
          </p:spPr>
          <p:txBody>
            <a:bodyPr vert="horz" wrap="none" lIns="55075" tIns="27538" rIns="55075" bIns="275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bg1"/>
                  </a:solidFill>
                  <a:effectLst/>
                  <a:latin typeface="Arial" charset="0"/>
                </a:rPr>
                <a:t>New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bg1"/>
                  </a:solidFill>
                  <a:effectLst/>
                  <a:latin typeface="Arial" charset="0"/>
                </a:rPr>
                <a:t>Constitution</a:t>
              </a:r>
            </a:p>
          </p:txBody>
        </p:sp>
        <p:sp>
          <p:nvSpPr>
            <p:cNvPr id="12" name="_s1072"/>
            <p:cNvSpPr>
              <a:spLocks noChangeArrowheads="1"/>
            </p:cNvSpPr>
            <p:nvPr/>
          </p:nvSpPr>
          <p:spPr bwMode="auto">
            <a:xfrm>
              <a:off x="1099" y="2035"/>
              <a:ext cx="865" cy="447"/>
            </a:xfrm>
            <a:prstGeom prst="roundRect">
              <a:avLst>
                <a:gd name="adj" fmla="val 16667"/>
              </a:avLst>
            </a:prstGeom>
            <a:solidFill>
              <a:schemeClr val="bg1"/>
            </a:solidFill>
            <a:ln w="9525">
              <a:solidFill>
                <a:schemeClr val="tx1"/>
              </a:solidFill>
              <a:round/>
              <a:headEnd/>
              <a:tailEnd/>
            </a:ln>
          </p:spPr>
          <p:txBody>
            <a:bodyPr vert="horz" wrap="none" lIns="55075" tIns="27538" rIns="55075" bIns="275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Improve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Infrastructure</a:t>
              </a:r>
            </a:p>
          </p:txBody>
        </p:sp>
        <p:sp>
          <p:nvSpPr>
            <p:cNvPr id="13" name="_s1073"/>
            <p:cNvSpPr>
              <a:spLocks noChangeArrowheads="1"/>
            </p:cNvSpPr>
            <p:nvPr/>
          </p:nvSpPr>
          <p:spPr bwMode="auto">
            <a:xfrm>
              <a:off x="2298" y="2035"/>
              <a:ext cx="865" cy="447"/>
            </a:xfrm>
            <a:prstGeom prst="roundRect">
              <a:avLst>
                <a:gd name="adj" fmla="val 16667"/>
              </a:avLst>
            </a:prstGeom>
            <a:solidFill>
              <a:schemeClr val="accent2"/>
            </a:solidFill>
            <a:ln w="9525">
              <a:solidFill>
                <a:schemeClr val="tx1"/>
              </a:solidFill>
              <a:round/>
              <a:headEnd/>
              <a:tailEnd/>
            </a:ln>
          </p:spPr>
          <p:txBody>
            <a:bodyPr vert="horz" wrap="none" lIns="55075" tIns="27538" rIns="55075" bIns="275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bg1"/>
                  </a:solidFill>
                  <a:effectLst/>
                  <a:latin typeface="Arial" charset="0"/>
                </a:rPr>
                <a:t>English 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bg1"/>
                  </a:solidFill>
                  <a:effectLst/>
                  <a:latin typeface="Arial" charset="0"/>
                </a:rPr>
                <a:t>2nd language</a:t>
              </a:r>
            </a:p>
          </p:txBody>
        </p:sp>
        <p:sp>
          <p:nvSpPr>
            <p:cNvPr id="14" name="_s1074"/>
            <p:cNvSpPr>
              <a:spLocks noChangeArrowheads="1"/>
            </p:cNvSpPr>
            <p:nvPr/>
          </p:nvSpPr>
          <p:spPr bwMode="auto">
            <a:xfrm>
              <a:off x="361" y="2626"/>
              <a:ext cx="865" cy="373"/>
            </a:xfrm>
            <a:prstGeom prst="roundRect">
              <a:avLst>
                <a:gd name="adj" fmla="val 16667"/>
              </a:avLst>
            </a:prstGeom>
            <a:solidFill>
              <a:srgbClr val="FF0000"/>
            </a:solidFill>
            <a:ln w="9525">
              <a:solidFill>
                <a:schemeClr val="tx1"/>
              </a:solidFill>
              <a:round/>
              <a:headEnd/>
              <a:tailEnd/>
            </a:ln>
          </p:spPr>
          <p:txBody>
            <a:bodyPr vert="horz" wrap="none" lIns="64043" tIns="32021" rIns="64043" bIns="3202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bg1"/>
                  </a:solidFill>
                  <a:effectLst/>
                  <a:latin typeface="Arial" charset="0"/>
                </a:rPr>
                <a:t>Constitutional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bg1"/>
                  </a:solidFill>
                  <a:effectLst/>
                  <a:latin typeface="Arial" charset="0"/>
                </a:rPr>
                <a:t>Monarchy</a:t>
              </a:r>
            </a:p>
          </p:txBody>
        </p:sp>
        <p:sp>
          <p:nvSpPr>
            <p:cNvPr id="15" name="_s1075"/>
            <p:cNvSpPr>
              <a:spLocks noChangeArrowheads="1"/>
            </p:cNvSpPr>
            <p:nvPr/>
          </p:nvSpPr>
          <p:spPr bwMode="auto">
            <a:xfrm>
              <a:off x="960" y="3143"/>
              <a:ext cx="1003" cy="381"/>
            </a:xfrm>
            <a:prstGeom prst="roundRect">
              <a:avLst>
                <a:gd name="adj" fmla="val 16667"/>
              </a:avLst>
            </a:prstGeom>
            <a:solidFill>
              <a:srgbClr val="FF0000"/>
            </a:solidFill>
            <a:ln w="9525">
              <a:solidFill>
                <a:schemeClr val="tx1"/>
              </a:solidFill>
              <a:round/>
              <a:headEnd/>
              <a:tailEnd/>
            </a:ln>
          </p:spPr>
          <p:txBody>
            <a:bodyPr vert="horz" wrap="none" lIns="64043" tIns="32021" rIns="64043" bIns="3202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bg1"/>
                  </a:solidFill>
                  <a:effectLst/>
                  <a:latin typeface="Arial" charset="0"/>
                </a:rPr>
                <a:t>Emperor Stripped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bg1"/>
                  </a:solidFill>
                  <a:effectLst/>
                  <a:latin typeface="Arial" charset="0"/>
                </a:rPr>
                <a:t>of Power</a:t>
              </a:r>
            </a:p>
          </p:txBody>
        </p:sp>
        <p:sp>
          <p:nvSpPr>
            <p:cNvPr id="16" name="_s1076"/>
            <p:cNvSpPr>
              <a:spLocks noChangeArrowheads="1"/>
            </p:cNvSpPr>
            <p:nvPr/>
          </p:nvSpPr>
          <p:spPr bwMode="auto">
            <a:xfrm>
              <a:off x="1628" y="3668"/>
              <a:ext cx="864" cy="394"/>
            </a:xfrm>
            <a:prstGeom prst="roundRect">
              <a:avLst>
                <a:gd name="adj" fmla="val 16667"/>
              </a:avLst>
            </a:prstGeom>
            <a:solidFill>
              <a:srgbClr val="FF0000"/>
            </a:solidFill>
            <a:ln w="9525">
              <a:solidFill>
                <a:schemeClr val="tx1"/>
              </a:solidFill>
              <a:round/>
              <a:headEnd/>
              <a:tailEnd/>
            </a:ln>
          </p:spPr>
          <p:txBody>
            <a:bodyPr vert="horz" wrap="none" lIns="64043" tIns="32021" rIns="64043" bIns="3202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bg1"/>
                  </a:solidFill>
                  <a:effectLst/>
                  <a:latin typeface="Arial" charset="0"/>
                </a:rPr>
                <a:t>Women’s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bg1"/>
                  </a:solidFill>
                  <a:effectLst/>
                  <a:latin typeface="Arial" charset="0"/>
                </a:rPr>
                <a:t>Suffrage</a:t>
              </a:r>
            </a:p>
          </p:txBody>
        </p:sp>
        <p:sp>
          <p:nvSpPr>
            <p:cNvPr id="17" name="_s1077"/>
            <p:cNvSpPr>
              <a:spLocks noChangeArrowheads="1"/>
            </p:cNvSpPr>
            <p:nvPr/>
          </p:nvSpPr>
          <p:spPr bwMode="auto">
            <a:xfrm>
              <a:off x="1698" y="2626"/>
              <a:ext cx="865" cy="373"/>
            </a:xfrm>
            <a:prstGeom prst="roundRect">
              <a:avLst>
                <a:gd name="adj" fmla="val 16667"/>
              </a:avLst>
            </a:prstGeom>
            <a:solidFill>
              <a:schemeClr val="bg1"/>
            </a:solidFill>
            <a:ln w="9525">
              <a:solidFill>
                <a:schemeClr val="tx1"/>
              </a:solidFill>
              <a:round/>
              <a:headEnd/>
              <a:tailEnd/>
            </a:ln>
          </p:spPr>
          <p:txBody>
            <a:bodyPr vert="horz" wrap="none" lIns="71031" tIns="35515" rIns="71031" bIns="3551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Market</a:t>
              </a:r>
              <a:r>
                <a:rPr kumimoji="0" lang="en-US" sz="1100" b="0" i="0" u="none" strike="noStrike" cap="none" normalizeH="0" baseline="0">
                  <a:ln>
                    <a:noFill/>
                  </a:ln>
                  <a:solidFill>
                    <a:schemeClr val="bg1"/>
                  </a:solidFill>
                  <a:effectLst/>
                  <a:latin typeface="Arial" charset="0"/>
                </a:rPr>
                <a:t> </a:t>
              </a:r>
              <a:r>
                <a:rPr kumimoji="0" lang="en-US" sz="1100" b="0" i="0" u="none" strike="noStrike" cap="none" normalizeH="0" baseline="0">
                  <a:ln>
                    <a:noFill/>
                  </a:ln>
                  <a:solidFill>
                    <a:schemeClr val="tx1"/>
                  </a:solidFill>
                  <a:effectLst/>
                  <a:latin typeface="Arial" charset="0"/>
                </a:rPr>
                <a:t>Economy</a:t>
              </a:r>
            </a:p>
          </p:txBody>
        </p:sp>
        <p:sp>
          <p:nvSpPr>
            <p:cNvPr id="18" name="_s1078"/>
            <p:cNvSpPr>
              <a:spLocks noChangeArrowheads="1"/>
            </p:cNvSpPr>
            <p:nvPr/>
          </p:nvSpPr>
          <p:spPr bwMode="auto">
            <a:xfrm>
              <a:off x="2297" y="3143"/>
              <a:ext cx="1003" cy="381"/>
            </a:xfrm>
            <a:prstGeom prst="roundRect">
              <a:avLst>
                <a:gd name="adj" fmla="val 16667"/>
              </a:avLst>
            </a:prstGeom>
            <a:solidFill>
              <a:schemeClr val="bg1"/>
            </a:solidFill>
            <a:ln w="9525">
              <a:solidFill>
                <a:schemeClr val="tx1"/>
              </a:solidFill>
              <a:round/>
              <a:headEnd/>
              <a:tailEnd/>
            </a:ln>
          </p:spPr>
          <p:txBody>
            <a:bodyPr vert="horz" wrap="none" lIns="71748" tIns="35874" rIns="71748" bIns="3587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Invest in Human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rPr>
                <a:t>Capital Resources</a:t>
              </a:r>
            </a:p>
          </p:txBody>
        </p:sp>
        <p:sp>
          <p:nvSpPr>
            <p:cNvPr id="19" name="_s1079"/>
            <p:cNvSpPr>
              <a:spLocks noChangeArrowheads="1"/>
            </p:cNvSpPr>
            <p:nvPr/>
          </p:nvSpPr>
          <p:spPr bwMode="auto">
            <a:xfrm>
              <a:off x="2897" y="2626"/>
              <a:ext cx="865" cy="373"/>
            </a:xfrm>
            <a:prstGeom prst="roundRect">
              <a:avLst>
                <a:gd name="adj" fmla="val 16667"/>
              </a:avLst>
            </a:prstGeom>
            <a:solidFill>
              <a:schemeClr val="accent2"/>
            </a:solidFill>
            <a:ln w="9525">
              <a:solidFill>
                <a:schemeClr val="tx1"/>
              </a:solidFill>
              <a:round/>
              <a:headEnd/>
              <a:tailEnd/>
            </a:ln>
          </p:spPr>
          <p:txBody>
            <a:bodyPr vert="horz" wrap="none" lIns="72473" tIns="36236" rIns="72473" bIns="3623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bg1"/>
                  </a:solidFill>
                  <a:effectLst/>
                  <a:latin typeface="Arial" charset="0"/>
                </a:rPr>
                <a:t>Japan adopts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bg1"/>
                  </a:solidFill>
                  <a:effectLst/>
                  <a:latin typeface="Arial" charset="0"/>
                </a:rPr>
                <a:t>US culture</a:t>
              </a:r>
            </a:p>
          </p:txBody>
        </p:sp>
      </p:grpSp>
    </p:spTree>
    <p:extLst>
      <p:ext uri="{BB962C8B-B14F-4D97-AF65-F5344CB8AC3E}">
        <p14:creationId xmlns:p14="http://schemas.microsoft.com/office/powerpoint/2010/main" val="18629305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s://c2.staticflickr.com/8/7152/6761849865_3f834f52ee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19664"/>
            <a:ext cx="10332640" cy="68776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779912" y="260648"/>
            <a:ext cx="5364088" cy="2304256"/>
          </a:xfrm>
        </p:spPr>
        <p:txBody>
          <a:bodyPr/>
          <a:lstStyle/>
          <a:p>
            <a:r>
              <a:rPr lang="en-US" sz="4100" b="1" dirty="0"/>
              <a:t>In 1952, power was transitioned back to </a:t>
            </a:r>
            <a:r>
              <a:rPr lang="en-US" sz="4100" b="1" dirty="0">
                <a:solidFill>
                  <a:srgbClr val="FF0000"/>
                </a:solidFill>
              </a:rPr>
              <a:t>the Japanese government</a:t>
            </a:r>
            <a:r>
              <a:rPr lang="en-US" sz="4100" b="1" dirty="0"/>
              <a:t>.</a:t>
            </a:r>
          </a:p>
        </p:txBody>
      </p:sp>
    </p:spTree>
    <p:extLst>
      <p:ext uri="{BB962C8B-B14F-4D97-AF65-F5344CB8AC3E}">
        <p14:creationId xmlns:p14="http://schemas.microsoft.com/office/powerpoint/2010/main" val="286006798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4"/>
            <a:ext cx="8856984" cy="936104"/>
          </a:xfrm>
        </p:spPr>
        <p:txBody>
          <a:bodyPr/>
          <a:lstStyle/>
          <a:p>
            <a:r>
              <a:rPr lang="en-US" sz="4800" b="1" u="sng" dirty="0"/>
              <a:t>Reasons for U.S. Involvement</a:t>
            </a:r>
          </a:p>
        </p:txBody>
      </p:sp>
      <p:sp>
        <p:nvSpPr>
          <p:cNvPr id="3" name="Content Placeholder 2"/>
          <p:cNvSpPr>
            <a:spLocks noGrp="1"/>
          </p:cNvSpPr>
          <p:nvPr>
            <p:ph idx="1"/>
          </p:nvPr>
        </p:nvSpPr>
        <p:spPr>
          <a:xfrm>
            <a:off x="179512" y="1052736"/>
            <a:ext cx="8568952" cy="4525963"/>
          </a:xfrm>
        </p:spPr>
        <p:txBody>
          <a:bodyPr/>
          <a:lstStyle/>
          <a:p>
            <a:r>
              <a:rPr lang="en-US" sz="3600" dirty="0"/>
              <a:t>Economic – The U.S. wanted Japan’s </a:t>
            </a:r>
            <a:r>
              <a:rPr lang="en-US" sz="3600" dirty="0">
                <a:solidFill>
                  <a:srgbClr val="FF0000"/>
                </a:solidFill>
              </a:rPr>
              <a:t>economy</a:t>
            </a:r>
            <a:r>
              <a:rPr lang="en-US" sz="3600" dirty="0"/>
              <a:t> to get stronger so that it could become a </a:t>
            </a:r>
            <a:r>
              <a:rPr lang="en-US" sz="3600" dirty="0">
                <a:solidFill>
                  <a:srgbClr val="FF0000"/>
                </a:solidFill>
              </a:rPr>
              <a:t>market for U.S. products</a:t>
            </a:r>
          </a:p>
          <a:p>
            <a:endParaRPr lang="en-US" sz="2800" dirty="0"/>
          </a:p>
          <a:p>
            <a:r>
              <a:rPr lang="en-US" sz="3600" dirty="0"/>
              <a:t>Political – The U.S. wanted to </a:t>
            </a:r>
            <a:r>
              <a:rPr lang="en-US" sz="3600" dirty="0">
                <a:solidFill>
                  <a:srgbClr val="FF0000"/>
                </a:solidFill>
              </a:rPr>
              <a:t>stop the spread of communism</a:t>
            </a:r>
            <a:r>
              <a:rPr lang="en-US" sz="3600" dirty="0"/>
              <a:t> in Asia (since China is so close) and </a:t>
            </a:r>
            <a:r>
              <a:rPr lang="en-US" sz="3600" dirty="0">
                <a:solidFill>
                  <a:srgbClr val="FF0000"/>
                </a:solidFill>
              </a:rPr>
              <a:t>promote democracy</a:t>
            </a:r>
          </a:p>
        </p:txBody>
      </p:sp>
    </p:spTree>
    <p:extLst>
      <p:ext uri="{BB962C8B-B14F-4D97-AF65-F5344CB8AC3E}">
        <p14:creationId xmlns:p14="http://schemas.microsoft.com/office/powerpoint/2010/main" val="17268875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32656"/>
            <a:ext cx="8640960" cy="1800200"/>
          </a:xfrm>
        </p:spPr>
        <p:txBody>
          <a:bodyPr/>
          <a:lstStyle/>
          <a:p>
            <a:r>
              <a:rPr lang="en-US" sz="4200" b="1" dirty="0"/>
              <a:t>The United States’ efforts </a:t>
            </a:r>
            <a:br>
              <a:rPr lang="en-US" sz="4200" b="1" dirty="0"/>
            </a:br>
            <a:r>
              <a:rPr lang="en-US" sz="4200" b="1" dirty="0"/>
              <a:t>to rebuild Japan after WWII </a:t>
            </a:r>
            <a:br>
              <a:rPr lang="en-US" sz="4200" b="1" dirty="0"/>
            </a:br>
            <a:r>
              <a:rPr lang="en-US" sz="4200" b="1" dirty="0"/>
              <a:t>were </a:t>
            </a:r>
            <a:r>
              <a:rPr lang="en-US" sz="4200" b="1" dirty="0">
                <a:solidFill>
                  <a:srgbClr val="FF0000"/>
                </a:solidFill>
              </a:rPr>
              <a:t>successful</a:t>
            </a:r>
            <a:r>
              <a:rPr lang="en-US" sz="4200" b="1" dirty="0"/>
              <a:t>.</a:t>
            </a:r>
          </a:p>
        </p:txBody>
      </p:sp>
      <p:sp>
        <p:nvSpPr>
          <p:cNvPr id="4" name="Title 1"/>
          <p:cNvSpPr txBox="1">
            <a:spLocks/>
          </p:cNvSpPr>
          <p:nvPr/>
        </p:nvSpPr>
        <p:spPr bwMode="auto">
          <a:xfrm>
            <a:off x="251520" y="2852936"/>
            <a:ext cx="864096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200" b="1" dirty="0"/>
              <a:t>Japan now has one of the </a:t>
            </a:r>
            <a:r>
              <a:rPr lang="en-US" sz="4200" b="1" dirty="0">
                <a:solidFill>
                  <a:srgbClr val="FF0000"/>
                </a:solidFill>
              </a:rPr>
              <a:t>strongest economies </a:t>
            </a:r>
            <a:r>
              <a:rPr lang="en-US" sz="4200" b="1" dirty="0"/>
              <a:t>in the world and a </a:t>
            </a:r>
            <a:r>
              <a:rPr lang="en-US" sz="4200" b="1" dirty="0">
                <a:solidFill>
                  <a:srgbClr val="FF0000"/>
                </a:solidFill>
              </a:rPr>
              <a:t>stable democratic government</a:t>
            </a:r>
            <a:r>
              <a:rPr lang="en-US" sz="4200" b="1" dirty="0"/>
              <a:t>.</a:t>
            </a:r>
          </a:p>
        </p:txBody>
      </p:sp>
    </p:spTree>
    <p:extLst>
      <p:ext uri="{BB962C8B-B14F-4D97-AF65-F5344CB8AC3E}">
        <p14:creationId xmlns:p14="http://schemas.microsoft.com/office/powerpoint/2010/main" val="17425328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a:extLst>
              <a:ext uri="{FF2B5EF4-FFF2-40B4-BE49-F238E27FC236}">
                <a16:creationId xmlns:a16="http://schemas.microsoft.com/office/drawing/2014/main" id="{ADEC08C8-5E23-46E6-9A68-11EED6396E55}"/>
              </a:ext>
            </a:extLst>
          </p:cNvPr>
          <p:cNvSpPr txBox="1">
            <a:spLocks noChangeArrowheads="1"/>
          </p:cNvSpPr>
          <p:nvPr/>
        </p:nvSpPr>
        <p:spPr bwMode="auto">
          <a:xfrm>
            <a:off x="5334000" y="457200"/>
            <a:ext cx="3630613" cy="735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sng"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Hiroshima</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The morning of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August 6</a:t>
            </a:r>
            <a:r>
              <a:rPr kumimoji="0" lang="en-US" altLang="en-US" sz="2400" b="1"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mn-cs"/>
              </a:rPr>
              <a:t>th</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1945</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A day of passing clouds  and warm temperatures.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Japanese people seeing a single silver plane </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ignored</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the warning sirens...they had </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been safe </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from the firebombing in other cities.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In seconds their world was changed forever…</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sng"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pic>
        <p:nvPicPr>
          <p:cNvPr id="32771" name="Picture 6">
            <a:extLst>
              <a:ext uri="{FF2B5EF4-FFF2-40B4-BE49-F238E27FC236}">
                <a16:creationId xmlns:a16="http://schemas.microsoft.com/office/drawing/2014/main" id="{E52A4107-18B3-4175-96B1-8992AFF8F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12738"/>
            <a:ext cx="4803775"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8">
            <a:extLst>
              <a:ext uri="{FF2B5EF4-FFF2-40B4-BE49-F238E27FC236}">
                <a16:creationId xmlns:a16="http://schemas.microsoft.com/office/drawing/2014/main" id="{9B736359-4D91-4C19-BFA6-E79809F134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81400"/>
            <a:ext cx="4803775"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Hiroshima: Dropping The Bomb - Hiroshima - BBC">
            <a:hlinkClick r:id="" action="ppaction://media"/>
            <a:extLst>
              <a:ext uri="{FF2B5EF4-FFF2-40B4-BE49-F238E27FC236}">
                <a16:creationId xmlns:a16="http://schemas.microsoft.com/office/drawing/2014/main" id="{CA2E56FF-EAF2-40F9-B0FA-957A632F6AA0}"/>
              </a:ext>
            </a:extLst>
          </p:cNvPr>
          <p:cNvPicPr>
            <a:picLocks noRot="1" noChangeAspect="1"/>
          </p:cNvPicPr>
          <p:nvPr>
            <a:videoFile r:link="rId1"/>
          </p:nvPr>
        </p:nvPicPr>
        <p:blipFill>
          <a:blip r:embed="rId3"/>
          <a:stretch>
            <a:fillRect/>
          </a:stretch>
        </p:blipFill>
        <p:spPr>
          <a:xfrm>
            <a:off x="417136" y="836712"/>
            <a:ext cx="8335652" cy="5256584"/>
          </a:xfrm>
          <a:prstGeom prst="rect">
            <a:avLst/>
          </a:prstGeom>
        </p:spPr>
      </p:pic>
      <p:sp>
        <p:nvSpPr>
          <p:cNvPr id="2" name="TextBox 1">
            <a:extLst>
              <a:ext uri="{FF2B5EF4-FFF2-40B4-BE49-F238E27FC236}">
                <a16:creationId xmlns:a16="http://schemas.microsoft.com/office/drawing/2014/main" id="{2C94C6E3-4DAB-4F16-AF46-11DF88F3C42B}"/>
              </a:ext>
            </a:extLst>
          </p:cNvPr>
          <p:cNvSpPr txBox="1"/>
          <p:nvPr/>
        </p:nvSpPr>
        <p:spPr>
          <a:xfrm>
            <a:off x="683568" y="260648"/>
            <a:ext cx="5567230" cy="369332"/>
          </a:xfrm>
          <a:prstGeom prst="rect">
            <a:avLst/>
          </a:prstGeom>
          <a:noFill/>
        </p:spPr>
        <p:txBody>
          <a:bodyPr wrap="none" rtlCol="0">
            <a:spAutoFit/>
          </a:bodyPr>
          <a:lstStyle/>
          <a:p>
            <a:r>
              <a:rPr lang="en-US" b="1" dirty="0">
                <a:solidFill>
                  <a:schemeClr val="bg1"/>
                </a:solidFill>
                <a:latin typeface="+mn-lt"/>
              </a:rPr>
              <a:t>WATCH A VIDEO ON THE EVENTS OF THAT DAY</a:t>
            </a:r>
          </a:p>
        </p:txBody>
      </p:sp>
    </p:spTree>
    <p:extLst>
      <p:ext uri="{BB962C8B-B14F-4D97-AF65-F5344CB8AC3E}">
        <p14:creationId xmlns:p14="http://schemas.microsoft.com/office/powerpoint/2010/main" val="419856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a:extLst>
              <a:ext uri="{FF2B5EF4-FFF2-40B4-BE49-F238E27FC236}">
                <a16:creationId xmlns:a16="http://schemas.microsoft.com/office/drawing/2014/main" id="{CEE5DC26-6662-4070-A11B-4FF84F52CEBD}"/>
              </a:ext>
            </a:extLst>
          </p:cNvPr>
          <p:cNvSpPr txBox="1">
            <a:spLocks noChangeArrowheads="1"/>
          </p:cNvSpPr>
          <p:nvPr/>
        </p:nvSpPr>
        <p:spPr bwMode="auto">
          <a:xfrm>
            <a:off x="4908550" y="249238"/>
            <a:ext cx="3810000" cy="598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sng"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Hiroshima</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8:15 am  August 6</a:t>
            </a:r>
            <a:r>
              <a:rPr kumimoji="0" lang="en-US" altLang="en-US" sz="2400" b="0" i="0" u="none" strike="noStrike" kern="1200" cap="none" spc="0" normalizeH="0" baseline="30000" noProof="0" dirty="0">
                <a:ln>
                  <a:noFill/>
                </a:ln>
                <a:solidFill>
                  <a:srgbClr val="FFFFFF"/>
                </a:solidFill>
                <a:effectLst/>
                <a:uLnTx/>
                <a:uFillTx/>
                <a:latin typeface="Times New Roman" panose="02020603050405020304" pitchFamily="18" charset="0"/>
                <a:ea typeface="+mn-ea"/>
                <a:cs typeface="+mn-cs"/>
              </a:rPr>
              <a:t>th</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1945</a:t>
            </a:r>
          </a:p>
          <a:p>
            <a:pPr marL="0" marR="0" lvl="0" indent="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Now I am become Death</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the destroyer of worlds” – quoted from Hindu scripture by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Dr. Robert </a:t>
            </a:r>
            <a:r>
              <a:rPr kumimoji="0" lang="en-US" alt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Openheimer</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Mathattan</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Project. </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T</a:t>
            </a:r>
            <a:r>
              <a:rPr kumimoji="0" lang="en-US" altLang="en-US" sz="2400" b="0" i="0" u="sng"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he “Mushroom</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as seen from the rear of the B-29 “Great Artiste” the camera plane. </a:t>
            </a:r>
          </a:p>
        </p:txBody>
      </p:sp>
      <p:sp>
        <p:nvSpPr>
          <p:cNvPr id="34819" name="Rectangle 1">
            <a:extLst>
              <a:ext uri="{FF2B5EF4-FFF2-40B4-BE49-F238E27FC236}">
                <a16:creationId xmlns:a16="http://schemas.microsoft.com/office/drawing/2014/main" id="{FB49E49C-2B80-4381-A97C-095FD01B5DC2}"/>
              </a:ext>
            </a:extLst>
          </p:cNvPr>
          <p:cNvSpPr>
            <a:spLocks noChangeArrowheads="1"/>
          </p:cNvSpPr>
          <p:nvPr/>
        </p:nvSpPr>
        <p:spPr bwMode="auto">
          <a:xfrm>
            <a:off x="4572000" y="301307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https://www.youtube.com/watc</a:t>
            </a:r>
          </a:p>
        </p:txBody>
      </p:sp>
      <p:pic>
        <p:nvPicPr>
          <p:cNvPr id="34820" name="Picture 3">
            <a:extLst>
              <a:ext uri="{FF2B5EF4-FFF2-40B4-BE49-F238E27FC236}">
                <a16:creationId xmlns:a16="http://schemas.microsoft.com/office/drawing/2014/main" id="{486694E2-E5F9-4BD9-988C-933E75F0D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249238"/>
            <a:ext cx="4297362"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a:extLst>
              <a:ext uri="{FF2B5EF4-FFF2-40B4-BE49-F238E27FC236}">
                <a16:creationId xmlns:a16="http://schemas.microsoft.com/office/drawing/2014/main" id="{925991E1-1718-44B3-B780-27E0B0B0E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463675"/>
            <a:ext cx="83058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4">
            <a:extLst>
              <a:ext uri="{FF2B5EF4-FFF2-40B4-BE49-F238E27FC236}">
                <a16:creationId xmlns:a16="http://schemas.microsoft.com/office/drawing/2014/main" id="{8E3F896B-7AFA-4840-BA6A-B077C95C2EA8}"/>
              </a:ext>
            </a:extLst>
          </p:cNvPr>
          <p:cNvSpPr txBox="1">
            <a:spLocks noChangeArrowheads="1"/>
          </p:cNvSpPr>
          <p:nvPr/>
        </p:nvSpPr>
        <p:spPr bwMode="auto">
          <a:xfrm>
            <a:off x="1143000" y="152400"/>
            <a:ext cx="6858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sng" strike="noStrike" kern="1200" cap="none" spc="0" normalizeH="0" baseline="0" noProof="0">
                <a:ln>
                  <a:noFill/>
                </a:ln>
                <a:solidFill>
                  <a:srgbClr val="FFFFFF"/>
                </a:solidFill>
                <a:effectLst/>
                <a:uLnTx/>
                <a:uFillTx/>
                <a:latin typeface="Times New Roman" panose="02020603050405020304" pitchFamily="18" charset="0"/>
                <a:ea typeface="+mn-ea"/>
                <a:cs typeface="+mn-cs"/>
              </a:rPr>
              <a:t>Hiroshima blast area</a:t>
            </a:r>
            <a:r>
              <a:rPr kumimoji="0" lang="en-US" altLang="en-US" sz="3200" b="0" i="0" u="sng" strike="noStrike" kern="1200" cap="none" spc="0" normalizeH="0" baseline="0" noProof="0">
                <a:ln>
                  <a:noFill/>
                </a:ln>
                <a:solidFill>
                  <a:srgbClr val="FFFFFF"/>
                </a:solidFill>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Up to 2 miles in diameter</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a:extLst>
              <a:ext uri="{FF2B5EF4-FFF2-40B4-BE49-F238E27FC236}">
                <a16:creationId xmlns:a16="http://schemas.microsoft.com/office/drawing/2014/main" id="{4706EA89-B539-4C74-979B-6B149E699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81000"/>
            <a:ext cx="4343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4">
            <a:extLst>
              <a:ext uri="{FF2B5EF4-FFF2-40B4-BE49-F238E27FC236}">
                <a16:creationId xmlns:a16="http://schemas.microsoft.com/office/drawing/2014/main" id="{777720D1-ADEA-4832-8FE2-637F80BC4370}"/>
              </a:ext>
            </a:extLst>
          </p:cNvPr>
          <p:cNvSpPr>
            <a:spLocks noChangeArrowheads="1"/>
          </p:cNvSpPr>
          <p:nvPr/>
        </p:nvSpPr>
        <p:spPr bwMode="auto">
          <a:xfrm>
            <a:off x="752475" y="1668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6868" name="Picture 6" descr="he Industrial Promotion Hall on the river">
            <a:extLst>
              <a:ext uri="{FF2B5EF4-FFF2-40B4-BE49-F238E27FC236}">
                <a16:creationId xmlns:a16="http://schemas.microsoft.com/office/drawing/2014/main" id="{8DF716DB-A2CA-490C-8ADB-82E02782B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3581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7">
            <a:extLst>
              <a:ext uri="{FF2B5EF4-FFF2-40B4-BE49-F238E27FC236}">
                <a16:creationId xmlns:a16="http://schemas.microsoft.com/office/drawing/2014/main" id="{A5EF1FFC-7FB2-4E2F-B2B4-345030B0C89F}"/>
              </a:ext>
            </a:extLst>
          </p:cNvPr>
          <p:cNvSpPr>
            <a:spLocks noChangeArrowheads="1"/>
          </p:cNvSpPr>
          <p:nvPr/>
        </p:nvSpPr>
        <p:spPr bwMode="auto">
          <a:xfrm>
            <a:off x="752475" y="1668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70" name="Text Box 10">
            <a:extLst>
              <a:ext uri="{FF2B5EF4-FFF2-40B4-BE49-F238E27FC236}">
                <a16:creationId xmlns:a16="http://schemas.microsoft.com/office/drawing/2014/main" id="{BA676BD5-5F9B-4D41-BC12-B85D70FE00DB}"/>
              </a:ext>
            </a:extLst>
          </p:cNvPr>
          <p:cNvSpPr txBox="1">
            <a:spLocks noChangeArrowheads="1"/>
          </p:cNvSpPr>
          <p:nvPr/>
        </p:nvSpPr>
        <p:spPr bwMode="auto">
          <a:xfrm>
            <a:off x="752475" y="6015038"/>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Before                               and</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After</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13488f84-52fe-48f0-ac55-6e64282b8f75&quot;,&quot;TimeStamp&quot;:&quot;2020-04-06T11:39:03.1416495-04:00&quot;}"/>
</p:tagLst>
</file>

<file path=ppt/tags/tag10.xml><?xml version="1.0" encoding="utf-8"?>
<p:tagLst xmlns:a="http://schemas.openxmlformats.org/drawingml/2006/main" xmlns:r="http://schemas.openxmlformats.org/officeDocument/2006/relationships" xmlns:p="http://schemas.openxmlformats.org/presentationml/2006/main">
  <p:tag name="__MICROSOFT_TRANSLATOR_CLM_SLIDEINFO" val="{&quot;Guid&quot;:&quot;9ace536d-22aa-448f-98e5-8c7a444556a8&quot;,&quot;TimeStamp&quot;:&quot;2020-04-22T13:13:10.7895803-04:00&quot;}"/>
</p:tagLst>
</file>

<file path=ppt/tags/tag11.xml><?xml version="1.0" encoding="utf-8"?>
<p:tagLst xmlns:a="http://schemas.openxmlformats.org/drawingml/2006/main" xmlns:r="http://schemas.openxmlformats.org/officeDocument/2006/relationships" xmlns:p="http://schemas.openxmlformats.org/presentationml/2006/main">
  <p:tag name="__MICROSOFT_TRANSLATOR_CLM_SLIDEINFO" val="{&quot;Guid&quot;:&quot;29d7bb8e-ab57-4993-a556-7e961c4e76a6&quot;,&quot;TimeStamp&quot;:&quot;2020-04-22T13:13:10.7895803-04:00&quot;}"/>
</p:tagLst>
</file>

<file path=ppt/tags/tag12.xml><?xml version="1.0" encoding="utf-8"?>
<p:tagLst xmlns:a="http://schemas.openxmlformats.org/drawingml/2006/main" xmlns:r="http://schemas.openxmlformats.org/officeDocument/2006/relationships" xmlns:p="http://schemas.openxmlformats.org/presentationml/2006/main">
  <p:tag name="__MICROSOFT_TRANSLATOR_CLM_SLIDEINFO" val="{&quot;Guid&quot;:&quot;ce689a49-93ab-4f66-9c2c-d4859d1a3591&quot;,&quot;TimeStamp&quot;:&quot;2020-04-06T11:39:03.1815689-04:00&quot;}"/>
</p:tagLst>
</file>

<file path=ppt/tags/tag13.xml><?xml version="1.0" encoding="utf-8"?>
<p:tagLst xmlns:a="http://schemas.openxmlformats.org/drawingml/2006/main" xmlns:r="http://schemas.openxmlformats.org/officeDocument/2006/relationships" xmlns:p="http://schemas.openxmlformats.org/presentationml/2006/main">
  <p:tag name="__MICROSOFT_TRANSLATOR_CLM_SLIDEINFO" val="{&quot;Guid&quot;:&quot;02461675-b70d-4ee4-87d3-5196083db23b&quot;,&quot;TimeStamp&quot;:&quot;2020-04-06T11:39:03.1815689-04:00&quot;}"/>
</p:tagLst>
</file>

<file path=ppt/tags/tag14.xml><?xml version="1.0" encoding="utf-8"?>
<p:tagLst xmlns:a="http://schemas.openxmlformats.org/drawingml/2006/main" xmlns:r="http://schemas.openxmlformats.org/officeDocument/2006/relationships" xmlns:p="http://schemas.openxmlformats.org/presentationml/2006/main">
  <p:tag name="__MICROSOFT_TRANSLATOR_CLM_SLIDEINFO" val="{&quot;Guid&quot;:&quot;d3f9f7f3-344f-41c3-b427-5f767d1b0f17&quot;,&quot;TimeStamp&quot;:&quot;2020-04-22T13:13:10.7895803-04:00&quot;}"/>
</p:tagLst>
</file>

<file path=ppt/tags/tag15.xml><?xml version="1.0" encoding="utf-8"?>
<p:tagLst xmlns:a="http://schemas.openxmlformats.org/drawingml/2006/main" xmlns:r="http://schemas.openxmlformats.org/officeDocument/2006/relationships" xmlns:p="http://schemas.openxmlformats.org/presentationml/2006/main">
  <p:tag name="__MICROSOFT_TRANSLATOR_CLM_SLIDEINFO" val="{&quot;Guid&quot;:&quot;1c0f22cf-ca4d-4515-851d-92a15117d820&quot;,&quot;TimeStamp&quot;:&quot;2020-04-06T11:39:03.1825664-04:00&quot;}"/>
</p:tagLst>
</file>

<file path=ppt/tags/tag16.xml><?xml version="1.0" encoding="utf-8"?>
<p:tagLst xmlns:a="http://schemas.openxmlformats.org/drawingml/2006/main" xmlns:r="http://schemas.openxmlformats.org/officeDocument/2006/relationships" xmlns:p="http://schemas.openxmlformats.org/presentationml/2006/main">
  <p:tag name="__MICROSOFT_TRANSLATOR_CLM_SLIDEINFO" val="{&quot;Guid&quot;:&quot;3134e846-9dbb-4cc0-8a19-932171e91848&quot;,&quot;TimeStamp&quot;:&quot;2020-04-06T11:39:03.1825664-04:00&quot;}"/>
</p:tagLst>
</file>

<file path=ppt/tags/tag17.xml><?xml version="1.0" encoding="utf-8"?>
<p:tagLst xmlns:a="http://schemas.openxmlformats.org/drawingml/2006/main" xmlns:r="http://schemas.openxmlformats.org/officeDocument/2006/relationships" xmlns:p="http://schemas.openxmlformats.org/presentationml/2006/main">
  <p:tag name="__MICROSOFT_TRANSLATOR_CLM_SLIDEINFO" val="{&quot;Guid&quot;:&quot;370c0f4b-a1e8-42da-8a5d-44542b45073d&quot;,&quot;TimeStamp&quot;:&quot;2020-04-06T11:39:03.1825664-04:00&quot;}"/>
</p:tagLst>
</file>

<file path=ppt/tags/tag18.xml><?xml version="1.0" encoding="utf-8"?>
<p:tagLst xmlns:a="http://schemas.openxmlformats.org/drawingml/2006/main" xmlns:r="http://schemas.openxmlformats.org/officeDocument/2006/relationships" xmlns:p="http://schemas.openxmlformats.org/presentationml/2006/main">
  <p:tag name="__MICROSOFT_TRANSLATOR_CLM_SLIDEINFO" val="{&quot;Guid&quot;:&quot;195e7969-824a-434e-ad25-86fafd678bcc&quot;,&quot;TimeStamp&quot;:&quot;2020-04-06T11:39:03.1825664-04:00&quot;}"/>
</p:tagLst>
</file>

<file path=ppt/tags/tag19.xml><?xml version="1.0" encoding="utf-8"?>
<p:tagLst xmlns:a="http://schemas.openxmlformats.org/drawingml/2006/main" xmlns:r="http://schemas.openxmlformats.org/officeDocument/2006/relationships" xmlns:p="http://schemas.openxmlformats.org/presentationml/2006/main">
  <p:tag name="__MICROSOFT_TRANSLATOR_CLM_SLIDEINFO" val="{&quot;Guid&quot;:&quot;4e16c885-c605-4c4f-be60-c382ff9cb2c2&quot;,&quot;TimeStamp&quot;:&quot;2020-04-06T11:39:03.1825664-04:00&quot;}"/>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abbeb764-a67d-440c-9af5-01734de4ffeb&quot;,&quot;TimeStamp&quot;:&quot;2020-04-06T11:39:03.1815689-04:00&quot;}"/>
</p:tagLst>
</file>

<file path=ppt/tags/tag20.xml><?xml version="1.0" encoding="utf-8"?>
<p:tagLst xmlns:a="http://schemas.openxmlformats.org/drawingml/2006/main" xmlns:r="http://schemas.openxmlformats.org/officeDocument/2006/relationships" xmlns:p="http://schemas.openxmlformats.org/presentationml/2006/main">
  <p:tag name="__MICROSOFT_TRANSLATOR_CLM_SLIDEINFO" val="{&quot;Guid&quot;:&quot;83f27900-c011-4da4-b4eb-304705ea5e44&quot;,&quot;TimeStamp&quot;:&quot;2020-04-06T11:39:03.1825664-04:00&quot;}"/>
</p:tagLst>
</file>

<file path=ppt/tags/tag21.xml><?xml version="1.0" encoding="utf-8"?>
<p:tagLst xmlns:a="http://schemas.openxmlformats.org/drawingml/2006/main" xmlns:r="http://schemas.openxmlformats.org/officeDocument/2006/relationships" xmlns:p="http://schemas.openxmlformats.org/presentationml/2006/main">
  <p:tag name="__MICROSOFT_TRANSLATOR_CLM_SLIDEINFO" val="{&quot;Guid&quot;:&quot;71a334e6-f858-4ac9-ae35-11fc0f51de00&quot;,&quot;TimeStamp&quot;:&quot;2020-04-06T11:39:03.1825664-04:00&quot;}"/>
</p:tagLst>
</file>

<file path=ppt/tags/tag22.xml><?xml version="1.0" encoding="utf-8"?>
<p:tagLst xmlns:a="http://schemas.openxmlformats.org/drawingml/2006/main" xmlns:r="http://schemas.openxmlformats.org/officeDocument/2006/relationships" xmlns:p="http://schemas.openxmlformats.org/presentationml/2006/main">
  <p:tag name="__MICROSOFT_TRANSLATOR_CLM_SLIDEINFO" val="{&quot;Guid&quot;:&quot;2ce5881d-c415-47a3-b226-9f3bd58ce362&quot;,&quot;TimeStamp&quot;:&quot;2020-04-06T11:39:03.1835638-04:00&quot;}"/>
</p:tagLst>
</file>

<file path=ppt/tags/tag23.xml><?xml version="1.0" encoding="utf-8"?>
<p:tagLst xmlns:a="http://schemas.openxmlformats.org/drawingml/2006/main" xmlns:r="http://schemas.openxmlformats.org/officeDocument/2006/relationships" xmlns:p="http://schemas.openxmlformats.org/presentationml/2006/main">
  <p:tag name="__MICROSOFT_TRANSLATOR_CLM_SLIDEINFO" val="{&quot;Guid&quot;:&quot;54f44e8f-4158-4cff-b7d3-b176bd50ee53&quot;,&quot;TimeStamp&quot;:&quot;2020-04-06T11:39:03.1835638-04:00&quot;}"/>
</p:tagLst>
</file>

<file path=ppt/tags/tag24.xml><?xml version="1.0" encoding="utf-8"?>
<p:tagLst xmlns:a="http://schemas.openxmlformats.org/drawingml/2006/main" xmlns:r="http://schemas.openxmlformats.org/officeDocument/2006/relationships" xmlns:p="http://schemas.openxmlformats.org/presentationml/2006/main">
  <p:tag name="__MICROSOFT_TRANSLATOR_CLM_SLIDEINFO" val="{&quot;Guid&quot;:&quot;55c3b5a1-c792-4514-b053-e3658e804baa&quot;,&quot;TimeStamp&quot;:&quot;2020-04-06T11:39:03.1835638-04:00&quot;}"/>
</p:tagLst>
</file>

<file path=ppt/tags/tag25.xml><?xml version="1.0" encoding="utf-8"?>
<p:tagLst xmlns:a="http://schemas.openxmlformats.org/drawingml/2006/main" xmlns:r="http://schemas.openxmlformats.org/officeDocument/2006/relationships" xmlns:p="http://schemas.openxmlformats.org/presentationml/2006/main">
  <p:tag name="__MICROSOFT_TRANSLATOR_CLM_SLIDEINFO" val="{&quot;Guid&quot;:&quot;ac151952-5836-47e2-879d-5371f4c67e96&quot;,&quot;TimeStamp&quot;:&quot;2020-04-06T11:39:03.1835638-04:00&quot;}"/>
</p:tagLst>
</file>

<file path=ppt/tags/tag26.xml><?xml version="1.0" encoding="utf-8"?>
<p:tagLst xmlns:a="http://schemas.openxmlformats.org/drawingml/2006/main" xmlns:r="http://schemas.openxmlformats.org/officeDocument/2006/relationships" xmlns:p="http://schemas.openxmlformats.org/presentationml/2006/main">
  <p:tag name="__MICROSOFT_TRANSLATOR_CLM_SLIDEINFO" val="{&quot;Guid&quot;:&quot;be0ef687-3524-4eb4-8855-717f19919e5d&quot;,&quot;TimeStamp&quot;:&quot;2020-04-22T13:13:10.7905803-04:00&quot;}"/>
</p:tagLst>
</file>

<file path=ppt/tags/tag3.xml><?xml version="1.0" encoding="utf-8"?>
<p:tagLst xmlns:a="http://schemas.openxmlformats.org/drawingml/2006/main" xmlns:r="http://schemas.openxmlformats.org/officeDocument/2006/relationships" xmlns:p="http://schemas.openxmlformats.org/presentationml/2006/main">
  <p:tag name="__MICROSOFT_TRANSLATOR_CLM_SLIDEINFO" val="{&quot;Guid&quot;:&quot;39033a27-13b5-47f8-9dfa-46313f1d1bf4&quot;,&quot;TimeStamp&quot;:&quot;2020-04-06T11:39:03.1815689-04:00&quot;}"/>
</p:tagLst>
</file>

<file path=ppt/tags/tag4.xml><?xml version="1.0" encoding="utf-8"?>
<p:tagLst xmlns:a="http://schemas.openxmlformats.org/drawingml/2006/main" xmlns:r="http://schemas.openxmlformats.org/officeDocument/2006/relationships" xmlns:p="http://schemas.openxmlformats.org/presentationml/2006/main">
  <p:tag name="__MICROSOFT_TRANSLATOR_CLM_SLIDEINFO" val="{&quot;Guid&quot;:&quot;0f57f318-4232-4192-bb89-10a7ccf2af64&quot;,&quot;TimeStamp&quot;:&quot;2020-04-06T11:39:03.1815689-04:00&quot;}"/>
</p:tagLst>
</file>

<file path=ppt/tags/tag5.xml><?xml version="1.0" encoding="utf-8"?>
<p:tagLst xmlns:a="http://schemas.openxmlformats.org/drawingml/2006/main" xmlns:r="http://schemas.openxmlformats.org/officeDocument/2006/relationships" xmlns:p="http://schemas.openxmlformats.org/presentationml/2006/main">
  <p:tag name="__MICROSOFT_TRANSLATOR_CLM_SLIDEINFO" val="{&quot;Guid&quot;:&quot;0f57f318-4232-4192-bb89-10a7ccf2af64&quot;,&quot;TimeStamp&quot;:&quot;2020-04-06T11:39:03.1815689-04:00&quot;}"/>
</p:tagLst>
</file>

<file path=ppt/tags/tag6.xml><?xml version="1.0" encoding="utf-8"?>
<p:tagLst xmlns:a="http://schemas.openxmlformats.org/drawingml/2006/main" xmlns:r="http://schemas.openxmlformats.org/officeDocument/2006/relationships" xmlns:p="http://schemas.openxmlformats.org/presentationml/2006/main">
  <p:tag name="__MICROSOFT_TRANSLATOR_CLM_SLIDEINFO" val="{&quot;Guid&quot;:&quot;42133b71-9590-4c5f-a866-ea380ee9dae3&quot;,&quot;TimeStamp&quot;:&quot;2020-04-06T11:39:03.1815689-04:00&quot;}"/>
</p:tagLst>
</file>

<file path=ppt/tags/tag7.xml><?xml version="1.0" encoding="utf-8"?>
<p:tagLst xmlns:a="http://schemas.openxmlformats.org/drawingml/2006/main" xmlns:r="http://schemas.openxmlformats.org/officeDocument/2006/relationships" xmlns:p="http://schemas.openxmlformats.org/presentationml/2006/main">
  <p:tag name="__MICROSOFT_TRANSLATOR_CLM_SLIDEINFO" val="{&quot;Guid&quot;:&quot;c6dcab9c-52a9-4f51-8d44-ee7262eb25f9&quot;,&quot;TimeStamp&quot;:&quot;2020-04-06T11:39:03.1815689-04:00&quot;}"/>
</p:tagLst>
</file>

<file path=ppt/tags/tag8.xml><?xml version="1.0" encoding="utf-8"?>
<p:tagLst xmlns:a="http://schemas.openxmlformats.org/drawingml/2006/main" xmlns:r="http://schemas.openxmlformats.org/officeDocument/2006/relationships" xmlns:p="http://schemas.openxmlformats.org/presentationml/2006/main">
  <p:tag name="__MICROSOFT_TRANSLATOR_CLM_SLIDEINFO" val="{&quot;Guid&quot;:&quot;9081a2cf-6d96-45a4-883d-6ea6d9e8a72b&quot;,&quot;TimeStamp&quot;:&quot;2020-04-22T13:13:10.7885669-04:00&quot;}"/>
</p:tagLst>
</file>

<file path=ppt/tags/tag9.xml><?xml version="1.0" encoding="utf-8"?>
<p:tagLst xmlns:a="http://schemas.openxmlformats.org/drawingml/2006/main" xmlns:r="http://schemas.openxmlformats.org/officeDocument/2006/relationships" xmlns:p="http://schemas.openxmlformats.org/presentationml/2006/main">
  <p:tag name="__MICROSOFT_TRANSLATOR_CLM_SLIDEINFO" val="{&quot;Guid&quot;:&quot;ede6d7c5-2f2f-47b7-bdbb-c5a0c765cddd&quot;,&quot;TimeStamp&quot;:&quot;2020-04-22T13:13:10.7895803-04:00&quot;}"/>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as_Teacher_Only_SectionGroup xmlns="f2d99d9e-4c67-41ea-ae20-43a7d969a0e9" xsi:nil="true"/>
    <Owner xmlns="f2d99d9e-4c67-41ea-ae20-43a7d969a0e9">
      <UserInfo>
        <DisplayName/>
        <AccountId xsi:nil="true"/>
        <AccountType/>
      </UserInfo>
    </Owner>
    <Students xmlns="f2d99d9e-4c67-41ea-ae20-43a7d969a0e9">
      <UserInfo>
        <DisplayName/>
        <AccountId xsi:nil="true"/>
        <AccountType/>
      </UserInfo>
    </Students>
    <Is_Collaboration_Space_Locked xmlns="f2d99d9e-4c67-41ea-ae20-43a7d969a0e9" xsi:nil="true"/>
    <CultureName xmlns="f2d99d9e-4c67-41ea-ae20-43a7d969a0e9" xsi:nil="true"/>
    <Distribution_Groups xmlns="f2d99d9e-4c67-41ea-ae20-43a7d969a0e9" xsi:nil="true"/>
    <Invited_Teachers xmlns="f2d99d9e-4c67-41ea-ae20-43a7d969a0e9" xsi:nil="true"/>
    <Invited_Students xmlns="f2d99d9e-4c67-41ea-ae20-43a7d969a0e9" xsi:nil="true"/>
    <Math_Settings xmlns="f2d99d9e-4c67-41ea-ae20-43a7d969a0e9" xsi:nil="true"/>
    <Teachers xmlns="f2d99d9e-4c67-41ea-ae20-43a7d969a0e9">
      <UserInfo>
        <DisplayName/>
        <AccountId xsi:nil="true"/>
        <AccountType/>
      </UserInfo>
    </Teachers>
    <TeamsChannelId xmlns="f2d99d9e-4c67-41ea-ae20-43a7d969a0e9" xsi:nil="true"/>
    <Self_Registration_Enabled xmlns="f2d99d9e-4c67-41ea-ae20-43a7d969a0e9" xsi:nil="true"/>
    <FolderType xmlns="f2d99d9e-4c67-41ea-ae20-43a7d969a0e9" xsi:nil="true"/>
    <AppVersion xmlns="f2d99d9e-4c67-41ea-ae20-43a7d969a0e9" xsi:nil="true"/>
    <LMS_Mappings xmlns="f2d99d9e-4c67-41ea-ae20-43a7d969a0e9" xsi:nil="true"/>
    <Templates xmlns="f2d99d9e-4c67-41ea-ae20-43a7d969a0e9" xsi:nil="true"/>
    <NotebookType xmlns="f2d99d9e-4c67-41ea-ae20-43a7d969a0e9" xsi:nil="true"/>
    <Student_Groups xmlns="f2d99d9e-4c67-41ea-ae20-43a7d969a0e9">
      <UserInfo>
        <DisplayName/>
        <AccountId xsi:nil="true"/>
        <AccountType/>
      </UserInfo>
    </Student_Groups>
    <IsNotebookLocked xmlns="f2d99d9e-4c67-41ea-ae20-43a7d969a0e9" xsi:nil="true"/>
    <DefaultSectionNames xmlns="f2d99d9e-4c67-41ea-ae20-43a7d969a0e9" xsi:nil="true"/>
    <Teams_Channel_Section_Location xmlns="f2d99d9e-4c67-41ea-ae20-43a7d969a0e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7200C4137C7F488A03F7F4C393C69C" ma:contentTypeVersion="33" ma:contentTypeDescription="Create a new document." ma:contentTypeScope="" ma:versionID="92a001bec7f8b24474f7ffcf294990cc">
  <xsd:schema xmlns:xsd="http://www.w3.org/2001/XMLSchema" xmlns:xs="http://www.w3.org/2001/XMLSchema" xmlns:p="http://schemas.microsoft.com/office/2006/metadata/properties" xmlns:ns2="f2d99d9e-4c67-41ea-ae20-43a7d969a0e9" xmlns:ns3="dc982109-1560-4ec2-a8e3-1f18f1f4ebfd" targetNamespace="http://schemas.microsoft.com/office/2006/metadata/properties" ma:root="true" ma:fieldsID="9e66bb6b989305b183c43bf5c36dc975" ns2:_="" ns3:_="">
    <xsd:import namespace="f2d99d9e-4c67-41ea-ae20-43a7d969a0e9"/>
    <xsd:import namespace="dc982109-1560-4ec2-a8e3-1f18f1f4eb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Teams_Channel_Section_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99d9e-4c67-41ea-ae20-43a7d969a0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Teams_Channel_Section_Location" ma:index="39" nillable="true" ma:displayName="Teams Channel Section Location" ma:internalName="Teams_Channel_Section_Location">
      <xsd:simpleType>
        <xsd:restriction base="dms:Text"/>
      </xsd:simpleType>
    </xsd:element>
    <xsd:element name="MediaLengthInSeconds" ma:index="4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982109-1560-4ec2-a8e3-1f18f1f4eb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F917D6-1B3D-4C35-A562-EA31F137B7B3}">
  <ds:schemaRefs>
    <ds:schemaRef ds:uri="http://schemas.microsoft.com/office/2006/metadata/properties"/>
    <ds:schemaRef ds:uri="http://schemas.microsoft.com/office/infopath/2007/PartnerControls"/>
    <ds:schemaRef ds:uri="f2d99d9e-4c67-41ea-ae20-43a7d969a0e9"/>
  </ds:schemaRefs>
</ds:datastoreItem>
</file>

<file path=customXml/itemProps2.xml><?xml version="1.0" encoding="utf-8"?>
<ds:datastoreItem xmlns:ds="http://schemas.openxmlformats.org/officeDocument/2006/customXml" ds:itemID="{D100CD35-9C8E-48BA-B56D-F44450722B5F}">
  <ds:schemaRefs>
    <ds:schemaRef ds:uri="http://schemas.microsoft.com/sharepoint/v3/contenttype/forms"/>
  </ds:schemaRefs>
</ds:datastoreItem>
</file>

<file path=customXml/itemProps3.xml><?xml version="1.0" encoding="utf-8"?>
<ds:datastoreItem xmlns:ds="http://schemas.openxmlformats.org/officeDocument/2006/customXml" ds:itemID="{CBF2B0AB-BB1C-49E8-8551-1AA3B06758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d99d9e-4c67-41ea-ae20-43a7d969a0e9"/>
    <ds:schemaRef ds:uri="dc982109-1560-4ec2-a8e3-1f18f1f4eb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3953</TotalTime>
  <Words>1538</Words>
  <Application>Microsoft Office PowerPoint</Application>
  <PresentationFormat>On-screen Show (4:3)</PresentationFormat>
  <Paragraphs>139</Paragraphs>
  <Slides>46</Slides>
  <Notes>1</Notes>
  <HiddenSlides>0</HiddenSlides>
  <MMClips>2</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46</vt:i4>
      </vt:variant>
    </vt:vector>
  </HeadingPairs>
  <TitlesOfParts>
    <vt:vector size="56" baseType="lpstr">
      <vt:lpstr>Arial</vt:lpstr>
      <vt:lpstr>Calibri</vt:lpstr>
      <vt:lpstr>Sylfaen</vt:lpstr>
      <vt:lpstr>Times New Roman</vt:lpstr>
      <vt:lpstr>Diseño predeterminado</vt:lpstr>
      <vt:lpstr>1_Diseño predeterminado</vt:lpstr>
      <vt:lpstr>Default Design</vt:lpstr>
      <vt:lpstr>1_Default Design</vt:lpstr>
      <vt:lpstr>2_Diseño predeterminado</vt:lpstr>
      <vt:lpstr>2_Default Design</vt:lpstr>
      <vt:lpstr>The Atomic Bombs,  the End of WW2, and  the Rebuilding of Japan</vt:lpstr>
      <vt:lpstr>Hiroshima &amp; Nagasaki   The Atomic Bombs  that ended WWII…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days later…Nagasaki</vt:lpstr>
      <vt:lpstr> Nagasaki  11:02 am on August 9, 1945 as seen at the rear of the  B-29 “Bock’s Car.”  It had been a second choice target, the location of the Mitsubishi Aircraft factory that made the Japanese Zero fighter plane.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WAS IT WRONG  TO USE THE ATOMIC BOMB? View the argument presented by Father Miscamble – Notre Dame University 5 min. Running Time</vt:lpstr>
      <vt:lpstr>PowerPoint Presentation</vt:lpstr>
      <vt:lpstr>Essential Question: What was the role of the United States in the rebuilding of Japan after WWII?</vt:lpstr>
      <vt:lpstr>U.S. and Japan Interaction During World War II</vt:lpstr>
      <vt:lpstr>U.S. and Japan Interaction During World War II</vt:lpstr>
      <vt:lpstr>PowerPoint Presentation</vt:lpstr>
      <vt:lpstr>PowerPoint Presentation</vt:lpstr>
      <vt:lpstr>World War II ended in 1945 with the surrender of Japan. Japan’s economy and government were devastated.</vt:lpstr>
      <vt:lpstr>In an effort to restore Japan to a thriving country, General Douglas MacArthur was sent as the Supreme Commander of the Allied Forces to oversee the rebuilding of Japan.</vt:lpstr>
      <vt:lpstr>Rebuilding of Japan After World War II</vt:lpstr>
      <vt:lpstr>Rebuilding of Japan After World War II</vt:lpstr>
      <vt:lpstr>Rebuilding of Japan After World War II</vt:lpstr>
      <vt:lpstr>Constitutions of Japan Analysis</vt:lpstr>
      <vt:lpstr>Reforms in Japan  during Rebuilding</vt:lpstr>
      <vt:lpstr>In 1952, power was transitioned back to the Japanese government.</vt:lpstr>
      <vt:lpstr>Reasons for U.S. Involvement</vt:lpstr>
      <vt:lpstr>The United States’ efforts  to rebuild Japan after WWII  were successful.</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Andrew Shively</cp:lastModifiedBy>
  <cp:revision>570</cp:revision>
  <dcterms:created xsi:type="dcterms:W3CDTF">2010-05-23T14:28:12Z</dcterms:created>
  <dcterms:modified xsi:type="dcterms:W3CDTF">2022-04-20T00:43:14Z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0x0101009E7200C4137C7F488A03F7F4C393C69C</vt:lpwstr>
  </property>
</Properties>
</file>