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92"/>
    <a:srgbClr val="00EA00"/>
    <a:srgbClr val="00FA00"/>
    <a:srgbClr val="00CC00"/>
    <a:srgbClr val="00FF00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Denney" userId="S::mary.denney@cobbk12.org::5e706107-2d4b-4c14-b391-b88925b6c924" providerId="AD" clId="Web-{406B883C-DA8C-35A3-DAA6-4564ACD2D57C}"/>
    <pc:docChg chg="modSld">
      <pc:chgData name="Mary Denney" userId="S::mary.denney@cobbk12.org::5e706107-2d4b-4c14-b391-b88925b6c924" providerId="AD" clId="Web-{406B883C-DA8C-35A3-DAA6-4564ACD2D57C}" dt="2021-08-24T16:16:36.163" v="5"/>
      <pc:docMkLst>
        <pc:docMk/>
      </pc:docMkLst>
      <pc:sldChg chg="addSp delSp">
        <pc:chgData name="Mary Denney" userId="S::mary.denney@cobbk12.org::5e706107-2d4b-4c14-b391-b88925b6c924" providerId="AD" clId="Web-{406B883C-DA8C-35A3-DAA6-4564ACD2D57C}" dt="2021-08-24T16:16:36.163" v="5"/>
        <pc:sldMkLst>
          <pc:docMk/>
          <pc:sldMk cId="4220684834" sldId="261"/>
        </pc:sldMkLst>
        <pc:spChg chg="add del">
          <ac:chgData name="Mary Denney" userId="S::mary.denney@cobbk12.org::5e706107-2d4b-4c14-b391-b88925b6c924" providerId="AD" clId="Web-{406B883C-DA8C-35A3-DAA6-4564ACD2D57C}" dt="2021-08-24T16:16:33.445" v="3"/>
          <ac:spMkLst>
            <pc:docMk/>
            <pc:sldMk cId="4220684834" sldId="261"/>
            <ac:spMk id="7" creationId="{AB33A605-F51F-4050-AFDC-C2667A1DAC6B}"/>
          </ac:spMkLst>
        </pc:spChg>
        <pc:spChg chg="add del">
          <ac:chgData name="Mary Denney" userId="S::mary.denney@cobbk12.org::5e706107-2d4b-4c14-b391-b88925b6c924" providerId="AD" clId="Web-{406B883C-DA8C-35A3-DAA6-4564ACD2D57C}" dt="2021-08-24T16:16:33.820" v="4"/>
          <ac:spMkLst>
            <pc:docMk/>
            <pc:sldMk cId="4220684834" sldId="261"/>
            <ac:spMk id="8" creationId="{E79D97FB-41B3-4FFC-89BE-8639838ECA15}"/>
          </ac:spMkLst>
        </pc:spChg>
        <pc:spChg chg="add del">
          <ac:chgData name="Mary Denney" userId="S::mary.denney@cobbk12.org::5e706107-2d4b-4c14-b391-b88925b6c924" providerId="AD" clId="Web-{406B883C-DA8C-35A3-DAA6-4564ACD2D57C}" dt="2021-08-24T16:16:36.163" v="5"/>
          <ac:spMkLst>
            <pc:docMk/>
            <pc:sldMk cId="4220684834" sldId="261"/>
            <ac:spMk id="9" creationId="{9DEAB106-10C2-4C8E-BCC7-57817BA86937}"/>
          </ac:spMkLst>
        </pc:spChg>
        <pc:picChg chg="add del">
          <ac:chgData name="Mary Denney" userId="S::mary.denney@cobbk12.org::5e706107-2d4b-4c14-b391-b88925b6c924" providerId="AD" clId="Web-{406B883C-DA8C-35A3-DAA6-4564ACD2D57C}" dt="2021-08-24T16:16:33.445" v="3"/>
          <ac:picMkLst>
            <pc:docMk/>
            <pc:sldMk cId="4220684834" sldId="261"/>
            <ac:picMk id="6" creationId="{3B995EC6-0B22-4858-9114-1B42AC7A6D5B}"/>
          </ac:picMkLst>
        </pc:picChg>
      </pc:sldChg>
    </pc:docChg>
  </pc:docChgLst>
  <pc:docChgLst>
    <pc:chgData name="Virginia Mcanear" userId="d5c65c9b-2cfb-4fbc-8cee-e2dd726a37fb" providerId="ADAL" clId="{1EA7C67B-2776-4A71-9C4E-95D8BC60E1A8}"/>
    <pc:docChg chg="modSld">
      <pc:chgData name="Virginia Mcanear" userId="d5c65c9b-2cfb-4fbc-8cee-e2dd726a37fb" providerId="ADAL" clId="{1EA7C67B-2776-4A71-9C4E-95D8BC60E1A8}" dt="2021-10-28T17:54:19.827" v="9" actId="113"/>
      <pc:docMkLst>
        <pc:docMk/>
      </pc:docMkLst>
      <pc:sldChg chg="modSp mod">
        <pc:chgData name="Virginia Mcanear" userId="d5c65c9b-2cfb-4fbc-8cee-e2dd726a37fb" providerId="ADAL" clId="{1EA7C67B-2776-4A71-9C4E-95D8BC60E1A8}" dt="2021-10-28T17:54:19.827" v="9" actId="113"/>
        <pc:sldMkLst>
          <pc:docMk/>
          <pc:sldMk cId="2333620281" sldId="256"/>
        </pc:sldMkLst>
        <pc:spChg chg="mod">
          <ac:chgData name="Virginia Mcanear" userId="d5c65c9b-2cfb-4fbc-8cee-e2dd726a37fb" providerId="ADAL" clId="{1EA7C67B-2776-4A71-9C4E-95D8BC60E1A8}" dt="2021-10-28T17:54:19.827" v="9" actId="113"/>
          <ac:spMkLst>
            <pc:docMk/>
            <pc:sldMk cId="2333620281" sldId="256"/>
            <ac:spMk id="2" creationId="{A634FD04-710A-4F4D-8557-71226648F571}"/>
          </ac:spMkLst>
        </pc:spChg>
      </pc:sldChg>
    </pc:docChg>
  </pc:docChgLst>
  <pc:docChgLst>
    <pc:chgData name="Virginia Mcanear" userId="d5c65c9b-2cfb-4fbc-8cee-e2dd726a37fb" providerId="ADAL" clId="{0323920F-A0AC-42B9-AC04-C57EDB489B1F}"/>
    <pc:docChg chg="modSld">
      <pc:chgData name="Virginia Mcanear" userId="d5c65c9b-2cfb-4fbc-8cee-e2dd726a37fb" providerId="ADAL" clId="{0323920F-A0AC-42B9-AC04-C57EDB489B1F}" dt="2021-08-18T03:07:04.402" v="32" actId="207"/>
      <pc:docMkLst>
        <pc:docMk/>
      </pc:docMkLst>
      <pc:sldChg chg="modSp">
        <pc:chgData name="Virginia Mcanear" userId="d5c65c9b-2cfb-4fbc-8cee-e2dd726a37fb" providerId="ADAL" clId="{0323920F-A0AC-42B9-AC04-C57EDB489B1F}" dt="2021-08-18T03:07:04.402" v="32" actId="207"/>
        <pc:sldMkLst>
          <pc:docMk/>
          <pc:sldMk cId="2333620281" sldId="256"/>
        </pc:sldMkLst>
        <pc:spChg chg="mod">
          <ac:chgData name="Virginia Mcanear" userId="d5c65c9b-2cfb-4fbc-8cee-e2dd726a37fb" providerId="ADAL" clId="{0323920F-A0AC-42B9-AC04-C57EDB489B1F}" dt="2021-08-18T03:07:04.402" v="32" actId="207"/>
          <ac:spMkLst>
            <pc:docMk/>
            <pc:sldMk cId="2333620281" sldId="256"/>
            <ac:spMk id="2" creationId="{A634FD04-710A-4F4D-8557-71226648F571}"/>
          </ac:spMkLst>
        </pc:spChg>
      </pc:sldChg>
      <pc:sldChg chg="modSp mod">
        <pc:chgData name="Virginia Mcanear" userId="d5c65c9b-2cfb-4fbc-8cee-e2dd726a37fb" providerId="ADAL" clId="{0323920F-A0AC-42B9-AC04-C57EDB489B1F}" dt="2021-08-18T03:06:38.272" v="31" actId="1076"/>
        <pc:sldMkLst>
          <pc:docMk/>
          <pc:sldMk cId="3212832140" sldId="258"/>
        </pc:sldMkLst>
        <pc:spChg chg="mod">
          <ac:chgData name="Virginia Mcanear" userId="d5c65c9b-2cfb-4fbc-8cee-e2dd726a37fb" providerId="ADAL" clId="{0323920F-A0AC-42B9-AC04-C57EDB489B1F}" dt="2021-08-18T03:06:38.272" v="31" actId="1076"/>
          <ac:spMkLst>
            <pc:docMk/>
            <pc:sldMk cId="3212832140" sldId="258"/>
            <ac:spMk id="9" creationId="{75A875BF-6EB3-42C4-B31E-68682C0BF836}"/>
          </ac:spMkLst>
        </pc:spChg>
      </pc:sldChg>
      <pc:sldChg chg="modSp mod">
        <pc:chgData name="Virginia Mcanear" userId="d5c65c9b-2cfb-4fbc-8cee-e2dd726a37fb" providerId="ADAL" clId="{0323920F-A0AC-42B9-AC04-C57EDB489B1F}" dt="2021-08-18T03:06:11.910" v="30" actId="20577"/>
        <pc:sldMkLst>
          <pc:docMk/>
          <pc:sldMk cId="1981786329" sldId="259"/>
        </pc:sldMkLst>
        <pc:spChg chg="mod">
          <ac:chgData name="Virginia Mcanear" userId="d5c65c9b-2cfb-4fbc-8cee-e2dd726a37fb" providerId="ADAL" clId="{0323920F-A0AC-42B9-AC04-C57EDB489B1F}" dt="2021-08-18T03:06:11.910" v="30" actId="20577"/>
          <ac:spMkLst>
            <pc:docMk/>
            <pc:sldMk cId="1981786329" sldId="259"/>
            <ac:spMk id="9" creationId="{75A875BF-6EB3-42C4-B31E-68682C0BF836}"/>
          </ac:spMkLst>
        </pc:spChg>
        <pc:spChg chg="mod">
          <ac:chgData name="Virginia Mcanear" userId="d5c65c9b-2cfb-4fbc-8cee-e2dd726a37fb" providerId="ADAL" clId="{0323920F-A0AC-42B9-AC04-C57EDB489B1F}" dt="2021-08-18T03:04:23.400" v="22" actId="20577"/>
          <ac:spMkLst>
            <pc:docMk/>
            <pc:sldMk cId="1981786329" sldId="259"/>
            <ac:spMk id="17" creationId="{918A368B-1BE4-4486-B8E8-D1876193DE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839F-2F11-49AF-9A09-B4AD4D43F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BAE47-6CDA-4584-A8C9-21C1D5C38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AB9E4-8024-4D37-8FB5-BA5BC465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B11D8-F7D5-40C6-A270-0EC7236C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0FF5E-CD73-44DE-9A81-4CE572A0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6BDD-320B-40F2-B175-5E0DF39F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36E2E-DBE4-4C63-A1BB-07B217740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D2A5-609E-4976-A1AF-F6A01C7D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9AF5C-882A-409F-AA3B-CCBCDB62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DD9E-E9CD-4FA0-814E-4779B313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7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B1D68C-C478-479A-8AAB-CC3E77B77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D0BD5-1957-446C-B224-1BCC3E2DC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D1A00-DCA5-4B4E-A798-82EDB6B2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9C7BC-982C-4497-8F0D-AB8B1343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B996D-9FC2-4A54-9691-57BE34F4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699A-1B4B-43CF-9077-232145D7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8F5A-9882-4E57-8216-50822A6C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AFED9-5619-433D-99D2-D6E685A3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9AEB6-265E-44E0-A87E-1CD177A1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D0764-6DE3-40DA-AB5D-0EE4FCF0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01E5-0E42-49D1-AF0C-FB28C112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6C6B6-4F3F-43E0-9FDF-0603618A0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48450-3E71-432A-9BB0-A56F6382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CE7EE-7C5D-4A33-ABD4-1391536C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B85EF-156D-45E2-A748-0D2AFE7F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7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E12F-1040-426D-820C-C900A3D0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2682-936D-40AE-AAFF-3B7E71C2D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7262A-4FDF-4E1C-948A-8D3FEBE0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D4234-2D93-44D3-8D03-3F9EE3AD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6C590-EF97-4C27-8E6D-5CF8818B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10262-4BF3-4381-A8F8-B5C6B120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6755-9E59-402E-A343-FA659ECE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D0750-F008-4E4D-B0A4-67AB56E6E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7E7CD-5964-4B0F-BEF7-91DB3BEF6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008DC-C19F-4838-B43A-231FA18C3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E6E4C-0F8B-4484-9C98-C271DE929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55F28-FBE4-4609-B844-AC657457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37AB9-ED86-45E3-A681-C1F8B692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9EDBA-17B8-4930-A7C9-EBCC4A2C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3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4B02-12F9-4A6D-A1D5-94E6BD4B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6C899-5C7F-4D15-8D37-69D0C96A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5B3AA-EFB7-4BAF-A9D9-3D33F6BF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5E8DE-E2B5-4690-8D5E-57C10C53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4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D1377-A067-4682-BD34-6F07B8C1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D6AF5-3384-4E26-ADF2-E8BDCD79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AB3FF-DE40-44C8-876D-76E9EB68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998D-1C99-485C-825A-9537E003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6DD7-B491-4FF4-B771-C89BFBDE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6ECF8-3A4A-43F2-AA93-AA4B276A3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90AB8-1EAC-4FA9-8114-9666D14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25122-9473-4CEE-95D3-5A1D4A0B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0AF77-C4CB-4979-A43D-33C6D91C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448C-2F2E-4454-9D98-43628A82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DC0D7-FC7F-4111-A2F2-652A19A31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E1C8B-5EA2-45E4-8DBD-5E3B9B625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EC40D-C289-4843-B7B0-7402CA8A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5AE09-3FB0-442E-9DFF-DFDEB01B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C8BB8-A437-4CE9-B8DC-B09E98BC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A9E48-7B5C-4125-BFE1-7B7C2753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6D6CF-19F0-41F2-A9E8-80CF6AE86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7EE06-17A9-4D8C-9629-C63D50DBF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DDE5-811F-473B-8228-457C059ECC8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7858A-6E90-4FD1-902A-BE47DF09A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B962B-B888-4B15-9C9D-ECFFE4A30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6F8B-3387-41E4-A8DC-625A4850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9556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ash_App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ooven.deviantart.com/art/Page-Under-Construction-Sticky-42766186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4FD04-710A-4F4D-8557-71226648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856292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b">
            <a:normAutofit/>
          </a:bodyPr>
          <a:lstStyle/>
          <a:p>
            <a:r>
              <a:rPr lang="en-US" b="1" dirty="0"/>
              <a:t>Vocabulary </a:t>
            </a:r>
            <a:br>
              <a:rPr lang="en-US" b="1" dirty="0"/>
            </a:br>
            <a:r>
              <a:rPr lang="en-US" b="1" dirty="0"/>
              <a:t>Choice Board</a:t>
            </a:r>
          </a:p>
        </p:txBody>
      </p:sp>
    </p:spTree>
    <p:extLst>
      <p:ext uri="{BB962C8B-B14F-4D97-AF65-F5344CB8AC3E}">
        <p14:creationId xmlns:p14="http://schemas.microsoft.com/office/powerpoint/2010/main" val="233362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007F7-F5C6-40BC-B71A-D6B5DDC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63" y="496168"/>
            <a:ext cx="8959893" cy="888360"/>
          </a:xfrm>
        </p:spPr>
        <p:txBody>
          <a:bodyPr anchor="b">
            <a:normAutofit fontScale="90000"/>
          </a:bodyPr>
          <a:lstStyle/>
          <a:p>
            <a:r>
              <a:rPr lang="en-US" sz="31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  <a:t>Option A:  </a:t>
            </a:r>
            <a:br>
              <a:rPr lang="en-US" sz="31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</a:br>
            <a:r>
              <a:rPr lang="en-US" sz="31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  <a:t>Frayer “Circles” (more like, “Cards”…)</a:t>
            </a:r>
            <a:br>
              <a:rPr lang="en-US" dirty="0">
                <a:latin typeface="Century Schoolbook" panose="02040604050505020304" pitchFamily="18" charset="0"/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C3F0-65E7-4D37-93CD-0EB4994E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2" y="1109787"/>
            <a:ext cx="8340695" cy="5691063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You will need one index card per vocabulary word… your teacher has index cards (of various sizes, with/without lines).  If you need them, just wait until your teacher calls on your group to gather individual supplies.</a:t>
            </a:r>
          </a:p>
          <a:p>
            <a:r>
              <a:rPr lang="en-US" sz="2400" dirty="0">
                <a:latin typeface="Century Schoolbook" panose="02040604050505020304" pitchFamily="18" charset="0"/>
              </a:rPr>
              <a:t>On the front of the index card, NEATLY (and with CLEAR effort and attention to detail)…</a:t>
            </a:r>
          </a:p>
          <a:p>
            <a:pPr lvl="1"/>
            <a:r>
              <a:rPr lang="en-US" sz="1800" dirty="0">
                <a:latin typeface="Century Schoolbook" panose="02040604050505020304" pitchFamily="18" charset="0"/>
              </a:rPr>
              <a:t>Write the vocabulary word.</a:t>
            </a:r>
          </a:p>
          <a:p>
            <a:pPr lvl="1"/>
            <a:r>
              <a:rPr lang="en-US" sz="1800" u="sng" dirty="0">
                <a:latin typeface="Century Schoolbook" panose="02040604050505020304" pitchFamily="18" charset="0"/>
              </a:rPr>
              <a:t>Illustrate</a:t>
            </a:r>
            <a:r>
              <a:rPr lang="en-US" sz="1800" dirty="0">
                <a:latin typeface="Century Schoolbook" panose="02040604050505020304" pitchFamily="18" charset="0"/>
              </a:rPr>
              <a:t> the vocabulary word (showing that you know what the word means).</a:t>
            </a:r>
          </a:p>
          <a:p>
            <a:pPr lvl="2"/>
            <a:r>
              <a:rPr lang="en-US" sz="1400" dirty="0">
                <a:latin typeface="Century Schoolbook" panose="02040604050505020304" pitchFamily="18" charset="0"/>
              </a:rPr>
              <a:t>MUST be artfully shaded OR colored neatly (SLOW DOWN, BE INTENTIONAL!)</a:t>
            </a:r>
          </a:p>
          <a:p>
            <a:r>
              <a:rPr lang="en-US" sz="2400" dirty="0">
                <a:latin typeface="Century Schoolbook" panose="02040604050505020304" pitchFamily="18" charset="0"/>
              </a:rPr>
              <a:t>On the back of the index card, NEATLY (and with CLEAR effort and attention to detail)…</a:t>
            </a:r>
          </a:p>
          <a:p>
            <a:pPr lvl="1"/>
            <a:r>
              <a:rPr lang="en-US" sz="1800" dirty="0">
                <a:latin typeface="Century Schoolbook" panose="02040604050505020304" pitchFamily="18" charset="0"/>
              </a:rPr>
              <a:t>Write the </a:t>
            </a:r>
            <a:r>
              <a:rPr lang="en-US" sz="1800" u="sng" dirty="0">
                <a:latin typeface="Century Schoolbook" panose="02040604050505020304" pitchFamily="18" charset="0"/>
              </a:rPr>
              <a:t>definition</a:t>
            </a:r>
            <a:r>
              <a:rPr lang="en-US" sz="1800" dirty="0">
                <a:latin typeface="Century Schoolbook" panose="02040604050505020304" pitchFamily="18" charset="0"/>
              </a:rPr>
              <a:t> of the vocabulary word.</a:t>
            </a:r>
          </a:p>
          <a:p>
            <a:pPr lvl="1"/>
            <a:r>
              <a:rPr lang="en-US" sz="1800" dirty="0">
                <a:latin typeface="Century Schoolbook" panose="02040604050505020304" pitchFamily="18" charset="0"/>
              </a:rPr>
              <a:t>Use the vocabulary word in a </a:t>
            </a:r>
            <a:r>
              <a:rPr lang="en-US" sz="1800" u="sng" dirty="0">
                <a:latin typeface="Century Schoolbook" panose="02040604050505020304" pitchFamily="18" charset="0"/>
              </a:rPr>
              <a:t>sentence</a:t>
            </a:r>
            <a:r>
              <a:rPr lang="en-US" sz="1800" dirty="0">
                <a:latin typeface="Century Schoolbook" panose="02040604050505020304" pitchFamily="18" charset="0"/>
              </a:rPr>
              <a:t> OR thoughtful/creative/clever </a:t>
            </a:r>
            <a:r>
              <a:rPr lang="en-US" sz="1800" u="sng" dirty="0">
                <a:latin typeface="Century Schoolbook" panose="02040604050505020304" pitchFamily="18" charset="0"/>
              </a:rPr>
              <a:t>hashtag</a:t>
            </a:r>
            <a:r>
              <a:rPr lang="en-US" sz="1800" dirty="0">
                <a:latin typeface="Century Schoolbook" panose="02040604050505020304" pitchFamily="18" charset="0"/>
              </a:rPr>
              <a:t> that proves you understand what it means.</a:t>
            </a:r>
          </a:p>
          <a:p>
            <a:pPr lvl="1"/>
            <a:r>
              <a:rPr lang="en-US" sz="1800" dirty="0">
                <a:latin typeface="Century Schoolbook" panose="02040604050505020304" pitchFamily="18" charset="0"/>
              </a:rPr>
              <a:t>Write a </a:t>
            </a:r>
            <a:r>
              <a:rPr lang="en-US" sz="1800" u="sng" dirty="0">
                <a:latin typeface="Century Schoolbook" panose="02040604050505020304" pitchFamily="18" charset="0"/>
              </a:rPr>
              <a:t>synonym</a:t>
            </a:r>
            <a:r>
              <a:rPr lang="en-US" sz="1800" dirty="0">
                <a:latin typeface="Century Schoolbook" panose="02040604050505020304" pitchFamily="18" charset="0"/>
              </a:rPr>
              <a:t> (a word/phrase that means the same thing) of the vocabulary word.</a:t>
            </a:r>
          </a:p>
          <a:p>
            <a:pPr lvl="1"/>
            <a:r>
              <a:rPr lang="en-US" sz="1800" dirty="0">
                <a:latin typeface="Century Schoolbook" panose="02040604050505020304" pitchFamily="18" charset="0"/>
              </a:rPr>
              <a:t>Write an </a:t>
            </a:r>
            <a:r>
              <a:rPr lang="en-US" sz="1800" u="sng" dirty="0">
                <a:latin typeface="Century Schoolbook" panose="02040604050505020304" pitchFamily="18" charset="0"/>
              </a:rPr>
              <a:t>antonym</a:t>
            </a:r>
            <a:r>
              <a:rPr lang="en-US" sz="1800" dirty="0">
                <a:latin typeface="Century Schoolbook" panose="02040604050505020304" pitchFamily="18" charset="0"/>
              </a:rPr>
              <a:t> (a word/phrase that means the opposite) of the vocabulary word.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FA17A-8909-4236-8F8B-9C0D737D8D81}"/>
              </a:ext>
            </a:extLst>
          </p:cNvPr>
          <p:cNvSpPr txBox="1"/>
          <p:nvPr/>
        </p:nvSpPr>
        <p:spPr>
          <a:xfrm>
            <a:off x="8486775" y="962024"/>
            <a:ext cx="3464201" cy="227754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(FRONT)</a:t>
            </a:r>
          </a:p>
          <a:p>
            <a:r>
              <a:rPr lang="en-US" sz="1400" dirty="0"/>
              <a:t>Vocabulary Word</a:t>
            </a:r>
          </a:p>
          <a:p>
            <a:r>
              <a:rPr lang="en-US" sz="1400" dirty="0"/>
              <a:t>Illustration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EFFA996-1854-4F3E-A70B-47141AD61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76364" y="1037728"/>
            <a:ext cx="1538210" cy="1483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07C312-D717-4EA6-9D1F-43B29A45B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22588" y="2149522"/>
            <a:ext cx="621329" cy="895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72B5E7-3E1B-47F9-B7F8-E22E063F1437}"/>
              </a:ext>
            </a:extLst>
          </p:cNvPr>
          <p:cNvSpPr/>
          <p:nvPr/>
        </p:nvSpPr>
        <p:spPr>
          <a:xfrm>
            <a:off x="8575850" y="1863275"/>
            <a:ext cx="17005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wealth</a:t>
            </a:r>
            <a:endParaRPr lang="en-US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B710E-9F17-4449-9347-F22CAB796F09}"/>
              </a:ext>
            </a:extLst>
          </p:cNvPr>
          <p:cNvSpPr txBox="1"/>
          <p:nvPr/>
        </p:nvSpPr>
        <p:spPr>
          <a:xfrm>
            <a:off x="8505825" y="3367242"/>
            <a:ext cx="3464201" cy="233910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200" dirty="0"/>
              <a:t>BACK)</a:t>
            </a:r>
          </a:p>
          <a:p>
            <a:r>
              <a:rPr lang="en-US" sz="1200" dirty="0"/>
              <a:t>Definition:</a:t>
            </a:r>
          </a:p>
          <a:p>
            <a:r>
              <a:rPr lang="en-US" sz="1200" b="1" dirty="0"/>
              <a:t>An abundance (a lot) of goods, resources, or money</a:t>
            </a:r>
          </a:p>
          <a:p>
            <a:endParaRPr lang="en-US" sz="1200" b="1" dirty="0">
              <a:latin typeface="Britannic Bold" panose="020B0903060703020204" pitchFamily="34" charset="0"/>
            </a:endParaRPr>
          </a:p>
          <a:p>
            <a:r>
              <a:rPr lang="en-US" sz="1200" dirty="0"/>
              <a:t>Sentence OR Hashtag</a:t>
            </a:r>
          </a:p>
          <a:p>
            <a:r>
              <a:rPr lang="en-US" sz="1200" b="1" dirty="0"/>
              <a:t>Saudi Arabia has a wealth of petroleum that they sell to countries all over the world, including the United States.</a:t>
            </a:r>
          </a:p>
          <a:p>
            <a:endParaRPr lang="en-US" sz="1200" dirty="0"/>
          </a:p>
          <a:p>
            <a:r>
              <a:rPr lang="en-US" sz="1200" dirty="0"/>
              <a:t>Synonym: </a:t>
            </a:r>
            <a:r>
              <a:rPr lang="en-US" sz="1200" b="1" dirty="0"/>
              <a:t>rich (wealthy)</a:t>
            </a:r>
          </a:p>
          <a:p>
            <a:endParaRPr lang="en-US" sz="1200" b="1" dirty="0"/>
          </a:p>
          <a:p>
            <a:r>
              <a:rPr lang="en-US" sz="1200" dirty="0"/>
              <a:t>Antonym: </a:t>
            </a:r>
            <a:r>
              <a:rPr lang="en-US" sz="1200" b="1" dirty="0"/>
              <a:t>poverty-stricken; poor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0C24C-F0D4-4ADB-AC38-76AC5CBE055B}"/>
              </a:ext>
            </a:extLst>
          </p:cNvPr>
          <p:cNvSpPr txBox="1"/>
          <p:nvPr/>
        </p:nvSpPr>
        <p:spPr>
          <a:xfrm>
            <a:off x="7454253" y="212515"/>
            <a:ext cx="2243193" cy="649188"/>
          </a:xfrm>
          <a:prstGeom prst="wedgeEllipseCallout">
            <a:avLst>
              <a:gd name="adj1" fmla="val -32354"/>
              <a:gd name="adj2" fmla="val 10111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“18 vocabulary words, so 18 index cards!”</a:t>
            </a:r>
          </a:p>
        </p:txBody>
      </p:sp>
    </p:spTree>
    <p:extLst>
      <p:ext uri="{BB962C8B-B14F-4D97-AF65-F5344CB8AC3E}">
        <p14:creationId xmlns:p14="http://schemas.microsoft.com/office/powerpoint/2010/main" val="268148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007F7-F5C6-40BC-B71A-D6B5DDC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8" y="1823974"/>
            <a:ext cx="8959893" cy="888360"/>
          </a:xfrm>
        </p:spPr>
        <p:txBody>
          <a:bodyPr anchor="b">
            <a:noAutofit/>
          </a:bodyPr>
          <a:lstStyle/>
          <a:p>
            <a:pPr lvl="0"/>
            <a:r>
              <a:rPr lang="en-US" sz="32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  <a:t>Option B:  </a:t>
            </a:r>
            <a:br>
              <a:rPr lang="en-US" sz="32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</a:br>
            <a:r>
              <a:rPr lang="en-US" sz="24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  <a:t>Create an acrostic with each vocabulary word.</a:t>
            </a:r>
            <a:br>
              <a:rPr lang="en-US" dirty="0"/>
            </a:br>
            <a:br>
              <a:rPr lang="en-US" dirty="0"/>
            </a:br>
            <a:br>
              <a:rPr lang="en-US" dirty="0">
                <a:latin typeface="Century Schoolbook" panose="02040604050505020304" pitchFamily="18" charset="0"/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C3F0-65E7-4D37-93CD-0EB4994E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38" y="1366842"/>
            <a:ext cx="3657412" cy="2681283"/>
          </a:xfrm>
          <a:ln w="38100">
            <a:solidFill>
              <a:schemeClr val="tx1"/>
            </a:solidFill>
          </a:ln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sz="2400" dirty="0"/>
              <a:t>word that</a:t>
            </a:r>
            <a:br>
              <a:rPr lang="en-US" sz="2400" dirty="0"/>
            </a:br>
            <a:r>
              <a:rPr lang="en-US" b="1" dirty="0"/>
              <a:t>C</a:t>
            </a:r>
            <a:r>
              <a:rPr lang="en-US" sz="2400" dirty="0"/>
              <a:t>an be spelled so that it</a:t>
            </a:r>
            <a:br>
              <a:rPr lang="en-US" sz="2400" dirty="0"/>
            </a:br>
            <a:r>
              <a:rPr lang="en-US" b="1" dirty="0"/>
              <a:t>R</a:t>
            </a:r>
            <a:r>
              <a:rPr lang="en-US" sz="2400" dirty="0"/>
              <a:t>eads from top to bottom</a:t>
            </a:r>
            <a:br>
              <a:rPr lang="en-US" sz="2400" dirty="0"/>
            </a:br>
            <a:r>
              <a:rPr lang="en-US" b="1" dirty="0"/>
              <a:t>O</a:t>
            </a:r>
            <a:r>
              <a:rPr lang="en-US" sz="2400" dirty="0"/>
              <a:t>r across, as a poem.</a:t>
            </a:r>
            <a:br>
              <a:rPr lang="en-US" sz="2400" dirty="0"/>
            </a:br>
            <a:r>
              <a:rPr lang="en-US" b="1" dirty="0"/>
              <a:t>S</a:t>
            </a:r>
            <a:r>
              <a:rPr lang="en-US" sz="2400" dirty="0"/>
              <a:t>ometimes it is very clever.</a:t>
            </a:r>
            <a:br>
              <a:rPr lang="en-US" sz="2400" dirty="0"/>
            </a:br>
            <a:r>
              <a:rPr lang="en-US" b="1" dirty="0"/>
              <a:t>T</a:t>
            </a:r>
            <a:r>
              <a:rPr lang="en-US" sz="2400" dirty="0"/>
              <a:t>hat's an </a:t>
            </a:r>
            <a:r>
              <a:rPr lang="en-US" sz="2400" i="1" dirty="0"/>
              <a:t>acrostic</a:t>
            </a:r>
            <a:r>
              <a:rPr lang="en-US" sz="2400" dirty="0"/>
              <a:t> poem.</a:t>
            </a:r>
            <a:br>
              <a:rPr lang="en-US" sz="2400" dirty="0"/>
            </a:br>
            <a:r>
              <a:rPr lang="en-US" b="1" dirty="0"/>
              <a:t>I</a:t>
            </a:r>
            <a:r>
              <a:rPr lang="en-US" sz="2400" dirty="0"/>
              <a:t>t can also refer to a puzzle.</a:t>
            </a:r>
            <a:br>
              <a:rPr lang="en-US" sz="2400" dirty="0"/>
            </a:br>
            <a:r>
              <a:rPr lang="en-US" b="1" dirty="0"/>
              <a:t>C</a:t>
            </a:r>
            <a:r>
              <a:rPr lang="en-US" sz="2400" dirty="0"/>
              <a:t>ool. Isn't it?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C0B1D-5018-4B83-BE60-52A7EE378EF4}"/>
              </a:ext>
            </a:extLst>
          </p:cNvPr>
          <p:cNvSpPr txBox="1"/>
          <p:nvPr/>
        </p:nvSpPr>
        <p:spPr>
          <a:xfrm>
            <a:off x="4788096" y="1149985"/>
            <a:ext cx="7096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600" dirty="0">
                <a:latin typeface="Century Schoolbook" panose="02040604050505020304" pitchFamily="18" charset="0"/>
              </a:rPr>
              <a:t>For each word, NEATLY write the word vertically (like the y-axis) in all capital letters.     See </a:t>
            </a:r>
            <a:r>
              <a:rPr lang="en-US" sz="2600" b="1" dirty="0"/>
              <a:t>ACROSTIC</a:t>
            </a:r>
            <a:r>
              <a:rPr lang="en-US" sz="2600" dirty="0">
                <a:latin typeface="Century Schoolbook" panose="02040604050505020304" pitchFamily="18" charset="0"/>
              </a:rPr>
              <a:t> to the left. </a:t>
            </a:r>
          </a:p>
          <a:p>
            <a:pPr marL="342900" indent="-342900">
              <a:buAutoNum type="arabicParenR"/>
            </a:pPr>
            <a:r>
              <a:rPr lang="en-US" sz="2600" dirty="0">
                <a:latin typeface="Century Schoolbook" panose="02040604050505020304" pitchFamily="18" charset="0"/>
              </a:rPr>
              <a:t>Think about what the word means and how to include it in a sentence.</a:t>
            </a:r>
          </a:p>
          <a:p>
            <a:pPr marL="342900" indent="-342900">
              <a:buAutoNum type="arabicParenR"/>
            </a:pPr>
            <a:r>
              <a:rPr lang="en-US" sz="2600" dirty="0">
                <a:latin typeface="Century Schoolbook" panose="02040604050505020304" pitchFamily="18" charset="0"/>
              </a:rPr>
              <a:t>Use the capital letters to start each line of a sentence, sentences, poem, rhyme, etc. that shows you KNOW the meaning of the word in context (the real world).</a:t>
            </a:r>
          </a:p>
          <a:p>
            <a:pPr marL="342900" indent="-342900">
              <a:buAutoNum type="arabicParenR"/>
            </a:pPr>
            <a:r>
              <a:rPr lang="en-US" sz="2600" dirty="0">
                <a:latin typeface="Century Schoolbook" panose="02040604050505020304" pitchFamily="18" charset="0"/>
              </a:rPr>
              <a:t>Make it thoughtful/creative/clever/funny…  Just make sure it makes sense and satisfies #3 (above).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4DB4023C-F00D-4751-A4EA-87BF9F79D626}"/>
              </a:ext>
            </a:extLst>
          </p:cNvPr>
          <p:cNvSpPr/>
          <p:nvPr/>
        </p:nvSpPr>
        <p:spPr>
          <a:xfrm>
            <a:off x="685800" y="1138174"/>
            <a:ext cx="400050" cy="3761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00DFA5D-253F-43B5-871C-FDAEE5495A4D}"/>
              </a:ext>
            </a:extLst>
          </p:cNvPr>
          <p:cNvSpPr/>
          <p:nvPr/>
        </p:nvSpPr>
        <p:spPr>
          <a:xfrm>
            <a:off x="6401991" y="1911030"/>
            <a:ext cx="400050" cy="3761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875BF-6EB3-42C4-B31E-68682C0BF836}"/>
              </a:ext>
            </a:extLst>
          </p:cNvPr>
          <p:cNvSpPr txBox="1"/>
          <p:nvPr/>
        </p:nvSpPr>
        <p:spPr>
          <a:xfrm>
            <a:off x="191812" y="4327158"/>
            <a:ext cx="4591427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“Fancier” Fonts…  </a:t>
            </a:r>
          </a:p>
          <a:p>
            <a:r>
              <a:rPr lang="en-US" sz="1400" dirty="0"/>
              <a:t>(For more points, try changing up your lettering, your handwriting.)</a:t>
            </a:r>
          </a:p>
          <a:p>
            <a:r>
              <a:rPr lang="en-US" sz="2400" dirty="0">
                <a:latin typeface="Algerian" panose="04020705040A02060702" pitchFamily="82" charset="0"/>
              </a:rPr>
              <a:t>Like this </a:t>
            </a:r>
            <a:r>
              <a:rPr lang="en-US" sz="2000" dirty="0">
                <a:latin typeface="Eras Bold ITC" panose="020B0907030504020204" pitchFamily="34" charset="0"/>
              </a:rPr>
              <a:t>OR THIS </a:t>
            </a:r>
            <a:r>
              <a:rPr lang="en-US" sz="2000" b="1" dirty="0">
                <a:latin typeface="Bradley Hand ITC" panose="03070402050302030203" pitchFamily="66" charset="0"/>
              </a:rPr>
              <a:t>OR THIS </a:t>
            </a:r>
          </a:p>
          <a:p>
            <a:r>
              <a:rPr lang="en-US" sz="2000" b="1" dirty="0">
                <a:latin typeface="KaiTi" panose="020B0503020204020204" pitchFamily="49" charset="-122"/>
                <a:ea typeface="KaiTi" panose="020B0503020204020204" pitchFamily="49" charset="-122"/>
              </a:rPr>
              <a:t>OR THIS </a:t>
            </a:r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</a:rPr>
              <a:t>OR THIS </a:t>
            </a:r>
            <a:r>
              <a:rPr lang="en-US" b="1" dirty="0">
                <a:latin typeface="Goudy Stout" panose="0202090407030B020401" pitchFamily="18" charset="0"/>
                <a:ea typeface="Gadugi" panose="020B0502040204020203" pitchFamily="34" charset="0"/>
              </a:rPr>
              <a:t>OR THIS </a:t>
            </a:r>
            <a:r>
              <a:rPr lang="en-US" sz="2000" b="1" dirty="0">
                <a:latin typeface="Ink Free" panose="03080402000500000000" pitchFamily="66" charset="0"/>
                <a:ea typeface="Gadugi" panose="020B0502040204020203" pitchFamily="34" charset="0"/>
              </a:rPr>
              <a:t>OR THIS </a:t>
            </a:r>
            <a:r>
              <a:rPr lang="en-US" sz="2000" b="1" dirty="0">
                <a:latin typeface="Modern Love Caps" panose="020B0604020202020204" pitchFamily="82" charset="0"/>
                <a:ea typeface="Gadugi" panose="020B0502040204020203" pitchFamily="34" charset="0"/>
              </a:rPr>
              <a:t>OR THIS </a:t>
            </a:r>
            <a:r>
              <a:rPr lang="en-US" sz="2000" b="1" dirty="0">
                <a:latin typeface="OCR A Extended" panose="02010509020102010303" pitchFamily="50" charset="0"/>
                <a:ea typeface="Gadugi" panose="020B0502040204020203" pitchFamily="34" charset="0"/>
              </a:rPr>
              <a:t>OR THIS </a:t>
            </a:r>
          </a:p>
          <a:p>
            <a:r>
              <a:rPr lang="en-US" sz="2000" b="1" dirty="0">
                <a:latin typeface="Ravie" panose="04040805050809020602" pitchFamily="82" charset="0"/>
                <a:ea typeface="Gadugi" panose="020B0502040204020203" pitchFamily="34" charset="0"/>
              </a:rPr>
              <a:t>OR THIS </a:t>
            </a:r>
            <a:r>
              <a:rPr lang="en-US" sz="2000" b="1" dirty="0">
                <a:latin typeface="Script MT Bold" panose="03040602040607080904" pitchFamily="66" charset="0"/>
                <a:ea typeface="Gadugi" panose="020B0502040204020203" pitchFamily="34" charset="0"/>
              </a:rPr>
              <a:t>OR THIS </a:t>
            </a:r>
            <a:r>
              <a:rPr lang="en-US" sz="2000" b="1" dirty="0">
                <a:latin typeface="MV Boli" panose="02000500030200090000" pitchFamily="2" charset="0"/>
                <a:ea typeface="Gadugi" panose="020B0502040204020203" pitchFamily="34" charset="0"/>
                <a:cs typeface="MV Boli" panose="02000500030200090000" pitchFamily="2" charset="0"/>
              </a:rPr>
              <a:t>OR THIS…</a:t>
            </a:r>
            <a:endParaRPr lang="en-US" sz="20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3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007F7-F5C6-40BC-B71A-D6B5DDC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7" y="1114089"/>
            <a:ext cx="10667752" cy="888360"/>
          </a:xfrm>
        </p:spPr>
        <p:txBody>
          <a:bodyPr anchor="b">
            <a:noAutofit/>
          </a:bodyPr>
          <a:lstStyle/>
          <a:p>
            <a:r>
              <a:rPr lang="en-US" sz="20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  <a:t>Option C:  </a:t>
            </a:r>
            <a:br>
              <a:rPr lang="en-US" sz="16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</a:br>
            <a:r>
              <a:rPr lang="en-US" sz="2000" b="1" dirty="0">
                <a:latin typeface="Century Schoolbook" panose="02040604050505020304" pitchFamily="18" charset="0"/>
              </a:rPr>
              <a:t>Picture book: </a:t>
            </a:r>
            <a:r>
              <a:rPr lang="en-US" sz="2000" dirty="0">
                <a:latin typeface="Century Schoolbook" panose="02040604050505020304" pitchFamily="18" charset="0"/>
              </a:rPr>
              <a:t>Create a Picture book</a:t>
            </a:r>
            <a:r>
              <a:rPr lang="en-US" sz="2000" b="1" dirty="0">
                <a:latin typeface="Century Schoolbook" panose="02040604050505020304" pitchFamily="18" charset="0"/>
              </a:rPr>
              <a:t> </a:t>
            </a:r>
            <a:r>
              <a:rPr lang="en-US" sz="2000" dirty="0">
                <a:latin typeface="Century Schoolbook" panose="02040604050505020304" pitchFamily="18" charset="0"/>
              </a:rPr>
              <a:t>with each of the vocabulary words.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latin typeface="Century Schoolbook" panose="02040604050505020304" pitchFamily="18" charset="0"/>
              </a:rPr>
            </a:b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875BF-6EB3-42C4-B31E-68682C0BF836}"/>
              </a:ext>
            </a:extLst>
          </p:cNvPr>
          <p:cNvSpPr txBox="1"/>
          <p:nvPr/>
        </p:nvSpPr>
        <p:spPr>
          <a:xfrm>
            <a:off x="5673524" y="926799"/>
            <a:ext cx="5769374" cy="196310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“Fancier” Fonts…  </a:t>
            </a:r>
          </a:p>
          <a:p>
            <a:r>
              <a:rPr lang="en-US" sz="1200" dirty="0"/>
              <a:t>(For more points, try changing up your lettering, your handwriting for the cover, Title Page, vocabulary words, etc.)</a:t>
            </a:r>
          </a:p>
          <a:p>
            <a:r>
              <a:rPr lang="en-US" dirty="0">
                <a:latin typeface="Algerian" panose="04020705040A02060702" pitchFamily="82" charset="0"/>
              </a:rPr>
              <a:t>Like this </a:t>
            </a:r>
            <a:r>
              <a:rPr lang="en-US" sz="1600" dirty="0">
                <a:latin typeface="Eras Bold ITC" panose="020B0907030504020204" pitchFamily="34" charset="0"/>
              </a:rPr>
              <a:t>OR THIS </a:t>
            </a:r>
            <a:r>
              <a:rPr lang="en-US" sz="1600" b="1" dirty="0">
                <a:latin typeface="Bradley Hand ITC" panose="03070402050302030203" pitchFamily="66" charset="0"/>
              </a:rPr>
              <a:t>OR THIS </a:t>
            </a:r>
            <a:r>
              <a:rPr lang="en-US" sz="1600" b="1" dirty="0">
                <a:latin typeface="KaiTi" panose="020B0503020204020204" pitchFamily="49" charset="-122"/>
                <a:ea typeface="KaiTi" panose="020B0503020204020204" pitchFamily="49" charset="-122"/>
              </a:rPr>
              <a:t>OR THIS </a:t>
            </a:r>
            <a:r>
              <a:rPr lang="en-US" sz="1600" b="1" dirty="0">
                <a:latin typeface="Gadugi" panose="020B0502040204020203" pitchFamily="34" charset="0"/>
                <a:ea typeface="Gadugi" panose="020B0502040204020203" pitchFamily="34" charset="0"/>
              </a:rPr>
              <a:t>OR THIS </a:t>
            </a:r>
          </a:p>
          <a:p>
            <a:r>
              <a:rPr lang="en-US" sz="1400" b="1" dirty="0">
                <a:latin typeface="Goudy Stout" panose="0202090407030B020401" pitchFamily="18" charset="0"/>
                <a:ea typeface="Gadugi" panose="020B0502040204020203" pitchFamily="34" charset="0"/>
              </a:rPr>
              <a:t>OR THIS </a:t>
            </a:r>
            <a:r>
              <a:rPr lang="en-US" sz="1600" b="1" dirty="0">
                <a:latin typeface="Ink Free" panose="03080402000500000000" pitchFamily="66" charset="0"/>
                <a:ea typeface="Gadugi" panose="020B0502040204020203" pitchFamily="34" charset="0"/>
              </a:rPr>
              <a:t>OR THIS </a:t>
            </a:r>
            <a:r>
              <a:rPr lang="en-US" sz="1600" b="1" dirty="0">
                <a:latin typeface="Modern Love Caps" panose="020B0604020202020204" pitchFamily="82" charset="0"/>
                <a:ea typeface="Gadugi" panose="020B0502040204020203" pitchFamily="34" charset="0"/>
              </a:rPr>
              <a:t>OR THIS </a:t>
            </a:r>
            <a:r>
              <a:rPr lang="en-US" sz="1600" b="1" dirty="0">
                <a:latin typeface="OCR A Extended" panose="02010509020102010303" pitchFamily="50" charset="0"/>
                <a:ea typeface="Gadugi" panose="020B0502040204020203" pitchFamily="34" charset="0"/>
              </a:rPr>
              <a:t>OR THIS </a:t>
            </a:r>
            <a:r>
              <a:rPr lang="en-US" sz="1600" b="1" dirty="0">
                <a:latin typeface="Ravie" panose="04040805050809020602" pitchFamily="82" charset="0"/>
                <a:ea typeface="Gadugi" panose="020B0502040204020203" pitchFamily="34" charset="0"/>
              </a:rPr>
              <a:t>OR THIS </a:t>
            </a:r>
          </a:p>
          <a:p>
            <a:r>
              <a:rPr lang="en-US" sz="1600" b="1" dirty="0">
                <a:latin typeface="Script MT Bold" panose="03040602040607080904" pitchFamily="66" charset="0"/>
                <a:ea typeface="Gadugi" panose="020B0502040204020203" pitchFamily="34" charset="0"/>
              </a:rPr>
              <a:t>OR THIS </a:t>
            </a:r>
            <a:r>
              <a:rPr lang="en-US" sz="1600" b="1" dirty="0">
                <a:latin typeface="MV Boli" panose="02000500030200090000" pitchFamily="2" charset="0"/>
                <a:ea typeface="Gadugi" panose="020B0502040204020203" pitchFamily="34" charset="0"/>
                <a:cs typeface="MV Boli" panose="02000500030200090000" pitchFamily="2" charset="0"/>
              </a:rPr>
              <a:t>OR THIS…</a:t>
            </a:r>
            <a:endParaRPr lang="en-US" sz="1600" b="1" dirty="0">
              <a:latin typeface="Algerian" panose="04020705040A02060702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78C4F-ABCA-4D85-98F6-23333C9918D1}"/>
              </a:ext>
            </a:extLst>
          </p:cNvPr>
          <p:cNvSpPr txBox="1"/>
          <p:nvPr/>
        </p:nvSpPr>
        <p:spPr>
          <a:xfrm>
            <a:off x="221853" y="868607"/>
            <a:ext cx="3645297" cy="21852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Ink Free" panose="03080402000500000000" pitchFamily="66" charset="0"/>
              </a:rPr>
              <a:t>AVAILABLE SUPPLIES FOR “BOOK MAKING”</a:t>
            </a:r>
            <a:endParaRPr lang="en-US" sz="1200" b="1" dirty="0">
              <a:latin typeface="Ink Free" panose="030804020005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Copy paper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Blank 5x8 index cards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Construction paper (various colors)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Scissors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Stapler + staples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Hole-puncher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Rulers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Colored pencils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Markers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9E4C1-422C-4413-BBA3-33C614D765CD}"/>
              </a:ext>
            </a:extLst>
          </p:cNvPr>
          <p:cNvSpPr txBox="1"/>
          <p:nvPr/>
        </p:nvSpPr>
        <p:spPr>
          <a:xfrm>
            <a:off x="221853" y="3109251"/>
            <a:ext cx="91758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>
                <a:latin typeface="Century Schoolbook" panose="02040604050505020304" pitchFamily="18" charset="0"/>
              </a:rPr>
              <a:t>Plan which supplies (and how much of each) you will require to create your book.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latin typeface="Century Schoolbook" panose="02040604050505020304" pitchFamily="18" charset="0"/>
              </a:rPr>
              <a:t>Gather supplies for “book making” by waiting for the teacher to give your group permission to retrieve your own supplies.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latin typeface="Century Schoolbook" panose="02040604050505020304" pitchFamily="18" charset="0"/>
              </a:rPr>
              <a:t>Build your book with gathered supplies.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latin typeface="Century Schoolbook" panose="02040604050505020304" pitchFamily="18" charset="0"/>
              </a:rPr>
              <a:t>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Illustrated/fancifully-lettered cover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Title Page with book’s name, author, and copyright year (©2021)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A dedication page (Write a thankful note to your inspiration for the book.)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A page for EACH of the vocabulary words, including: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Schoolbook" panose="02040604050505020304" pitchFamily="18" charset="0"/>
              </a:rPr>
              <a:t>The word used in a sentence/sentences that show you KNOW what the word means in context (the real world)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Schoolbook" panose="02040604050505020304" pitchFamily="18" charset="0"/>
              </a:rPr>
              <a:t>An illustration of what is happening in your sentence/sentences/short paragraph (caption)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Schoolbook" panose="02040604050505020304" pitchFamily="18" charset="0"/>
              </a:rPr>
              <a:t>A page number</a:t>
            </a:r>
          </a:p>
        </p:txBody>
      </p:sp>
      <p:sp>
        <p:nvSpPr>
          <p:cNvPr id="15" name="TextBox 1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6E96F39-1B07-4610-81CD-1B9397F5E404}"/>
              </a:ext>
            </a:extLst>
          </p:cNvPr>
          <p:cNvSpPr txBox="1"/>
          <p:nvPr/>
        </p:nvSpPr>
        <p:spPr>
          <a:xfrm>
            <a:off x="8558212" y="89316"/>
            <a:ext cx="3500439" cy="1379637"/>
          </a:xfrm>
          <a:prstGeom prst="star7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 dirty="0"/>
              <a:t>WARNING</a:t>
            </a:r>
            <a:r>
              <a:rPr lang="en-US" sz="1100" dirty="0"/>
              <a:t>!  Do NOT select this option if you are not a visual artist… your picture quality is part of your grade.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0F634-D44E-482C-9E3C-3AB62006F185}"/>
              </a:ext>
            </a:extLst>
          </p:cNvPr>
          <p:cNvSpPr txBox="1"/>
          <p:nvPr/>
        </p:nvSpPr>
        <p:spPr>
          <a:xfrm>
            <a:off x="2895600" y="926799"/>
            <a:ext cx="2571750" cy="1428214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“18 vocabulary words, so</a:t>
            </a:r>
          </a:p>
          <a:p>
            <a:r>
              <a:rPr lang="en-US" sz="1200" dirty="0"/>
              <a:t>18 pages in my book + 1 Title Page + 1 cover… AHH!  I need to think this through!”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A368B-1BE4-4486-B8E8-D1876193DEDD}"/>
              </a:ext>
            </a:extLst>
          </p:cNvPr>
          <p:cNvSpPr txBox="1"/>
          <p:nvPr/>
        </p:nvSpPr>
        <p:spPr>
          <a:xfrm>
            <a:off x="9397681" y="2857384"/>
            <a:ext cx="2660970" cy="35240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nk Free" panose="03080402000500000000" pitchFamily="66" charset="0"/>
              </a:rPr>
              <a:t>YOU MUST…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Be neat.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Write in straight lines or use a lined paper.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Make sure it can be CLEARLY read (handwriting).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Use precise folding, cutting, and stapling when creating your 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Use illustrations with artful shading OR colored neatly (SLOW DOWN, BE INTENTIONAL!)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Be creative, thoughtful, clever, funny with your “stories” and illustrations… (just be sure to apply the vocabulary correctly.)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Ink Free" panose="03080402000500000000" pitchFamily="66" charset="0"/>
              </a:rPr>
              <a:t>Show effort and pay attention to the details.</a:t>
            </a:r>
            <a:endParaRPr lang="en-US" sz="14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8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007F7-F5C6-40BC-B71A-D6B5DDC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8" y="341508"/>
            <a:ext cx="9973366" cy="7802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400" b="1" u="sng" kern="1200" dirty="0">
                <a:solidFill>
                  <a:schemeClr val="tx1"/>
                </a:solidFill>
                <a:latin typeface="Century Schoolbook" panose="02040604050505020304" pitchFamily="18" charset="0"/>
              </a:rPr>
              <a:t>Option D:  </a:t>
            </a:r>
            <a:br>
              <a:rPr lang="en-US" sz="1400" b="1" u="sng" kern="1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en-US" sz="1400" b="1" kern="1200" dirty="0">
                <a:solidFill>
                  <a:schemeClr val="tx1"/>
                </a:solidFill>
                <a:latin typeface="Century Schoolbook" panose="02040604050505020304" pitchFamily="18" charset="0"/>
              </a:rPr>
              <a:t>Twitter post:  </a:t>
            </a:r>
            <a:r>
              <a:rPr lang="en-US" sz="1400" kern="1200" dirty="0">
                <a:solidFill>
                  <a:schemeClr val="tx1"/>
                </a:solidFill>
                <a:latin typeface="Century Schoolbook" panose="02040604050505020304" pitchFamily="18" charset="0"/>
              </a:rPr>
              <a:t>Write a tweet, post a pic, and create a username for each vocabulary word, as if it were a Twitter user. </a:t>
            </a:r>
            <a:br>
              <a:rPr lang="en-US" sz="1400" kern="1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br>
              <a:rPr lang="en-US" sz="1400" kern="1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br>
              <a:rPr lang="en-US" sz="1400" kern="1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br>
              <a:rPr lang="en-US" sz="1400" kern="1200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endParaRPr lang="en-US" sz="1400" kern="12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9E4C1-422C-4413-BBA3-33C614D765CD}"/>
              </a:ext>
            </a:extLst>
          </p:cNvPr>
          <p:cNvSpPr txBox="1"/>
          <p:nvPr/>
        </p:nvSpPr>
        <p:spPr>
          <a:xfrm>
            <a:off x="75086" y="741816"/>
            <a:ext cx="4418869" cy="5866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</a:rPr>
              <a:t>You will need one index card per vocabulary word… your teacher has index cards (of various sizes, with/without lines).  If you need them, just wait until your teacher calls on your group to gather individual supplies.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</a:rPr>
              <a:t>Include on each card – ALL should be creative, clever, and unique, and ALL should show you KNOW what the word means in context (the real world).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Real Name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Century Schoolbook" panose="02040604050505020304" pitchFamily="18" charset="0"/>
              </a:rPr>
              <a:t>Twitter name/username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9900"/>
                </a:solidFill>
                <a:latin typeface="Century Schoolbook" panose="02040604050505020304" pitchFamily="18" charset="0"/>
              </a:rPr>
              <a:t>Twitter picture </a:t>
            </a:r>
            <a:r>
              <a:rPr lang="en-US" sz="1600" dirty="0">
                <a:latin typeface="Century Schoolbook" panose="02040604050505020304" pitchFamily="18" charset="0"/>
              </a:rPr>
              <a:t>(your illustration to represent </a:t>
            </a:r>
            <a:r>
              <a:rPr lang="en-US" sz="1600" i="1" dirty="0">
                <a:latin typeface="Century Schoolbook" panose="02040604050505020304" pitchFamily="18" charset="0"/>
              </a:rPr>
              <a:t>who </a:t>
            </a:r>
            <a:r>
              <a:rPr lang="en-US" sz="1600" dirty="0">
                <a:latin typeface="Century Schoolbook" panose="02040604050505020304" pitchFamily="18" charset="0"/>
              </a:rPr>
              <a:t>the vocabulary word is… neat, huh?)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3399"/>
                </a:solidFill>
                <a:latin typeface="Century Schoolbook" panose="02040604050505020304" pitchFamily="18" charset="0"/>
              </a:rPr>
              <a:t>Tweet</a:t>
            </a:r>
            <a:r>
              <a:rPr lang="en-US" sz="1600" dirty="0">
                <a:latin typeface="Century Schoolbook" panose="02040604050505020304" pitchFamily="18" charset="0"/>
              </a:rPr>
              <a:t> (Written from the perspective of the [personified] vocabulary word)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2 Hashtags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Century Schoolbook" panose="02040604050505020304" pitchFamily="18" charset="0"/>
              </a:rPr>
              <a:t>*Include </a:t>
            </a:r>
            <a:r>
              <a:rPr lang="en-US" sz="1600" b="1" dirty="0">
                <a:solidFill>
                  <a:srgbClr val="00EA00"/>
                </a:solidFill>
                <a:latin typeface="Century Schoolbook" panose="02040604050505020304" pitchFamily="18" charset="0"/>
              </a:rPr>
              <a:t>Mention</a:t>
            </a:r>
            <a:r>
              <a:rPr lang="en-US" sz="1600" dirty="0">
                <a:latin typeface="Century Schoolbook" panose="02040604050505020304" pitchFamily="18" charset="0"/>
              </a:rPr>
              <a:t>, </a:t>
            </a:r>
            <a:r>
              <a:rPr lang="en-US" sz="1600" b="1" dirty="0">
                <a:latin typeface="Century Schoolbook" panose="02040604050505020304" pitchFamily="18" charset="0"/>
              </a:rPr>
              <a:t>Web link</a:t>
            </a:r>
            <a:r>
              <a:rPr lang="en-US" sz="1600" dirty="0">
                <a:latin typeface="Century Schoolbook" panose="02040604050505020304" pitchFamily="18" charset="0"/>
              </a:rPr>
              <a:t>, or a </a:t>
            </a:r>
            <a:r>
              <a:rPr lang="en-US" sz="1600" b="1" dirty="0">
                <a:solidFill>
                  <a:srgbClr val="00B0F0"/>
                </a:solidFill>
                <a:latin typeface="Century Schoolbook" panose="02040604050505020304" pitchFamily="18" charset="0"/>
              </a:rPr>
              <a:t>Reply</a:t>
            </a:r>
            <a:r>
              <a:rPr lang="en-US" sz="1600" dirty="0">
                <a:latin typeface="Century Schoolbook" panose="02040604050505020304" pitchFamily="18" charset="0"/>
              </a:rPr>
              <a:t> for more points!  (If you understand these components, go for it!  If not, look it up using your device, AFTER you obtain permission.)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Open education and personal learning - Stephen Downes">
            <a:extLst>
              <a:ext uri="{FF2B5EF4-FFF2-40B4-BE49-F238E27FC236}">
                <a16:creationId xmlns:a16="http://schemas.microsoft.com/office/drawing/2014/main" id="{5D14E29C-BB9D-4F33-BE14-B81BFDD5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46" y="2080422"/>
            <a:ext cx="5674332" cy="43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46D91-2FCE-42CF-ADEF-6EFBF023B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165" y="674721"/>
            <a:ext cx="4140723" cy="2811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60F634-D44E-482C-9E3C-3AB62006F185}"/>
              </a:ext>
            </a:extLst>
          </p:cNvPr>
          <p:cNvSpPr txBox="1"/>
          <p:nvPr/>
        </p:nvSpPr>
        <p:spPr>
          <a:xfrm>
            <a:off x="4709330" y="752475"/>
            <a:ext cx="2177245" cy="1038701"/>
          </a:xfrm>
          <a:prstGeom prst="wedgeEllipseCallout">
            <a:avLst>
              <a:gd name="adj1" fmla="val -85868"/>
              <a:gd name="adj2" fmla="val -4069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“18 vocabulary words, so 18 index cards!”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8A368B-1BE4-4486-B8E8-D1876193DEDD}"/>
              </a:ext>
            </a:extLst>
          </p:cNvPr>
          <p:cNvSpPr txBox="1"/>
          <p:nvPr/>
        </p:nvSpPr>
        <p:spPr>
          <a:xfrm>
            <a:off x="9125965" y="2713867"/>
            <a:ext cx="2790701" cy="36009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Ink Free" panose="03080402000500000000" pitchFamily="66" charset="0"/>
              </a:rPr>
              <a:t>YOU MUST…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300" dirty="0">
                <a:latin typeface="Ink Free" panose="03080402000500000000" pitchFamily="66" charset="0"/>
              </a:rPr>
              <a:t>Be neat.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300" dirty="0">
                <a:latin typeface="Ink Free" panose="03080402000500000000" pitchFamily="66" charset="0"/>
              </a:rPr>
              <a:t>Write in straight lines or use a lined index card.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300" dirty="0">
                <a:latin typeface="Ink Free" panose="03080402000500000000" pitchFamily="66" charset="0"/>
              </a:rPr>
              <a:t>Make sure it can be CLEARLY read (handwriting).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300" dirty="0">
                <a:latin typeface="Ink Free" panose="03080402000500000000" pitchFamily="66" charset="0"/>
              </a:rPr>
              <a:t>Use illustrations with artful shading OR colored neatly (SLOW DOWN, BE INTENTIONAL!)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300" dirty="0">
                <a:latin typeface="Ink Free" panose="03080402000500000000" pitchFamily="66" charset="0"/>
              </a:rPr>
              <a:t>Be creative, thoughtful, clever, funny with your Tweet components… (just be sure to apply the vocabulary correctly.)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300" dirty="0">
                <a:latin typeface="Ink Free" panose="03080402000500000000" pitchFamily="66" charset="0"/>
              </a:rPr>
              <a:t>Show effort and pay attention to the details.</a:t>
            </a:r>
          </a:p>
        </p:txBody>
      </p:sp>
    </p:spTree>
    <p:extLst>
      <p:ext uri="{BB962C8B-B14F-4D97-AF65-F5344CB8AC3E}">
        <p14:creationId xmlns:p14="http://schemas.microsoft.com/office/powerpoint/2010/main" val="84501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A3A94-9C89-4277-9D66-D4084ACE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43" y="526077"/>
            <a:ext cx="4485288" cy="24259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u="sng" dirty="0">
                <a:latin typeface="Century Schoolbook" panose="02040604050505020304" pitchFamily="18" charset="0"/>
              </a:rPr>
              <a:t>Option E:  </a:t>
            </a:r>
            <a:br>
              <a:rPr lang="en-US" sz="3000" b="1" u="sng" dirty="0">
                <a:latin typeface="Century Schoolbook" panose="02040604050505020304" pitchFamily="18" charset="0"/>
              </a:rPr>
            </a:br>
            <a:r>
              <a:rPr lang="en-US" sz="3000" b="1" dirty="0">
                <a:latin typeface="Century Schoolbook" panose="02040604050505020304" pitchFamily="18" charset="0"/>
              </a:rPr>
              <a:t>Create a Q/A game using the vocabulary words</a:t>
            </a:r>
            <a:endParaRPr lang="en-US" sz="3000" dirty="0">
              <a:latin typeface="Century Schoolbook" panose="02040604050505020304" pitchFamily="18" charset="0"/>
            </a:endParaRP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B995EC6-0B22-4858-9114-1B42AC7A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623"/>
          <a:stretch/>
        </p:blipFill>
        <p:spPr>
          <a:xfrm>
            <a:off x="6119006" y="677762"/>
            <a:ext cx="5410200" cy="5486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33A605-F51F-4050-AFDC-C2667A1DAC6B}"/>
              </a:ext>
            </a:extLst>
          </p:cNvPr>
          <p:cNvSpPr txBox="1"/>
          <p:nvPr/>
        </p:nvSpPr>
        <p:spPr>
          <a:xfrm>
            <a:off x="9058376" y="5972144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ooven.deviantart.com/art/Page-Under-Construction-Sticky-42766186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D97FB-41B3-4FFC-89BE-8639838ECA15}"/>
              </a:ext>
            </a:extLst>
          </p:cNvPr>
          <p:cNvSpPr txBox="1"/>
          <p:nvPr/>
        </p:nvSpPr>
        <p:spPr>
          <a:xfrm>
            <a:off x="2997773" y="2947964"/>
            <a:ext cx="3282170" cy="3636347"/>
          </a:xfrm>
          <a:prstGeom prst="verticalScroll">
            <a:avLst/>
          </a:prstGeom>
          <a:solidFill>
            <a:srgbClr val="FCEF9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oadway" panose="04040905080B02020502" pitchFamily="82" charset="0"/>
              </a:rPr>
              <a:t>COMING SOON </a:t>
            </a:r>
          </a:p>
          <a:p>
            <a:pPr algn="ctr"/>
            <a:r>
              <a:rPr lang="en-US" sz="2400" dirty="0">
                <a:latin typeface="Broadway" panose="04040905080B02020502" pitchFamily="82" charset="0"/>
              </a:rPr>
              <a:t>to a </a:t>
            </a:r>
          </a:p>
          <a:p>
            <a:pPr algn="ctr"/>
            <a:r>
              <a:rPr lang="en-US" sz="3200" dirty="0">
                <a:latin typeface="Broadway" panose="04040905080B02020502" pitchFamily="82" charset="0"/>
              </a:rPr>
              <a:t>Choice Board </a:t>
            </a:r>
          </a:p>
          <a:p>
            <a:pPr algn="ctr"/>
            <a:r>
              <a:rPr lang="en-US" sz="2400" dirty="0">
                <a:latin typeface="Broadway" panose="04040905080B02020502" pitchFamily="82" charset="0"/>
              </a:rPr>
              <a:t>near you…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AB106-10C2-4C8E-BCC7-57817BA86937}"/>
              </a:ext>
            </a:extLst>
          </p:cNvPr>
          <p:cNvSpPr txBox="1"/>
          <p:nvPr/>
        </p:nvSpPr>
        <p:spPr>
          <a:xfrm>
            <a:off x="4748704" y="118527"/>
            <a:ext cx="2747471" cy="1895296"/>
          </a:xfrm>
          <a:prstGeom prst="star10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" panose="020B0604020202020204" pitchFamily="34" charset="0"/>
              </a:rPr>
              <a:t>NOT YET AN OPTION</a:t>
            </a:r>
          </a:p>
        </p:txBody>
      </p:sp>
    </p:spTree>
    <p:extLst>
      <p:ext uri="{BB962C8B-B14F-4D97-AF65-F5344CB8AC3E}">
        <p14:creationId xmlns:p14="http://schemas.microsoft.com/office/powerpoint/2010/main" val="422068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f2d99d9e-4c67-41ea-ae20-43a7d969a0e9" xsi:nil="true"/>
    <Invited_Teachers xmlns="f2d99d9e-4c67-41ea-ae20-43a7d969a0e9" xsi:nil="true"/>
    <Templates xmlns="f2d99d9e-4c67-41ea-ae20-43a7d969a0e9" xsi:nil="true"/>
    <Has_Teacher_Only_SectionGroup xmlns="f2d99d9e-4c67-41ea-ae20-43a7d969a0e9" xsi:nil="true"/>
    <FolderType xmlns="f2d99d9e-4c67-41ea-ae20-43a7d969a0e9" xsi:nil="true"/>
    <Distribution_Groups xmlns="f2d99d9e-4c67-41ea-ae20-43a7d969a0e9" xsi:nil="true"/>
    <Self_Registration_Enabled xmlns="f2d99d9e-4c67-41ea-ae20-43a7d969a0e9" xsi:nil="true"/>
    <Is_Collaboration_Space_Locked xmlns="f2d99d9e-4c67-41ea-ae20-43a7d969a0e9" xsi:nil="true"/>
    <Invited_Students xmlns="f2d99d9e-4c67-41ea-ae20-43a7d969a0e9" xsi:nil="true"/>
    <LMS_Mappings xmlns="f2d99d9e-4c67-41ea-ae20-43a7d969a0e9" xsi:nil="true"/>
    <IsNotebookLocked xmlns="f2d99d9e-4c67-41ea-ae20-43a7d969a0e9" xsi:nil="true"/>
    <CultureName xmlns="f2d99d9e-4c67-41ea-ae20-43a7d969a0e9" xsi:nil="true"/>
    <DefaultSectionNames xmlns="f2d99d9e-4c67-41ea-ae20-43a7d969a0e9" xsi:nil="true"/>
    <AppVersion xmlns="f2d99d9e-4c67-41ea-ae20-43a7d969a0e9" xsi:nil="true"/>
    <Owner xmlns="f2d99d9e-4c67-41ea-ae20-43a7d969a0e9">
      <UserInfo>
        <DisplayName/>
        <AccountId xsi:nil="true"/>
        <AccountType/>
      </UserInfo>
    </Owner>
    <Teachers xmlns="f2d99d9e-4c67-41ea-ae20-43a7d969a0e9">
      <UserInfo>
        <DisplayName/>
        <AccountId xsi:nil="true"/>
        <AccountType/>
      </UserInfo>
    </Teachers>
    <Students xmlns="f2d99d9e-4c67-41ea-ae20-43a7d969a0e9">
      <UserInfo>
        <DisplayName/>
        <AccountId xsi:nil="true"/>
        <AccountType/>
      </UserInfo>
    </Students>
    <TeamsChannelId xmlns="f2d99d9e-4c67-41ea-ae20-43a7d969a0e9" xsi:nil="true"/>
    <NotebookType xmlns="f2d99d9e-4c67-41ea-ae20-43a7d969a0e9" xsi:nil="true"/>
    <Student_Groups xmlns="f2d99d9e-4c67-41ea-ae20-43a7d969a0e9">
      <UserInfo>
        <DisplayName/>
        <AccountId xsi:nil="true"/>
        <AccountType/>
      </UserInfo>
    </Student_Groups>
    <Math_Settings xmlns="f2d99d9e-4c67-41ea-ae20-43a7d969a0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33" ma:contentTypeDescription="Create a new document." ma:contentTypeScope="" ma:versionID="92a001bec7f8b24474f7ffcf294990cc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9e66bb6b989305b183c43bf5c36dc975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12F174-06E7-436B-94CC-08EEF13083C7}">
  <ds:schemaRefs>
    <ds:schemaRef ds:uri="http://schemas.openxmlformats.org/package/2006/metadata/core-properties"/>
    <ds:schemaRef ds:uri="http://www.w3.org/XML/1998/namespace"/>
    <ds:schemaRef ds:uri="4faa41ff-f7fe-4cbf-92e6-8d1aed018979"/>
    <ds:schemaRef ds:uri="http://purl.org/dc/dcmitype/"/>
    <ds:schemaRef ds:uri="http://schemas.microsoft.com/office/2006/documentManagement/types"/>
    <ds:schemaRef ds:uri="9ceea062-d23a-41ff-a563-753165075334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A9A913-7A09-41AC-A04B-040C3383D0D1}"/>
</file>

<file path=customXml/itemProps3.xml><?xml version="1.0" encoding="utf-8"?>
<ds:datastoreItem xmlns:ds="http://schemas.openxmlformats.org/officeDocument/2006/customXml" ds:itemID="{52E4331E-BECE-4983-AAF0-D4A06C165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1179</Words>
  <Application>Microsoft Office PowerPoint</Application>
  <PresentationFormat>Widescreen</PresentationFormat>
  <Paragraphs>105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7" baseType="lpstr">
      <vt:lpstr>KaiTi</vt:lpstr>
      <vt:lpstr>Abadi</vt:lpstr>
      <vt:lpstr>Algerian</vt:lpstr>
      <vt:lpstr>Arial</vt:lpstr>
      <vt:lpstr>Bradley Hand ITC</vt:lpstr>
      <vt:lpstr>Britannic Bold</vt:lpstr>
      <vt:lpstr>Broadway</vt:lpstr>
      <vt:lpstr>Calibri</vt:lpstr>
      <vt:lpstr>Calibri Light</vt:lpstr>
      <vt:lpstr>Century Schoolbook</vt:lpstr>
      <vt:lpstr>Eras Bold ITC</vt:lpstr>
      <vt:lpstr>Gadugi</vt:lpstr>
      <vt:lpstr>Goudy Stout</vt:lpstr>
      <vt:lpstr>Ink Free</vt:lpstr>
      <vt:lpstr>Modern Love Caps</vt:lpstr>
      <vt:lpstr>MV Boli</vt:lpstr>
      <vt:lpstr>OCR A Extended</vt:lpstr>
      <vt:lpstr>Ravie</vt:lpstr>
      <vt:lpstr>Script MT Bold</vt:lpstr>
      <vt:lpstr>Wingdings</vt:lpstr>
      <vt:lpstr>Office Theme</vt:lpstr>
      <vt:lpstr>Vocabulary  Choice Board</vt:lpstr>
      <vt:lpstr>Option A:   Frayer “Circles” (more like, “Cards”…) </vt:lpstr>
      <vt:lpstr>Option B:   Create an acrostic with each vocabulary word.   </vt:lpstr>
      <vt:lpstr>Option C:   Picture book: Create a Picture book with each of the vocabulary words.    </vt:lpstr>
      <vt:lpstr>Option D:   Twitter post:  Write a tweet, post a pic, and create a username for each vocabulary word, as if it were a Twitter user.     </vt:lpstr>
      <vt:lpstr>Option E:   Create a Q/A game using the vocabulary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 Asia (The Middle East)  Physical Geography Vocabulary Choice Board</dc:title>
  <dc:creator>Virginia Mcanear</dc:creator>
  <cp:lastModifiedBy>Virginia Mcanear</cp:lastModifiedBy>
  <cp:revision>27</cp:revision>
  <dcterms:created xsi:type="dcterms:W3CDTF">2021-08-17T23:07:51Z</dcterms:created>
  <dcterms:modified xsi:type="dcterms:W3CDTF">2021-10-28T17:54:38Z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