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  <p:sldMasterId id="2147483732" r:id="rId6"/>
    <p:sldMasterId id="2147483743" r:id="rId7"/>
  </p:sldMasterIdLst>
  <p:notesMasterIdLst>
    <p:notesMasterId r:id="rId39"/>
  </p:notesMasterIdLst>
  <p:handoutMasterIdLst>
    <p:handoutMasterId r:id="rId40"/>
  </p:handoutMasterIdLst>
  <p:sldIdLst>
    <p:sldId id="258" r:id="rId8"/>
    <p:sldId id="259" r:id="rId9"/>
    <p:sldId id="260" r:id="rId10"/>
    <p:sldId id="262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99" r:id="rId23"/>
    <p:sldId id="283" r:id="rId24"/>
    <p:sldId id="284" r:id="rId25"/>
    <p:sldId id="285" r:id="rId26"/>
    <p:sldId id="286" r:id="rId27"/>
    <p:sldId id="287" r:id="rId28"/>
    <p:sldId id="289" r:id="rId29"/>
    <p:sldId id="292" r:id="rId30"/>
    <p:sldId id="298" r:id="rId31"/>
    <p:sldId id="294" r:id="rId32"/>
    <p:sldId id="297" r:id="rId33"/>
    <p:sldId id="291" r:id="rId34"/>
    <p:sldId id="288" r:id="rId35"/>
    <p:sldId id="296" r:id="rId36"/>
    <p:sldId id="290" r:id="rId37"/>
    <p:sldId id="295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85501-CD74-4039-AB7D-31F1E92A678F}" v="14" dt="2021-10-29T15:47:27.813"/>
    <p1510:client id="{54A69036-6C79-4014-8D65-4180DECD4A24}" v="4" dt="2021-10-29T17:27:43.925"/>
    <p1510:client id="{7A2957CD-429A-4B38-8F63-B6B89BF0B2EF}" v="8" dt="2021-10-29T17:42:02.249"/>
    <p1510:client id="{A2D1DAE9-0846-4F6E-939E-1F2B4871C294}" v="87" dt="2021-10-28T17:30:32.090"/>
    <p1510:client id="{A7A6D6B3-17A6-432E-9433-BF50E9B87F2E}" vWet="2" dt="2021-10-29T17:29:24.654"/>
    <p1510:client id="{D944DD74-F5A7-63DC-4904-A2D5825A363B}" v="13" dt="2021-10-29T17:28:52.296"/>
    <p1510:client id="{EBCEF0DA-D57F-4CDE-9889-1FCA5F1C099C}" v="14" dt="2021-10-28T20:23:05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F58A-3E2C-4892-B9B2-A30ED1EA24CE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43AB-D1FF-453B-ABC7-55C848100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D341-2556-4D26-ACFD-3C0A550924F3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392"/>
            <a:ext cx="5486400" cy="41821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575"/>
            <a:ext cx="2971800" cy="46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9A7B-6A86-4C71-838B-18F3D8A0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9A7B-6A86-4C71-838B-18F3D8A0CB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49A7B-6A86-4C71-838B-18F3D8A0CB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0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4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5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11/1/2021 6:55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11/1/2021 6:55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11/1/2021 6:55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0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11/1/2021 6:55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11/1/2021 6:55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E63109-3406-4B71-8CB1-90CBF94D0E48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5477-2001-40E8-BEFA-2D0CDD0BC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5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11/1/2021 6:55 AM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hangingPunct="1">
              <a:spcBef>
                <a:spcPct val="0"/>
              </a:spcBef>
              <a:buNone/>
            </a:pPr>
            <a:r>
              <a:rPr lang="en-US" sz="4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4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5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6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0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1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2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5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2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5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6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yotepr.uk/humour/good-government-organisa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411.ca/blog/small-business/crowdfunding-canadian-startup/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826626"/>
            <a:ext cx="5181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/>
              <a:t>Economics &amp; Government</a:t>
            </a:r>
            <a:br>
              <a:rPr lang="en-US" sz="4800" b="1"/>
            </a:br>
            <a:r>
              <a:rPr lang="en-US" b="1"/>
              <a:t>Vocabulary</a:t>
            </a:r>
            <a:endParaRPr lang="en-US" sz="4800" b="1"/>
          </a:p>
        </p:txBody>
      </p:sp>
      <p:pic>
        <p:nvPicPr>
          <p:cNvPr id="5" name="Picture 4" descr="A picture containing text, arch&#10;&#10;Description automatically generated">
            <a:extLst>
              <a:ext uri="{FF2B5EF4-FFF2-40B4-BE49-F238E27FC236}">
                <a16:creationId xmlns:a16="http://schemas.microsoft.com/office/drawing/2014/main" id="{308C9578-1EFB-45B2-86DB-D06A16F4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4189" y="3321926"/>
            <a:ext cx="4235012" cy="2590800"/>
          </a:xfrm>
          <a:prstGeom prst="rect">
            <a:avLst/>
          </a:prstGeom>
        </p:spPr>
      </p:pic>
      <p:pic>
        <p:nvPicPr>
          <p:cNvPr id="8" name="Picture 7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A2D8B6D3-51DB-47A1-87F3-6A1435C7D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8699" y="796159"/>
            <a:ext cx="3804037" cy="23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7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Traditional Economy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rgbClr val="080808"/>
                </a:solidFill>
              </a:rPr>
              <a:t>An economic system in which </a:t>
            </a:r>
            <a:r>
              <a:rPr lang="en-US" sz="3000" u="sng">
                <a:solidFill>
                  <a:srgbClr val="080808"/>
                </a:solidFill>
              </a:rPr>
              <a:t>social roles and culture decide</a:t>
            </a:r>
            <a:r>
              <a:rPr lang="en-US" sz="3000">
                <a:solidFill>
                  <a:srgbClr val="080808"/>
                </a:solidFill>
              </a:rPr>
              <a:t> what goods and services will be produced, how they will be produced, and for whom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rgbClr val="080808"/>
                </a:solidFill>
              </a:rPr>
              <a:t>People do things the way they always have (following the </a:t>
            </a:r>
            <a:r>
              <a:rPr lang="en-US" sz="3000" b="1" u="sng">
                <a:solidFill>
                  <a:srgbClr val="080808"/>
                </a:solidFill>
              </a:rPr>
              <a:t>traditions</a:t>
            </a:r>
            <a:r>
              <a:rPr lang="en-US" sz="3000">
                <a:solidFill>
                  <a:srgbClr val="080808"/>
                </a:solidFill>
              </a:rPr>
              <a:t> of their people).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846872" cy="2667000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30341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Command Economy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rgbClr val="080808"/>
                </a:solidFill>
              </a:rPr>
              <a:t>An economic system in which </a:t>
            </a:r>
            <a:r>
              <a:rPr lang="en-US" sz="3000" u="sng">
                <a:solidFill>
                  <a:srgbClr val="080808"/>
                </a:solidFill>
              </a:rPr>
              <a:t>the government decides</a:t>
            </a:r>
            <a:r>
              <a:rPr lang="en-US" sz="3000">
                <a:solidFill>
                  <a:srgbClr val="080808"/>
                </a:solidFill>
              </a:rPr>
              <a:t> what goods and services will be produced, how they will be produced, and for whom.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rgbClr val="080808"/>
                </a:solidFill>
              </a:rPr>
              <a:t>The government has the power to control the economy and </a:t>
            </a:r>
            <a:r>
              <a:rPr lang="en-US" sz="3000" b="1" u="sng">
                <a:solidFill>
                  <a:srgbClr val="080808"/>
                </a:solidFill>
              </a:rPr>
              <a:t>command</a:t>
            </a:r>
            <a:r>
              <a:rPr lang="en-US" sz="3000">
                <a:solidFill>
                  <a:srgbClr val="080808"/>
                </a:solidFill>
              </a:rPr>
              <a:t> the people to do what the government says.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657600" cy="300867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4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Market Economy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rgbClr val="080808"/>
                </a:solidFill>
              </a:rPr>
              <a:t>An economic system in which </a:t>
            </a:r>
            <a:r>
              <a:rPr lang="en-US" sz="3000" u="sng">
                <a:solidFill>
                  <a:srgbClr val="080808"/>
                </a:solidFill>
              </a:rPr>
              <a:t>individual choices </a:t>
            </a:r>
            <a:r>
              <a:rPr lang="en-US" sz="3000">
                <a:solidFill>
                  <a:srgbClr val="080808"/>
                </a:solidFill>
              </a:rPr>
              <a:t>decide what goods and services will be produced, how they will be produced, and for whom.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rgbClr val="080808"/>
                </a:solidFill>
              </a:rPr>
              <a:t>This is commonly referred to as </a:t>
            </a:r>
            <a:r>
              <a:rPr lang="en-US" sz="3000" u="sng">
                <a:solidFill>
                  <a:srgbClr val="080808"/>
                </a:solidFill>
              </a:rPr>
              <a:t>a Free Market system, because people have the freedom to do what they want.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926936"/>
            <a:ext cx="3765736" cy="245179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5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Mixed Economy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4006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>
                <a:solidFill>
                  <a:srgbClr val="080808"/>
                </a:solidFill>
              </a:rPr>
              <a:t>An economic system that </a:t>
            </a:r>
            <a:r>
              <a:rPr lang="en-US" sz="3000" u="sng">
                <a:solidFill>
                  <a:srgbClr val="080808"/>
                </a:solidFill>
              </a:rPr>
              <a:t>has mixed features of traditional, command, and market syste</a:t>
            </a:r>
            <a:r>
              <a:rPr lang="en-US" sz="3000">
                <a:solidFill>
                  <a:srgbClr val="080808"/>
                </a:solidFill>
              </a:rPr>
              <a:t>ms.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u="sng">
                <a:solidFill>
                  <a:srgbClr val="080808"/>
                </a:solidFill>
              </a:rPr>
              <a:t>Most countries are Mixed Economies</a:t>
            </a:r>
            <a:r>
              <a:rPr lang="en-US" sz="3000">
                <a:solidFill>
                  <a:srgbClr val="080808"/>
                </a:solidFill>
              </a:rPr>
              <a:t>, falling on a continuum somewhere between a Command (0% Free) and Market Economy (100% Free).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092" y="4114800"/>
            <a:ext cx="8850993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451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/>
              <a:t>0</a:t>
            </a:r>
          </a:p>
          <a:p>
            <a:pPr algn="ctr"/>
            <a:r>
              <a:rPr lang="en-US" sz="2800" b="1"/>
              <a:t>Pure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828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/>
              <a:t>100</a:t>
            </a:r>
          </a:p>
          <a:p>
            <a:pPr algn="ctr"/>
            <a:r>
              <a:rPr lang="en-US" sz="2800" b="1"/>
              <a:t>Pure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3085" y="4800600"/>
            <a:ext cx="182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/>
              <a:t>50</a:t>
            </a:r>
          </a:p>
          <a:p>
            <a:pPr algn="ctr"/>
            <a:r>
              <a:rPr lang="en-US" sz="2800" b="1"/>
              <a:t>Mixed Economy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092" y="4419601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3078" y="4419601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89092" y="4419600"/>
            <a:ext cx="87993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International Trade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>
                <a:solidFill>
                  <a:srgbClr val="080808"/>
                </a:solidFill>
              </a:rPr>
              <a:t>The </a:t>
            </a:r>
            <a:r>
              <a:rPr lang="en-US" sz="3200" u="sng">
                <a:solidFill>
                  <a:srgbClr val="080808"/>
                </a:solidFill>
              </a:rPr>
              <a:t>exchange of goods and services between countries</a:t>
            </a:r>
            <a:r>
              <a:rPr lang="en-US" sz="320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>
                <a:solidFill>
                  <a:srgbClr val="080808"/>
                </a:solidFill>
              </a:rPr>
              <a:t>International means between two or more nations (countries).  </a:t>
            </a:r>
          </a:p>
        </p:txBody>
      </p:sp>
      <p:pic>
        <p:nvPicPr>
          <p:cNvPr id="19458" name="Picture 2" descr="http://www.tothetick.com/wp-content/uploads/2013/08/Tr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495800" cy="29777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0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Currency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080808"/>
                </a:solidFill>
              </a:rPr>
              <a:t>Money that is used as a way to trade goods and services;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080808"/>
                </a:solidFill>
              </a:rPr>
              <a:t>Examples: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080808"/>
                </a:solidFill>
              </a:rPr>
              <a:t>Paper Bills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080808"/>
                </a:solidFill>
              </a:rPr>
              <a:t>Coins</a:t>
            </a:r>
          </a:p>
        </p:txBody>
      </p:sp>
      <p:pic>
        <p:nvPicPr>
          <p:cNvPr id="1026" name="Picture 2" descr="http://stephansmithfx.com/wp-content/uploads/2010/11/Many-Currenc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5269"/>
            <a:ext cx="3505200" cy="358906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4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B2671CA-14AD-4575-8A08-AE136B1EA54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3243" y="-4281"/>
            <a:ext cx="9143998" cy="6876349"/>
          </a:xfrm>
        </p:spPr>
      </p:pic>
    </p:spTree>
    <p:extLst>
      <p:ext uri="{BB962C8B-B14F-4D97-AF65-F5344CB8AC3E}">
        <p14:creationId xmlns:p14="http://schemas.microsoft.com/office/powerpoint/2010/main" val="322682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Exchange 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80808"/>
                </a:solidFill>
              </a:rPr>
              <a:t>How much one country’s money is worth compared to another country’s.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80808"/>
                </a:solidFill>
              </a:rPr>
              <a:t>Example: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80808"/>
                </a:solidFill>
              </a:rPr>
              <a:t>16.49 Mexican Pesos = 1 U.S. Dollar (2015).</a:t>
            </a:r>
          </a:p>
        </p:txBody>
      </p:sp>
      <p:pic>
        <p:nvPicPr>
          <p:cNvPr id="20482" name="Picture 2" descr="http://www.artlex.com/ArtLex/s/images/dollar.rec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89033"/>
            <a:ext cx="3741546" cy="13351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itulip.com/images/1MexsPeso1969_2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96625"/>
            <a:ext cx="3741546" cy="14461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0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Trade Barrier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80808"/>
                </a:solidFill>
              </a:rPr>
              <a:t>Any law or practice that a government uses </a:t>
            </a:r>
            <a:r>
              <a:rPr lang="en-US" sz="3200" u="sng">
                <a:solidFill>
                  <a:srgbClr val="080808"/>
                </a:solidFill>
              </a:rPr>
              <a:t>to limit trade between countries</a:t>
            </a:r>
            <a:r>
              <a:rPr lang="en-US" sz="3200">
                <a:solidFill>
                  <a:srgbClr val="080808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80808"/>
                </a:solidFill>
              </a:rPr>
              <a:t>This could be in the form of taxes (tariffs), quotas, or embargos.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48" y="1874218"/>
            <a:ext cx="4059012" cy="31815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10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Tariff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rgbClr val="080808"/>
                </a:solidFill>
              </a:rPr>
              <a:t>A </a:t>
            </a:r>
            <a:r>
              <a:rPr lang="en-US" sz="3600" u="sng">
                <a:solidFill>
                  <a:srgbClr val="080808"/>
                </a:solidFill>
              </a:rPr>
              <a:t>price</a:t>
            </a:r>
            <a:r>
              <a:rPr lang="en-US" sz="3600">
                <a:solidFill>
                  <a:srgbClr val="080808"/>
                </a:solidFill>
              </a:rPr>
              <a:t> or </a:t>
            </a:r>
            <a:r>
              <a:rPr lang="en-US" sz="3600" u="sng">
                <a:solidFill>
                  <a:srgbClr val="080808"/>
                </a:solidFill>
              </a:rPr>
              <a:t>tax charged for goods or services </a:t>
            </a:r>
            <a:r>
              <a:rPr lang="en-US" sz="3600">
                <a:solidFill>
                  <a:srgbClr val="080808"/>
                </a:solidFill>
              </a:rPr>
              <a:t>brought into one area from another area.</a:t>
            </a:r>
          </a:p>
        </p:txBody>
      </p:sp>
      <p:pic>
        <p:nvPicPr>
          <p:cNvPr id="2054" name="Picture 6" descr="http://www.andrewwillner.com/wordpress/wp-content/uploads/2013/05/Container_ship_Hanjin_Taip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1695269"/>
            <a:ext cx="3776063" cy="286232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Human Resources/Capital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u="sng">
                <a:solidFill>
                  <a:srgbClr val="080808"/>
                </a:solidFill>
              </a:rPr>
              <a:t>The knowledge and skills (education) that allow workers to produce goods and services and earn a salary</a:t>
            </a:r>
            <a:r>
              <a:rPr lang="en-US" sz="3200">
                <a:solidFill>
                  <a:srgbClr val="080808"/>
                </a:solidFill>
              </a:rPr>
              <a:t>.  </a:t>
            </a:r>
          </a:p>
          <a:p>
            <a:pPr marL="457200" indent="-457200"/>
            <a:r>
              <a:rPr lang="en-US" sz="3200">
                <a:solidFill>
                  <a:srgbClr val="080808"/>
                </a:solidFill>
              </a:rPr>
              <a:t>Example: The knowledge and skills needed to become a doctor, lawyer, teacher, or car mechanic.</a:t>
            </a:r>
            <a:endParaRPr lang="en-US" sz="3200"/>
          </a:p>
        </p:txBody>
      </p:sp>
      <p:pic>
        <p:nvPicPr>
          <p:cNvPr id="5126" name="Picture 6" descr="http://blog.latterdaylearning.org/wp-content/uploads/2013/04/importance_of_educatio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58" y="2514600"/>
            <a:ext cx="3814988" cy="2971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58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Quota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u="sng">
                <a:solidFill>
                  <a:srgbClr val="080808"/>
                </a:solidFill>
              </a:rPr>
              <a:t>A limit on the amount of product that may be imported</a:t>
            </a:r>
            <a:r>
              <a:rPr lang="en-US" sz="3200">
                <a:solidFill>
                  <a:srgbClr val="080808"/>
                </a:solidFill>
              </a:rPr>
              <a:t> during a given period of time.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80808"/>
                </a:solidFill>
              </a:rPr>
              <a:t>Only a certain number of items can be imported.</a:t>
            </a:r>
          </a:p>
        </p:txBody>
      </p:sp>
      <p:pic>
        <p:nvPicPr>
          <p:cNvPr id="21506" name="Picture 2" descr="http://www.econedlink.org/img/lesson-images/EconEdLink-68-Trade-Barriers-Expo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5" y="4191000"/>
            <a:ext cx="8376225" cy="24734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0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Embargo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80808"/>
                </a:solidFill>
              </a:rPr>
              <a:t>When </a:t>
            </a:r>
            <a:r>
              <a:rPr lang="en-US" sz="3200" u="sng">
                <a:solidFill>
                  <a:srgbClr val="080808"/>
                </a:solidFill>
              </a:rPr>
              <a:t>a country refuses to import or export certain goods</a:t>
            </a:r>
            <a:r>
              <a:rPr lang="en-US" sz="3200">
                <a:solidFill>
                  <a:srgbClr val="080808"/>
                </a:solidFill>
              </a:rPr>
              <a:t>; often backed by military force.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80808"/>
                </a:solidFill>
              </a:rPr>
              <a:t>Example: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rgbClr val="080808"/>
                </a:solidFill>
              </a:rPr>
              <a:t>The United States has had an embargo against Cuba since October of 1960.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49814"/>
            <a:ext cx="3962400" cy="24243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3318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Autocracy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>
                <a:effectLst/>
              </a:rPr>
              <a:t>…is a country or nation that is governed by </a:t>
            </a:r>
            <a:r>
              <a:rPr lang="en-US" b="0" i="0" u="sng">
                <a:effectLst/>
              </a:rPr>
              <a:t>a single person with unlimited power</a:t>
            </a:r>
            <a:r>
              <a:rPr lang="en-US" b="0" i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Two types of autocracies:  </a:t>
            </a:r>
            <a:r>
              <a:rPr lang="en-US" u="sng"/>
              <a:t>Absolute monarchy (hereditary)</a:t>
            </a:r>
            <a:r>
              <a:rPr lang="en-US"/>
              <a:t> and </a:t>
            </a:r>
            <a:r>
              <a:rPr lang="en-US" u="sng"/>
              <a:t>Dictatorship (usually taken by force)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542D4-8873-49E1-9333-BAF87DA60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89567"/>
            <a:ext cx="2661592" cy="257987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8B7C7-6066-4393-AF34-8A6C6A70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87" y="4182581"/>
            <a:ext cx="2971800" cy="24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98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Monarchy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r>
              <a:rPr lang="en-US"/>
              <a:t>…is </a:t>
            </a:r>
            <a:r>
              <a:rPr lang="en-US" b="0" i="0">
                <a:solidFill>
                  <a:srgbClr val="000000"/>
                </a:solidFill>
                <a:effectLst/>
              </a:rPr>
              <a:t>a government </a:t>
            </a:r>
            <a:r>
              <a:rPr lang="en-US" b="0" i="0" u="sng">
                <a:solidFill>
                  <a:srgbClr val="000000"/>
                </a:solidFill>
                <a:effectLst/>
              </a:rPr>
              <a:t>ruled by someone who usually inherits the authority</a:t>
            </a:r>
            <a:r>
              <a:rPr lang="en-US" b="0" i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US">
                <a:solidFill>
                  <a:srgbClr val="000000"/>
                </a:solidFill>
              </a:rPr>
              <a:t>Two types:  </a:t>
            </a:r>
            <a:r>
              <a:rPr lang="en-US" u="sng">
                <a:solidFill>
                  <a:srgbClr val="000000"/>
                </a:solidFill>
              </a:rPr>
              <a:t>Constitutional (limited power</a:t>
            </a:r>
            <a:r>
              <a:rPr lang="en-US">
                <a:solidFill>
                  <a:srgbClr val="000000"/>
                </a:solidFill>
              </a:rPr>
              <a:t> for monarch) and </a:t>
            </a:r>
            <a:r>
              <a:rPr lang="en-US" u="sng">
                <a:solidFill>
                  <a:srgbClr val="000000"/>
                </a:solidFill>
              </a:rPr>
              <a:t>Absolute (unlimited power</a:t>
            </a:r>
            <a:r>
              <a:rPr lang="en-US">
                <a:solidFill>
                  <a:srgbClr val="000000"/>
                </a:solidFill>
              </a:rPr>
              <a:t> for the monarch).</a:t>
            </a:r>
          </a:p>
          <a:p>
            <a:r>
              <a:rPr lang="en-US">
                <a:solidFill>
                  <a:srgbClr val="000000"/>
                </a:solidFill>
              </a:rPr>
              <a:t>Examples:  Britain = Constitutional Monarchy &amp; North Korea = Absolute Monarchy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0A888-00F9-4E3C-88AF-45C61BB4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62525"/>
            <a:ext cx="3333750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91C00-48B3-4E4A-B5B7-C2ED0BEAC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130" y="4871856"/>
            <a:ext cx="3540166" cy="17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Constitutional Monarchy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D13D9-1C49-408E-85B7-979C99FFB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6" r="36384" b="-1"/>
          <a:stretch/>
        </p:blipFill>
        <p:spPr>
          <a:xfrm>
            <a:off x="406252" y="1589566"/>
            <a:ext cx="4089548" cy="481123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2" y="1589566"/>
            <a:ext cx="4267197" cy="50398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…gives </a:t>
            </a:r>
            <a:r>
              <a:rPr lang="en-US" sz="2400" u="sng"/>
              <a:t>limited powers to the monarch</a:t>
            </a:r>
            <a:r>
              <a:rPr lang="en-US" sz="2400"/>
              <a:t> (king, queen, emperor, etc.).</a:t>
            </a:r>
          </a:p>
          <a:p>
            <a:pPr>
              <a:lnSpc>
                <a:spcPct val="90000"/>
              </a:lnSpc>
            </a:pPr>
            <a:r>
              <a:rPr lang="en-US" sz="2400"/>
              <a:t>The </a:t>
            </a:r>
            <a:r>
              <a:rPr lang="en-US" sz="2400" u="sng"/>
              <a:t>monarch has to follow the laws</a:t>
            </a:r>
            <a:r>
              <a:rPr lang="en-US" sz="2400"/>
              <a:t> set out in the Constitution.</a:t>
            </a:r>
          </a:p>
          <a:p>
            <a:pPr>
              <a:lnSpc>
                <a:spcPct val="90000"/>
              </a:lnSpc>
            </a:pPr>
            <a:r>
              <a:rPr lang="en-US" sz="2400"/>
              <a:t>Often countries have a Constitutional </a:t>
            </a:r>
            <a:r>
              <a:rPr lang="en-US" sz="2400" u="sng"/>
              <a:t>monarch and a legislature</a:t>
            </a:r>
            <a:r>
              <a:rPr lang="en-US" sz="2400"/>
              <a:t> (like Parliament).</a:t>
            </a:r>
          </a:p>
          <a:p>
            <a:pPr>
              <a:lnSpc>
                <a:spcPct val="90000"/>
              </a:lnSpc>
            </a:pPr>
            <a:r>
              <a:rPr lang="en-US" sz="2400"/>
              <a:t>Often Constitutional </a:t>
            </a:r>
            <a:r>
              <a:rPr lang="en-US" sz="2400" u="sng"/>
              <a:t>monarchs are just figure-heads</a:t>
            </a:r>
            <a:r>
              <a:rPr lang="en-US" sz="2400"/>
              <a:t>, a celebrity/”mascot” </a:t>
            </a:r>
            <a:r>
              <a:rPr lang="en-US" sz="2400" u="sng"/>
              <a:t>with no real governmental power</a:t>
            </a:r>
            <a:r>
              <a:rPr lang="en-US" sz="2400"/>
              <a:t>.</a:t>
            </a:r>
            <a:endParaRPr lang="en-US" sz="2400" u="sng"/>
          </a:p>
        </p:txBody>
      </p:sp>
    </p:spTree>
    <p:extLst>
      <p:ext uri="{BB962C8B-B14F-4D97-AF65-F5344CB8AC3E}">
        <p14:creationId xmlns:p14="http://schemas.microsoft.com/office/powerpoint/2010/main" val="414451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Dictatorship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…is a </a:t>
            </a:r>
            <a:r>
              <a:rPr lang="en-US" sz="2700" u="sng"/>
              <a:t>type of autocracy</a:t>
            </a:r>
            <a:r>
              <a:rPr lang="en-US" sz="2700"/>
              <a:t> (country or nation </a:t>
            </a:r>
            <a:r>
              <a:rPr lang="en-US" sz="2700" u="sng"/>
              <a:t>governed by a single leader with unlimited power</a:t>
            </a:r>
            <a:r>
              <a:rPr lang="en-US" sz="2700"/>
              <a:t>).</a:t>
            </a:r>
          </a:p>
          <a:p>
            <a:pPr>
              <a:lnSpc>
                <a:spcPct val="90000"/>
              </a:lnSpc>
            </a:pPr>
            <a:r>
              <a:rPr lang="en-US" sz="2700"/>
              <a:t>Dictators </a:t>
            </a:r>
            <a:r>
              <a:rPr lang="en-US" sz="2700" u="sng"/>
              <a:t>often dethrone/overthrow leaders</a:t>
            </a:r>
            <a:r>
              <a:rPr lang="en-US" sz="2700"/>
              <a:t> to take power.</a:t>
            </a:r>
          </a:p>
          <a:p>
            <a:pPr>
              <a:lnSpc>
                <a:spcPct val="90000"/>
              </a:lnSpc>
            </a:pPr>
            <a:r>
              <a:rPr lang="en-US" sz="2700"/>
              <a:t>Sometimes associated with popularity among the military/a regime.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856AF-C35F-4828-8808-D03D1CFFA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9" r="25008" b="2"/>
          <a:stretch/>
        </p:blipFill>
        <p:spPr>
          <a:xfrm>
            <a:off x="4844901" y="1589567"/>
            <a:ext cx="3886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0695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/>
          <a:p>
            <a:r>
              <a:rPr lang="en-US" sz="2700"/>
              <a:t>…is </a:t>
            </a:r>
            <a:r>
              <a:rPr lang="en-US" sz="2700" b="0" i="0">
                <a:effectLst/>
              </a:rPr>
              <a:t>a government in which the </a:t>
            </a:r>
            <a:r>
              <a:rPr lang="en-US" sz="2700" b="0" i="0" u="sng">
                <a:effectLst/>
              </a:rPr>
              <a:t>people elect representatives</a:t>
            </a:r>
            <a:r>
              <a:rPr lang="en-US" sz="2700" b="0" i="0">
                <a:effectLst/>
              </a:rPr>
              <a:t> to make the laws.</a:t>
            </a:r>
          </a:p>
          <a:p>
            <a:r>
              <a:rPr lang="en-US" sz="2700" u="sng"/>
              <a:t>Rep</a:t>
            </a:r>
            <a:r>
              <a:rPr lang="en-US" sz="2700"/>
              <a:t>ublic = </a:t>
            </a:r>
            <a:r>
              <a:rPr lang="en-US" sz="2700" u="sng"/>
              <a:t>rep</a:t>
            </a:r>
            <a:r>
              <a:rPr lang="en-US" sz="2700"/>
              <a:t>resentatives</a:t>
            </a:r>
          </a:p>
          <a:p>
            <a:r>
              <a:rPr lang="en-US" sz="2700" u="sng"/>
              <a:t>All democracies are republics</a:t>
            </a:r>
            <a:r>
              <a:rPr lang="en-US" sz="2700"/>
              <a:t>.  (We all vote for our leaders, that do the voting for us.)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604F478-E340-4B0C-9B42-28C4DB789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01" y="2787431"/>
            <a:ext cx="3886200" cy="2176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31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…is </a:t>
            </a:r>
            <a:r>
              <a:rPr lang="en-US" sz="2500" b="0" i="0">
                <a:effectLst/>
              </a:rPr>
              <a:t>a government that </a:t>
            </a:r>
            <a:r>
              <a:rPr lang="en-US" sz="2500" b="0" i="0" u="sng">
                <a:effectLst/>
              </a:rPr>
              <a:t>receives its power from the people</a:t>
            </a:r>
            <a:r>
              <a:rPr lang="en-US" sz="2500" b="0" i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500" u="sng"/>
              <a:t>Citizens</a:t>
            </a:r>
            <a:r>
              <a:rPr lang="en-US" sz="2500"/>
              <a:t> (meeting certain criteria) </a:t>
            </a:r>
            <a:r>
              <a:rPr lang="en-US" sz="2500" u="sng"/>
              <a:t>participate by voting for their representative leaders</a:t>
            </a:r>
            <a:r>
              <a:rPr lang="en-US" sz="2500"/>
              <a:t> (usually in the Executive and Legislative branches).</a:t>
            </a:r>
          </a:p>
          <a:p>
            <a:pPr>
              <a:lnSpc>
                <a:spcPct val="90000"/>
              </a:lnSpc>
            </a:pPr>
            <a:r>
              <a:rPr lang="en-US" sz="2500" u="sng"/>
              <a:t>Two types:  Presidential and Parliamentary</a:t>
            </a:r>
            <a:r>
              <a:rPr lang="en-US" sz="2500"/>
              <a:t> democracies.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2854703-0834-4C04-86DF-34DB2F24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290" y="2819400"/>
            <a:ext cx="4322298" cy="2334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6221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President/Prime Minister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4495800"/>
          </a:xfrm>
        </p:spPr>
        <p:txBody>
          <a:bodyPr/>
          <a:lstStyle/>
          <a:p>
            <a:r>
              <a:rPr lang="en-US" sz="2400" u="sng"/>
              <a:t>Two titles naming the executive leader in a</a:t>
            </a:r>
            <a:r>
              <a:rPr lang="en-US" sz="2400"/>
              <a:t> Parliamentary and Presidential </a:t>
            </a:r>
            <a:r>
              <a:rPr lang="en-US" sz="2400" u="sng"/>
              <a:t>Democracy</a:t>
            </a:r>
            <a:r>
              <a:rPr lang="en-US" sz="2400"/>
              <a:t>.</a:t>
            </a:r>
          </a:p>
          <a:p>
            <a:r>
              <a:rPr lang="en-US" sz="2400"/>
              <a:t>They are the “public face of the democracy”, kind of like the “mascot of the democracy” as the </a:t>
            </a:r>
            <a:r>
              <a:rPr lang="en-US" sz="2400" u="sng"/>
              <a:t>Head of State, the Head of Government, or both</a:t>
            </a:r>
            <a:r>
              <a:rPr lang="en-US" sz="2400"/>
              <a:t>.</a:t>
            </a:r>
          </a:p>
          <a:p>
            <a:r>
              <a:rPr lang="en-US" sz="2400" u="sng"/>
              <a:t>Presidents</a:t>
            </a:r>
            <a:r>
              <a:rPr lang="en-US" sz="2400"/>
              <a:t> </a:t>
            </a:r>
            <a:r>
              <a:rPr lang="en-US" sz="2400" i="1"/>
              <a:t>typically</a:t>
            </a:r>
            <a:r>
              <a:rPr lang="en-US" sz="2400"/>
              <a:t> </a:t>
            </a:r>
            <a:r>
              <a:rPr lang="en-US" sz="2400" u="sng"/>
              <a:t>lead Presidential</a:t>
            </a:r>
            <a:r>
              <a:rPr lang="en-US" sz="2400"/>
              <a:t> Democracies, where </a:t>
            </a:r>
            <a:r>
              <a:rPr lang="en-US" sz="2400" u="sng"/>
              <a:t>Prime Ministers lead Parliamentary</a:t>
            </a:r>
            <a:r>
              <a:rPr lang="en-US" sz="2400"/>
              <a:t> Democracies.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17375-67C6-4845-A086-5B02807F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08025"/>
            <a:ext cx="3320738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EFB04-27A3-4BC7-9782-EE62D238C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2" y="4393277"/>
            <a:ext cx="3429000" cy="22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31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Parliament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legislative body (legislature) that is </a:t>
            </a:r>
            <a:r>
              <a:rPr lang="en-US" u="sng"/>
              <a:t>responsible for writing/making laws</a:t>
            </a:r>
            <a:r>
              <a:rPr lang="en-US"/>
              <a:t>.</a:t>
            </a:r>
          </a:p>
          <a:p>
            <a:r>
              <a:rPr lang="en-US"/>
              <a:t>…is </a:t>
            </a:r>
            <a:r>
              <a:rPr lang="en-US" u="sng"/>
              <a:t>elected by eligible citizens</a:t>
            </a:r>
            <a:r>
              <a:rPr lang="en-US"/>
              <a:t>.</a:t>
            </a:r>
          </a:p>
          <a:p>
            <a:r>
              <a:rPr lang="en-US" u="sng"/>
              <a:t>In a Parliamentary democracy, the Executive leader is selected from among parliament members</a:t>
            </a:r>
            <a:r>
              <a:rPr lang="en-US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E6F0E-046E-4FCA-9211-95100A82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2" y="4210022"/>
            <a:ext cx="3406661" cy="22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05AC3-557C-4913-BF66-D7BBA0027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635" y="4210022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2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Capital 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>
                <a:solidFill>
                  <a:srgbClr val="080808"/>
                </a:solidFill>
              </a:rPr>
              <a:t>Goods such as factories, machines, and tools that workers use to make other goods.</a:t>
            </a:r>
            <a:endParaRPr lang="en-US" sz="3200"/>
          </a:p>
        </p:txBody>
      </p:sp>
      <p:pic>
        <p:nvPicPr>
          <p:cNvPr id="6146" name="Picture 2" descr="http://static.guim.co.uk/sys-images/Guardian/Pix/GU_front_gifs/2012/5/30/1338404999185/A-Foxconn-factory-in-Shen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29000"/>
            <a:ext cx="4343400" cy="26060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2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Oligarchy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0353E-C854-4A59-9984-17ADBCD2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7" r="8433"/>
          <a:stretch/>
        </p:blipFill>
        <p:spPr>
          <a:xfrm>
            <a:off x="609600" y="1589567"/>
            <a:ext cx="3886200" cy="45720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>
            <a:normAutofit/>
          </a:bodyPr>
          <a:lstStyle/>
          <a:p>
            <a:r>
              <a:rPr lang="en-US" sz="2700"/>
              <a:t>…is </a:t>
            </a:r>
            <a:r>
              <a:rPr lang="en-US" sz="2700" b="0" i="0">
                <a:effectLst/>
              </a:rPr>
              <a:t>a government </a:t>
            </a:r>
            <a:r>
              <a:rPr lang="en-US" sz="2700" b="0" i="0" u="sng">
                <a:effectLst/>
              </a:rPr>
              <a:t>controlled by a small group of people</a:t>
            </a:r>
            <a:r>
              <a:rPr lang="en-US" sz="2700" b="0" i="0">
                <a:effectLst/>
              </a:rPr>
              <a:t>.</a:t>
            </a:r>
          </a:p>
          <a:p>
            <a:r>
              <a:rPr lang="en-US" sz="2700"/>
              <a:t>Often the “small group” </a:t>
            </a:r>
            <a:r>
              <a:rPr lang="en-US" sz="2700" u="sng"/>
              <a:t>has wealth, privileges, and connections to those in power</a:t>
            </a:r>
            <a:r>
              <a:rPr lang="en-US" sz="2700"/>
              <a:t>.</a:t>
            </a:r>
          </a:p>
          <a:p>
            <a:r>
              <a:rPr lang="en-US" sz="2700"/>
              <a:t>Often the “small group” is </a:t>
            </a:r>
            <a:r>
              <a:rPr lang="en-US" sz="2700" u="sng"/>
              <a:t>appointed</a:t>
            </a:r>
            <a:r>
              <a:rPr lang="en-US" sz="2700"/>
              <a:t>, not elected.</a:t>
            </a:r>
          </a:p>
        </p:txBody>
      </p:sp>
    </p:spTree>
    <p:extLst>
      <p:ext uri="{BB962C8B-B14F-4D97-AF65-F5344CB8AC3E}">
        <p14:creationId xmlns:p14="http://schemas.microsoft.com/office/powerpoint/2010/main" val="282479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59A3-C076-420E-B5B8-14C4AC8F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Theocracy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87F2-2A0F-478E-97C6-ACAFB09BF7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5114" y="1589567"/>
            <a:ext cx="3886200" cy="4572000"/>
          </a:xfrm>
        </p:spPr>
        <p:txBody>
          <a:bodyPr>
            <a:normAutofit fontScale="92500"/>
          </a:bodyPr>
          <a:lstStyle/>
          <a:p>
            <a:r>
              <a:rPr lang="en-US" sz="3200"/>
              <a:t>…is </a:t>
            </a:r>
            <a:r>
              <a:rPr lang="en-US" sz="3200" b="0" i="0">
                <a:effectLst/>
              </a:rPr>
              <a:t>a government </a:t>
            </a:r>
            <a:r>
              <a:rPr lang="en-US" sz="3200" b="0" i="0" u="sng">
                <a:effectLst/>
              </a:rPr>
              <a:t>ruled by a religious leader or leaders</a:t>
            </a:r>
            <a:r>
              <a:rPr lang="en-US" sz="3200" b="0" i="0">
                <a:effectLst/>
              </a:rPr>
              <a:t>.</a:t>
            </a:r>
          </a:p>
          <a:p>
            <a:r>
              <a:rPr lang="en-US" sz="3200"/>
              <a:t>They adhere to the </a:t>
            </a:r>
            <a:r>
              <a:rPr lang="en-US" sz="3200" u="sng"/>
              <a:t>laws prescribed by their religion</a:t>
            </a:r>
            <a:r>
              <a:rPr lang="en-US" sz="3200"/>
              <a:t>/religious text.</a:t>
            </a:r>
            <a:endParaRPr lang="en-US" sz="3200" b="0" i="0">
              <a:effectLst/>
            </a:endParaRPr>
          </a:p>
          <a:p>
            <a:r>
              <a:rPr lang="en-US" sz="3200"/>
              <a:t>Examples: Iran, Vatican 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4EC07-1B8B-4345-9A26-BB9287CBC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85" y="1589567"/>
            <a:ext cx="4387701" cy="4733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78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Entrepreneurship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495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700">
                <a:solidFill>
                  <a:srgbClr val="080808"/>
                </a:solidFill>
              </a:rPr>
              <a:t>People who have these qualities risk their time, money, and energy to make a profit.  </a:t>
            </a:r>
          </a:p>
          <a:p>
            <a:pPr marL="457200" indent="-457200"/>
            <a:r>
              <a:rPr lang="en-US" sz="2700">
                <a:solidFill>
                  <a:srgbClr val="080808"/>
                </a:solidFill>
              </a:rPr>
              <a:t>They might create new products, come up with new ways to make things, or find new ways to reach buyers (ex. iTunes, Facebook).</a:t>
            </a:r>
            <a:endParaRPr lang="en-US" sz="2700"/>
          </a:p>
        </p:txBody>
      </p:sp>
      <p:pic>
        <p:nvPicPr>
          <p:cNvPr id="7170" name="Picture 2" descr="http://cdn.cultofmac.com/wp-content/uploads/2012/11/iTunes-11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666999" cy="2667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instonchurchill.org/images/Faceboo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57699"/>
            <a:ext cx="2400300" cy="24003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0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Gross Domestic Product (GDP)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80808"/>
                </a:solidFill>
              </a:rPr>
              <a:t>The total value of all goods and services produced in a country every year.</a:t>
            </a:r>
          </a:p>
        </p:txBody>
      </p:sp>
      <p:pic>
        <p:nvPicPr>
          <p:cNvPr id="3074" name="Picture 2" descr="http://www.economywatch.com/images-new/Gdp_nominal_and_ppp_2007_world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764312" cy="396239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4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Invest (Investment)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487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>
                <a:solidFill>
                  <a:srgbClr val="080808"/>
                </a:solidFill>
              </a:rPr>
              <a:t>To buy more of something in order to benefit from it in the future.</a:t>
            </a:r>
          </a:p>
          <a:p>
            <a:r>
              <a:rPr lang="en-US" sz="3400">
                <a:solidFill>
                  <a:srgbClr val="080808"/>
                </a:solidFill>
              </a:rPr>
              <a:t>Examples:</a:t>
            </a:r>
          </a:p>
          <a:p>
            <a:pPr lvl="1"/>
            <a:r>
              <a:rPr lang="en-US" sz="3400">
                <a:solidFill>
                  <a:srgbClr val="080808"/>
                </a:solidFill>
              </a:rPr>
              <a:t>Stocks (Stock Market)</a:t>
            </a:r>
          </a:p>
          <a:p>
            <a:pPr lvl="1"/>
            <a:r>
              <a:rPr lang="en-US" sz="3400">
                <a:solidFill>
                  <a:srgbClr val="080808"/>
                </a:solidFill>
              </a:rPr>
              <a:t>Putting money (capital) into a business or company</a:t>
            </a:r>
            <a:endParaRPr lang="en-US" sz="3400"/>
          </a:p>
        </p:txBody>
      </p:sp>
      <p:pic>
        <p:nvPicPr>
          <p:cNvPr id="12292" name="Picture 4" descr="http://static.ddmcdn.com/gif/stock-market-trend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5468"/>
            <a:ext cx="2714746" cy="3257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3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Literacy 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80808"/>
                </a:solidFill>
              </a:rPr>
              <a:t>The percentage of people who can read and write in a country.</a:t>
            </a:r>
          </a:p>
          <a:p>
            <a:r>
              <a:rPr lang="en-US" sz="2800">
                <a:solidFill>
                  <a:srgbClr val="080808"/>
                </a:solidFill>
              </a:rPr>
              <a:t>Literacy Rate is usually tied to the country’s GDP (higher literacy rate </a:t>
            </a:r>
            <a:r>
              <a:rPr lang="en-US" sz="2800" i="1">
                <a:solidFill>
                  <a:srgbClr val="080808"/>
                </a:solidFill>
              </a:rPr>
              <a:t>usually</a:t>
            </a:r>
            <a:r>
              <a:rPr lang="en-US" sz="2800">
                <a:solidFill>
                  <a:srgbClr val="080808"/>
                </a:solidFill>
              </a:rPr>
              <a:t> means the country will have a higher GDP).</a:t>
            </a:r>
            <a:endParaRPr lang="en-US" sz="2800"/>
          </a:p>
        </p:txBody>
      </p:sp>
      <p:pic>
        <p:nvPicPr>
          <p:cNvPr id="13314" name="Picture 2" descr="http://i.imgur.com/sVi3z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191000" cy="292661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6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Standard of Living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95269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80808"/>
                </a:solidFill>
              </a:rPr>
              <a:t>A person’s level of comfort.</a:t>
            </a:r>
          </a:p>
          <a:p>
            <a:r>
              <a:rPr lang="en-US" sz="2400">
                <a:solidFill>
                  <a:srgbClr val="080808"/>
                </a:solidFill>
              </a:rPr>
              <a:t>Determined by the amount of goods, services, and luxuries available to a person.</a:t>
            </a:r>
          </a:p>
          <a:p>
            <a:r>
              <a:rPr lang="en-US" sz="2400">
                <a:solidFill>
                  <a:srgbClr val="080808"/>
                </a:solidFill>
              </a:rPr>
              <a:t>Countries with a higher GDP </a:t>
            </a:r>
            <a:r>
              <a:rPr lang="en-US" sz="2400" i="1">
                <a:solidFill>
                  <a:srgbClr val="080808"/>
                </a:solidFill>
              </a:rPr>
              <a:t>usually </a:t>
            </a:r>
            <a:r>
              <a:rPr lang="en-US" sz="2400">
                <a:solidFill>
                  <a:srgbClr val="080808"/>
                </a:solidFill>
              </a:rPr>
              <a:t>have a higher standard of living.</a:t>
            </a:r>
            <a:endParaRPr lang="en-US" sz="2400"/>
          </a:p>
        </p:txBody>
      </p:sp>
      <p:pic>
        <p:nvPicPr>
          <p:cNvPr id="14340" name="Picture 4" descr="http://blog.petersnissan.com/wp-content/uploads/sites/4/2013/03/Man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634261"/>
            <a:ext cx="4069143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freethoughtblogs.com/taslima/files/2012/06/mumbai-slum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4261"/>
            <a:ext cx="4495800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0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Economic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013" y="1478415"/>
            <a:ext cx="4876800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>
                <a:solidFill>
                  <a:srgbClr val="080808"/>
                </a:solidFill>
              </a:rPr>
              <a:t>The way a nation uses its resources to satisfy people’s needs and wants.</a:t>
            </a:r>
          </a:p>
          <a:p>
            <a:r>
              <a:rPr lang="en-US" sz="2800">
                <a:solidFill>
                  <a:srgbClr val="080808"/>
                </a:solidFill>
              </a:rPr>
              <a:t>There are 3 major economic questions that the systems answer: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80808"/>
                </a:solidFill>
              </a:rPr>
              <a:t>What to produce?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80808"/>
                </a:solidFill>
              </a:rPr>
              <a:t>How to produce?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80808"/>
                </a:solidFill>
              </a:rPr>
              <a:t>For whom to produce?</a:t>
            </a:r>
          </a:p>
          <a:p>
            <a:r>
              <a:rPr lang="en-US" sz="2800">
                <a:solidFill>
                  <a:srgbClr val="080808"/>
                </a:solidFill>
              </a:rPr>
              <a:t>Although there are 3 major economic systems, most countries are Mixed Economies.</a:t>
            </a:r>
            <a:endParaRPr lang="en-US"/>
          </a:p>
        </p:txBody>
      </p:sp>
      <p:pic>
        <p:nvPicPr>
          <p:cNvPr id="17410" name="Picture 2" descr="http://home.comcast.net/%7Ediazseniorspresent/EconomicSyst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36" y="1524001"/>
            <a:ext cx="3769614" cy="3048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960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o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RespondQuestion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RespondGraph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33" ma:contentTypeDescription="Create a new document." ma:contentTypeScope="" ma:versionID="92a001bec7f8b24474f7ffcf294990cc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9e66bb6b989305b183c43bf5c36dc975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f2d99d9e-4c67-41ea-ae20-43a7d969a0e9" xsi:nil="true"/>
    <Owner xmlns="f2d99d9e-4c67-41ea-ae20-43a7d969a0e9">
      <UserInfo>
        <DisplayName/>
        <AccountId xsi:nil="true"/>
        <AccountType/>
      </UserInfo>
    </Owner>
    <Students xmlns="f2d99d9e-4c67-41ea-ae20-43a7d969a0e9">
      <UserInfo>
        <DisplayName/>
        <AccountId xsi:nil="true"/>
        <AccountType/>
      </UserInfo>
    </Students>
    <Is_Collaboration_Space_Locked xmlns="f2d99d9e-4c67-41ea-ae20-43a7d969a0e9" xsi:nil="true"/>
    <CultureName xmlns="f2d99d9e-4c67-41ea-ae20-43a7d969a0e9" xsi:nil="true"/>
    <Distribution_Groups xmlns="f2d99d9e-4c67-41ea-ae20-43a7d969a0e9" xsi:nil="true"/>
    <Invited_Teachers xmlns="f2d99d9e-4c67-41ea-ae20-43a7d969a0e9" xsi:nil="true"/>
    <Invited_Students xmlns="f2d99d9e-4c67-41ea-ae20-43a7d969a0e9" xsi:nil="true"/>
    <Math_Settings xmlns="f2d99d9e-4c67-41ea-ae20-43a7d969a0e9" xsi:nil="true"/>
    <Teachers xmlns="f2d99d9e-4c67-41ea-ae20-43a7d969a0e9">
      <UserInfo>
        <DisplayName/>
        <AccountId xsi:nil="true"/>
        <AccountType/>
      </UserInfo>
    </Teachers>
    <TeamsChannelId xmlns="f2d99d9e-4c67-41ea-ae20-43a7d969a0e9" xsi:nil="true"/>
    <Self_Registration_Enabled xmlns="f2d99d9e-4c67-41ea-ae20-43a7d969a0e9" xsi:nil="true"/>
    <FolderType xmlns="f2d99d9e-4c67-41ea-ae20-43a7d969a0e9" xsi:nil="true"/>
    <AppVersion xmlns="f2d99d9e-4c67-41ea-ae20-43a7d969a0e9" xsi:nil="true"/>
    <LMS_Mappings xmlns="f2d99d9e-4c67-41ea-ae20-43a7d969a0e9" xsi:nil="true"/>
    <Templates xmlns="f2d99d9e-4c67-41ea-ae20-43a7d969a0e9" xsi:nil="true"/>
    <NotebookType xmlns="f2d99d9e-4c67-41ea-ae20-43a7d969a0e9" xsi:nil="true"/>
    <Student_Groups xmlns="f2d99d9e-4c67-41ea-ae20-43a7d969a0e9">
      <UserInfo>
        <DisplayName/>
        <AccountId xsi:nil="true"/>
        <AccountType/>
      </UserInfo>
    </Student_Groups>
    <IsNotebookLocked xmlns="f2d99d9e-4c67-41ea-ae20-43a7d969a0e9" xsi:nil="true"/>
    <DefaultSectionNames xmlns="f2d99d9e-4c67-41ea-ae20-43a7d969a0e9" xsi:nil="true"/>
    <Teams_Channel_Section_Location xmlns="f2d99d9e-4c67-41ea-ae20-43a7d969a0e9" xsi:nil="true"/>
  </documentManagement>
</p:properties>
</file>

<file path=customXml/itemProps1.xml><?xml version="1.0" encoding="utf-8"?>
<ds:datastoreItem xmlns:ds="http://schemas.openxmlformats.org/officeDocument/2006/customXml" ds:itemID="{BC05F728-162D-4822-846F-56D790216D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2B611-21DD-4600-BB0B-A70FD0FB26AB}">
  <ds:schemaRefs>
    <ds:schemaRef ds:uri="dc982109-1560-4ec2-a8e3-1f18f1f4ebfd"/>
    <ds:schemaRef ds:uri="f2d99d9e-4c67-41ea-ae20-43a7d969a0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7F4408-8245-4D30-9DD4-B019B0483D21}">
  <ds:schemaRefs>
    <ds:schemaRef ds:uri="dc982109-1560-4ec2-a8e3-1f18f1f4ebfd"/>
    <ds:schemaRef ds:uri="f2d99d9e-4c67-41ea-ae20-43a7d969a0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31</Slides>
  <Notes>2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iRespondGraphMaster</vt:lpstr>
      <vt:lpstr>Book</vt:lpstr>
      <vt:lpstr>1_iRespondQuestionMaster</vt:lpstr>
      <vt:lpstr>1_iRespondGraphMaster</vt:lpstr>
      <vt:lpstr>Economics &amp; Government Vocabulary</vt:lpstr>
      <vt:lpstr>Human Resources/Capital</vt:lpstr>
      <vt:lpstr>Capital Resources</vt:lpstr>
      <vt:lpstr>Entrepreneurship</vt:lpstr>
      <vt:lpstr>Gross Domestic Product (GDP)</vt:lpstr>
      <vt:lpstr>Invest (Investment)</vt:lpstr>
      <vt:lpstr>Literacy Rate</vt:lpstr>
      <vt:lpstr>Standard of Living</vt:lpstr>
      <vt:lpstr>Economic System</vt:lpstr>
      <vt:lpstr>Traditional Economy</vt:lpstr>
      <vt:lpstr>Command Economy</vt:lpstr>
      <vt:lpstr>Market Economy</vt:lpstr>
      <vt:lpstr>Mixed Economy</vt:lpstr>
      <vt:lpstr>International Trade</vt:lpstr>
      <vt:lpstr>Currency</vt:lpstr>
      <vt:lpstr>PowerPoint Presentation</vt:lpstr>
      <vt:lpstr>Exchange Rate</vt:lpstr>
      <vt:lpstr>Trade Barrier</vt:lpstr>
      <vt:lpstr>Tariff</vt:lpstr>
      <vt:lpstr>Quota</vt:lpstr>
      <vt:lpstr>Embargo</vt:lpstr>
      <vt:lpstr>Autocracy</vt:lpstr>
      <vt:lpstr>Monarchy</vt:lpstr>
      <vt:lpstr>Constitutional Monarchy</vt:lpstr>
      <vt:lpstr>Dictatorship</vt:lpstr>
      <vt:lpstr>Republic</vt:lpstr>
      <vt:lpstr>Democracy</vt:lpstr>
      <vt:lpstr>President/Prime Minister</vt:lpstr>
      <vt:lpstr>Parliament</vt:lpstr>
      <vt:lpstr>Oligarchy</vt:lpstr>
      <vt:lpstr>Theocracy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Power</dc:title>
  <dc:creator>Matthew Short</dc:creator>
  <cp:revision>4</cp:revision>
  <cp:lastPrinted>2021-10-29T15:48:16Z</cp:lastPrinted>
  <dcterms:created xsi:type="dcterms:W3CDTF">2013-10-23T17:52:26Z</dcterms:created>
  <dcterms:modified xsi:type="dcterms:W3CDTF">2021-11-01T13:55:44Z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0x0101009E7200C4137C7F488A03F7F4C393C69C</vt:lpwstr>
  </property>
</Properties>
</file>