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0" r:id="rId5"/>
    <p:sldId id="261" r:id="rId6"/>
    <p:sldId id="263" r:id="rId7"/>
    <p:sldId id="269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5ECA"/>
    <a:srgbClr val="BE3DCF"/>
    <a:srgbClr val="939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D8F0E4-046B-4EA2-A8C8-776E5FA76F62}" v="1" dt="2021-10-13T17:34:14.5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569-AC90-44EB-9EF4-4E5C2F5D823C}" type="datetime1">
              <a:rPr lang="en-US" smtClean="0"/>
              <a:t>10/15/2021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2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7D41-E8B7-4A0B-B861-3EC4AE88917D}" type="datetime1">
              <a:rPr lang="en-US" smtClean="0"/>
              <a:t>10/15/2021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61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4823-0B19-4B4E-A643-7A3B0A3D24D6}" type="datetime1">
              <a:rPr lang="en-US" smtClean="0"/>
              <a:t>10/15/2021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6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79EF-17C8-45D8-9866-DAF5723FC604}" type="datetime1">
              <a:rPr lang="en-US" smtClean="0"/>
              <a:t>10/15/2021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0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2ADC-3680-4013-A757-E4663495DB98}" type="datetime1">
              <a:rPr lang="en-US" smtClean="0"/>
              <a:t>10/15/2021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5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BA94-5DCA-4F19-960F-0FB2BD5EE85A}" type="datetime1">
              <a:rPr lang="en-US" smtClean="0"/>
              <a:t>10/15/2021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3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947-38D9-44AC-8B89-E79758333B77}" type="datetime1">
              <a:rPr lang="en-US" smtClean="0"/>
              <a:t>10/15/2021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6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23F-BD3C-4F23-B116-2B758120C8AC}" type="datetime1">
              <a:rPr lang="en-US" smtClean="0"/>
              <a:t>10/15/2021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2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FAA9-6D59-4D98-869E-ACBDB83B2CA4}" type="datetime1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9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0804-27E3-430A-BB42-B831260DE39A}" type="datetime1">
              <a:rPr lang="en-US" smtClean="0"/>
              <a:t>10/15/2021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9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2DE3-3D1A-4D53-B9A6-6C7463B8C992}" type="datetime1">
              <a:rPr lang="en-US" smtClean="0"/>
              <a:t>10/15/2021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13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5ECD8B30-1B71-45A1-8314-D59C86F581E1}" type="datetime1">
              <a:rPr lang="en-US" smtClean="0"/>
              <a:pPr/>
              <a:t>10/15/2021</a:t>
            </a:fld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956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B646C36-EEEC-4D52-8E8E-206F4CD8A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08C40F4-6A24-4867-B726-B552DB080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550" y="555675"/>
            <a:ext cx="4860256" cy="5696169"/>
            <a:chOff x="1481312" y="743744"/>
            <a:chExt cx="4860256" cy="458931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54BF10E-4559-4F28-91B0-3D0C2C486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B0B5A20-FCFE-4AED-B5A3-91D3DE935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6CA2F4C-8E9E-4BCD-B6E8-A68A311CA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967" y="460296"/>
            <a:ext cx="4860256" cy="569616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45DB0B-ACC9-4BFF-A856-93311F21AC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119" y="810623"/>
            <a:ext cx="4429556" cy="3127437"/>
          </a:xfrm>
        </p:spPr>
        <p:txBody>
          <a:bodyPr anchor="b">
            <a:noAutofit/>
          </a:bodyPr>
          <a:lstStyle/>
          <a:p>
            <a:r>
              <a:rPr lang="en-US" sz="4800" dirty="0"/>
              <a:t>The </a:t>
            </a:r>
            <a:r>
              <a:rPr lang="en-US" sz="4000" dirty="0"/>
              <a:t>creation</a:t>
            </a:r>
            <a:r>
              <a:rPr lang="en-US" sz="4800" dirty="0"/>
              <a:t> of Israel </a:t>
            </a:r>
            <a:r>
              <a:rPr lang="en-US" sz="2000" dirty="0"/>
              <a:t>(in 1948C.E.)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45D10A-AC4F-4025-AA51-E13A5FB190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119" y="4639595"/>
            <a:ext cx="4429556" cy="128848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Why did the Jews get Israel when there were already people living there?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B0B6EB-AACB-4405-883F-5422366D12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172" r="-1" b="-1"/>
          <a:stretch/>
        </p:blipFill>
        <p:spPr>
          <a:xfrm>
            <a:off x="6359308" y="470930"/>
            <a:ext cx="4833901" cy="5696169"/>
          </a:xfrm>
          <a:prstGeom prst="rect">
            <a:avLst/>
          </a:prstGeom>
          <a:ln w="28575">
            <a:noFill/>
          </a:ln>
        </p:spPr>
      </p:pic>
      <p:sp>
        <p:nvSpPr>
          <p:cNvPr id="24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2917" y="93773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6" name="Graphic 212">
            <a:extLst>
              <a:ext uri="{FF2B5EF4-FFF2-40B4-BE49-F238E27FC236}">
                <a16:creationId xmlns:a16="http://schemas.microsoft.com/office/drawing/2014/main" id="{96FD6442-EB7D-4992-8D41-0B7FFDCB43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2917" y="93773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58306" y="2360859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5" name="Oval 34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2610" y="5308473"/>
            <a:ext cx="445835" cy="44583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004781B-698F-46D5-AADD-8AE921171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2610" y="5308473"/>
            <a:ext cx="445835" cy="445835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17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6C2D3-8072-4390-A696-74D890B4A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76"/>
            <a:ext cx="10515600" cy="996950"/>
          </a:xfrm>
          <a:solidFill>
            <a:srgbClr val="B35ECA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Why did the Jews ultimately get Israel in 1948?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DC144-3DEB-42EB-B9A4-89F87006E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419225"/>
            <a:ext cx="11649075" cy="5153025"/>
          </a:xfrm>
          <a:solidFill>
            <a:srgbClr val="BE3DCF">
              <a:alpha val="74902"/>
            </a:srgb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22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6C2D3-8072-4390-A696-74D890B4A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76"/>
            <a:ext cx="10515600" cy="99695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Why was Israel created in 1948?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DC144-3DEB-42EB-B9A4-89F87006E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419225"/>
            <a:ext cx="11649075" cy="5153025"/>
          </a:xfrm>
          <a:solidFill>
            <a:srgbClr val="FFFF00">
              <a:alpha val="74902"/>
            </a:srgbClr>
          </a:solidFill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Israel was created in 1948 because they had support from the British who owned Palestine.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Israel was created in 1948 because many people around the world supported Zionism.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Israel was created in 1948 because the Jewish people needed a safe home (anti-Semitism and Holocaust).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Israel was created in 1948 because the Jews believed it was promised to them by their G-d.</a:t>
            </a:r>
          </a:p>
        </p:txBody>
      </p:sp>
    </p:spTree>
    <p:extLst>
      <p:ext uri="{BB962C8B-B14F-4D97-AF65-F5344CB8AC3E}">
        <p14:creationId xmlns:p14="http://schemas.microsoft.com/office/powerpoint/2010/main" val="2994451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6C2D3-8072-4390-A696-74D890B4A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76"/>
            <a:ext cx="10668000" cy="1225550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As you read… </a:t>
            </a:r>
            <a:br>
              <a:rPr lang="en-US" dirty="0"/>
            </a:br>
            <a:r>
              <a:rPr lang="en-US" dirty="0"/>
              <a:t>consider, locate, and label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DC144-3DEB-42EB-B9A4-89F87006E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638300"/>
            <a:ext cx="11649075" cy="4933950"/>
          </a:xfrm>
          <a:solidFill>
            <a:schemeClr val="tx2">
              <a:lumMod val="75000"/>
              <a:alpha val="74902"/>
            </a:schemeClr>
          </a:solidFill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800" dirty="0">
                <a:solidFill>
                  <a:schemeClr val="bg1"/>
                </a:solidFill>
                <a:highlight>
                  <a:srgbClr val="FFFF00"/>
                </a:highlight>
              </a:rPr>
              <a:t>Why did the Jews </a:t>
            </a:r>
            <a:r>
              <a:rPr lang="en-US" sz="4800" i="1" dirty="0">
                <a:solidFill>
                  <a:schemeClr val="bg1"/>
                </a:solidFill>
                <a:highlight>
                  <a:srgbClr val="FFFF00"/>
                </a:highlight>
              </a:rPr>
              <a:t>need </a:t>
            </a:r>
            <a:r>
              <a:rPr lang="en-US" sz="4800" dirty="0">
                <a:solidFill>
                  <a:schemeClr val="bg1"/>
                </a:solidFill>
                <a:highlight>
                  <a:srgbClr val="FFFF00"/>
                </a:highlight>
              </a:rPr>
              <a:t>a homeland?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800" dirty="0">
                <a:solidFill>
                  <a:schemeClr val="bg1"/>
                </a:solidFill>
                <a:highlight>
                  <a:srgbClr val="FF00FF"/>
                </a:highlight>
              </a:rPr>
              <a:t>Why did it have to be Palestine (there were already people living there)?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800" dirty="0">
                <a:solidFill>
                  <a:schemeClr val="bg1"/>
                </a:solidFill>
                <a:highlight>
                  <a:srgbClr val="00FFFF"/>
                </a:highlight>
              </a:rPr>
              <a:t>Why did the Jews ultimately get Israel in 1948?</a:t>
            </a:r>
          </a:p>
        </p:txBody>
      </p:sp>
    </p:spTree>
    <p:extLst>
      <p:ext uri="{BB962C8B-B14F-4D97-AF65-F5344CB8AC3E}">
        <p14:creationId xmlns:p14="http://schemas.microsoft.com/office/powerpoint/2010/main" val="372244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6C2D3-8072-4390-A696-74D890B4A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76"/>
            <a:ext cx="10515600" cy="99695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/>
              <a:t>Why did the Jews </a:t>
            </a:r>
            <a:r>
              <a:rPr lang="en-US" i="1" dirty="0"/>
              <a:t>need</a:t>
            </a:r>
            <a:r>
              <a:rPr lang="en-US" dirty="0"/>
              <a:t> a homeland?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DC144-3DEB-42EB-B9A4-89F87006E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419225"/>
            <a:ext cx="11649075" cy="5153025"/>
          </a:xfrm>
          <a:solidFill>
            <a:srgbClr val="939AF1">
              <a:alpha val="74902"/>
            </a:srgbClr>
          </a:solidFill>
        </p:spPr>
        <p:txBody>
          <a:bodyPr/>
          <a:lstStyle/>
          <a:p>
            <a:r>
              <a:rPr lang="en-US" sz="4800" dirty="0"/>
              <a:t>“they were forced out and lived as minorities”</a:t>
            </a:r>
          </a:p>
          <a:p>
            <a:r>
              <a:rPr lang="en-US" sz="4800" dirty="0"/>
              <a:t>“anti-Semitism, or hatred and discrimination towards Jewish people”</a:t>
            </a:r>
          </a:p>
          <a:p>
            <a:r>
              <a:rPr lang="en-US" sz="4800" dirty="0"/>
              <a:t>“diaspora” (live outside of your homeland)</a:t>
            </a:r>
          </a:p>
          <a:p>
            <a:r>
              <a:rPr lang="en-US" sz="4800" dirty="0"/>
              <a:t>The Holocaust… “looking for a safe haven”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37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6C2D3-8072-4390-A696-74D890B4A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76"/>
            <a:ext cx="10515600" cy="99695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/>
              <a:t>Why did it have to be Palestine?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DC144-3DEB-42EB-B9A4-89F87006E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419225"/>
            <a:ext cx="11649075" cy="5153025"/>
          </a:xfrm>
          <a:solidFill>
            <a:schemeClr val="accent1">
              <a:lumMod val="60000"/>
              <a:lumOff val="40000"/>
              <a:alpha val="74902"/>
            </a:schemeClr>
          </a:solidFill>
        </p:spPr>
        <p:txBody>
          <a:bodyPr/>
          <a:lstStyle/>
          <a:p>
            <a:r>
              <a:rPr lang="en-US" sz="4800" dirty="0"/>
              <a:t>“the Jews believed this land was their Promised Land, the land that had been given to them in a covenant by their G-d” (Torah = Old Testament)</a:t>
            </a:r>
          </a:p>
          <a:p>
            <a:r>
              <a:rPr lang="en-US" sz="4800" dirty="0"/>
              <a:t>“Palestine, which they believed was their rightful home”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28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6C2D3-8072-4390-A696-74D890B4A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76"/>
            <a:ext cx="10515600" cy="996950"/>
          </a:xfrm>
          <a:solidFill>
            <a:srgbClr val="B35ECA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Why did the Jews ultimately get Israel in 1948?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DC144-3DEB-42EB-B9A4-89F87006E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419225"/>
            <a:ext cx="11649075" cy="5153025"/>
          </a:xfrm>
          <a:solidFill>
            <a:srgbClr val="BE3DCF">
              <a:alpha val="74902"/>
            </a:srgbClr>
          </a:solidFill>
        </p:spPr>
        <p:txBody>
          <a:bodyPr>
            <a:noAutofit/>
          </a:bodyPr>
          <a:lstStyle/>
          <a:p>
            <a:r>
              <a:rPr lang="en-US" sz="3600" dirty="0"/>
              <a:t>Safe haven</a:t>
            </a:r>
          </a:p>
          <a:p>
            <a:r>
              <a:rPr lang="en-US" sz="3600" dirty="0"/>
              <a:t>(Paragraph 5) The Jews sided with Britain – Britain owned Palestine</a:t>
            </a:r>
          </a:p>
          <a:p>
            <a:r>
              <a:rPr lang="en-US" sz="3600" dirty="0"/>
              <a:t>International support</a:t>
            </a:r>
          </a:p>
          <a:p>
            <a:r>
              <a:rPr lang="en-US" sz="3600" dirty="0"/>
              <a:t>Zionist leaders asked for Palestine if British took control of Palestine; Britain took it after fall of Ottomans, and said “yes”.</a:t>
            </a:r>
          </a:p>
          <a:p>
            <a:r>
              <a:rPr lang="en-US" sz="3600" dirty="0"/>
              <a:t>Zionism was a movement followed all over the world that said the Jews should have Israel.  Zionists were buddies with Britain.</a:t>
            </a:r>
          </a:p>
        </p:txBody>
      </p:sp>
    </p:spTree>
    <p:extLst>
      <p:ext uri="{BB962C8B-B14F-4D97-AF65-F5344CB8AC3E}">
        <p14:creationId xmlns:p14="http://schemas.microsoft.com/office/powerpoint/2010/main" val="387714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6C2D3-8072-4390-A696-74D890B4A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76"/>
            <a:ext cx="10515600" cy="99695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Why was Israel created in 1948?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DC144-3DEB-42EB-B9A4-89F87006E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419225"/>
            <a:ext cx="11572875" cy="5153025"/>
          </a:xfrm>
          <a:solidFill>
            <a:srgbClr val="FFFF00">
              <a:alpha val="74902"/>
            </a:srgbClr>
          </a:solidFill>
        </p:spPr>
        <p:txBody>
          <a:bodyPr>
            <a:normAutofit lnSpcReduction="10000"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Israel was created in 1948 because the Jewish people had support from the British who owned Palestine. (International Support)</a:t>
            </a:r>
          </a:p>
          <a:p>
            <a:r>
              <a:rPr lang="en-US" sz="3200" dirty="0">
                <a:solidFill>
                  <a:schemeClr val="bg1"/>
                </a:solidFill>
              </a:rPr>
              <a:t>Israel was created in 1948 because many people around the world supported </a:t>
            </a:r>
            <a:r>
              <a:rPr lang="en-US" sz="3200" b="1" dirty="0">
                <a:solidFill>
                  <a:schemeClr val="bg1"/>
                </a:solidFill>
              </a:rPr>
              <a:t>Zionism - the movement to return Jewish people to the land of Zion (Israel).</a:t>
            </a:r>
          </a:p>
          <a:p>
            <a:r>
              <a:rPr lang="en-US" sz="3200" dirty="0">
                <a:solidFill>
                  <a:schemeClr val="bg1"/>
                </a:solidFill>
              </a:rPr>
              <a:t>Israel was created in 1948 because </a:t>
            </a:r>
            <a:r>
              <a:rPr lang="en-US" sz="3200" b="1" dirty="0">
                <a:solidFill>
                  <a:schemeClr val="bg1"/>
                </a:solidFill>
              </a:rPr>
              <a:t>the Jewish people needed a safe home from anti-Semitism (discrimination against Jews) and the Holocaust during WW2.</a:t>
            </a:r>
          </a:p>
          <a:p>
            <a:r>
              <a:rPr lang="en-US" sz="3200" dirty="0">
                <a:solidFill>
                  <a:schemeClr val="bg1"/>
                </a:solidFill>
              </a:rPr>
              <a:t>Israel was created in 1948 because </a:t>
            </a:r>
            <a:r>
              <a:rPr lang="en-US" sz="3200" b="1" dirty="0">
                <a:solidFill>
                  <a:schemeClr val="bg1"/>
                </a:solidFill>
              </a:rPr>
              <a:t>the Jews believed it was promised to them by their G-d. (Biblical Support)</a:t>
            </a:r>
          </a:p>
        </p:txBody>
      </p:sp>
    </p:spTree>
    <p:extLst>
      <p:ext uri="{BB962C8B-B14F-4D97-AF65-F5344CB8AC3E}">
        <p14:creationId xmlns:p14="http://schemas.microsoft.com/office/powerpoint/2010/main" val="247759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6C2D3-8072-4390-A696-74D890B4A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76"/>
            <a:ext cx="10668000" cy="1225550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As you read… </a:t>
            </a:r>
            <a:br>
              <a:rPr lang="en-US" dirty="0"/>
            </a:br>
            <a:r>
              <a:rPr lang="en-US" dirty="0"/>
              <a:t>consider, locate, and label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DC144-3DEB-42EB-B9A4-89F87006E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638300"/>
            <a:ext cx="11649075" cy="4933950"/>
          </a:xfrm>
          <a:solidFill>
            <a:schemeClr val="tx2">
              <a:lumMod val="75000"/>
              <a:alpha val="74902"/>
            </a:schemeClr>
          </a:solidFill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800" dirty="0">
                <a:solidFill>
                  <a:schemeClr val="bg1"/>
                </a:solidFill>
                <a:highlight>
                  <a:srgbClr val="FFFF00"/>
                </a:highlight>
              </a:rPr>
              <a:t>Why did the Jews </a:t>
            </a:r>
            <a:r>
              <a:rPr lang="en-US" sz="4800" i="1" dirty="0">
                <a:solidFill>
                  <a:schemeClr val="bg1"/>
                </a:solidFill>
                <a:highlight>
                  <a:srgbClr val="FFFF00"/>
                </a:highlight>
              </a:rPr>
              <a:t>need </a:t>
            </a:r>
            <a:r>
              <a:rPr lang="en-US" sz="4800" dirty="0">
                <a:solidFill>
                  <a:schemeClr val="bg1"/>
                </a:solidFill>
                <a:highlight>
                  <a:srgbClr val="FFFF00"/>
                </a:highlight>
              </a:rPr>
              <a:t>a homeland?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800" dirty="0">
                <a:solidFill>
                  <a:schemeClr val="bg1"/>
                </a:solidFill>
                <a:highlight>
                  <a:srgbClr val="FF00FF"/>
                </a:highlight>
              </a:rPr>
              <a:t>Why did it have to be Palestine (there were already people living there)?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800" dirty="0">
                <a:solidFill>
                  <a:schemeClr val="bg1"/>
                </a:solidFill>
                <a:highlight>
                  <a:srgbClr val="00FFFF"/>
                </a:highlight>
              </a:rPr>
              <a:t>Why did the Jews ultimately get Israel in 1948?</a:t>
            </a:r>
          </a:p>
        </p:txBody>
      </p:sp>
    </p:spTree>
    <p:extLst>
      <p:ext uri="{BB962C8B-B14F-4D97-AF65-F5344CB8AC3E}">
        <p14:creationId xmlns:p14="http://schemas.microsoft.com/office/powerpoint/2010/main" val="574339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6C2D3-8072-4390-A696-74D890B4A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76"/>
            <a:ext cx="10515600" cy="99695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/>
              <a:t>Why did the Jews </a:t>
            </a:r>
            <a:r>
              <a:rPr lang="en-US" i="1" dirty="0"/>
              <a:t>need</a:t>
            </a:r>
            <a:r>
              <a:rPr lang="en-US" dirty="0"/>
              <a:t> a homeland?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DC144-3DEB-42EB-B9A4-89F87006E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419225"/>
            <a:ext cx="11649075" cy="5153025"/>
          </a:xfrm>
          <a:solidFill>
            <a:srgbClr val="939AF1">
              <a:alpha val="74902"/>
            </a:srgbClr>
          </a:solidFill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51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6C2D3-8072-4390-A696-74D890B4A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76"/>
            <a:ext cx="10515600" cy="99695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/>
              <a:t>Why did it have to be Palestine?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DC144-3DEB-42EB-B9A4-89F87006E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419225"/>
            <a:ext cx="11649075" cy="5153025"/>
          </a:xfrm>
          <a:solidFill>
            <a:schemeClr val="accent1">
              <a:lumMod val="60000"/>
              <a:lumOff val="40000"/>
              <a:alpha val="74902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799494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DarkVTI">
  <a:themeElements>
    <a:clrScheme name="Custom 4">
      <a:dk1>
        <a:srgbClr val="FFFFFF"/>
      </a:dk1>
      <a:lt1>
        <a:srgbClr val="000000"/>
      </a:lt1>
      <a:dk2>
        <a:srgbClr val="F3FFF8"/>
      </a:dk2>
      <a:lt2>
        <a:srgbClr val="2D2D2D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DarkVTI" id="{84637DF0-7D2D-4F20-816C-4D6C45F3FAF2}" vid="{0EF594EE-C33F-480F-80E7-D4F74C1C30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491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Source Sans Pro</vt:lpstr>
      <vt:lpstr>FunkyShapesDarkVTI</vt:lpstr>
      <vt:lpstr>The creation of Israel (in 1948C.E.)</vt:lpstr>
      <vt:lpstr>As you read…  consider, locate, and label</vt:lpstr>
      <vt:lpstr>Why did the Jews need a homeland?</vt:lpstr>
      <vt:lpstr>Why did it have to be Palestine?</vt:lpstr>
      <vt:lpstr>Why did the Jews ultimately get Israel in 1948?</vt:lpstr>
      <vt:lpstr>Why was Israel created in 1948?</vt:lpstr>
      <vt:lpstr>As you read…  consider, locate, and label</vt:lpstr>
      <vt:lpstr>Why did the Jews need a homeland?</vt:lpstr>
      <vt:lpstr>Why did it have to be Palestine?</vt:lpstr>
      <vt:lpstr>Why did the Jews ultimately get Israel in 1948?</vt:lpstr>
      <vt:lpstr>Why was Israel created in 1948?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creation of Israel (in 1948C.E.)</dc:title>
  <dc:creator>Virginia Mcanear</dc:creator>
  <cp:lastModifiedBy>Patrice Mcbean</cp:lastModifiedBy>
  <cp:revision>13</cp:revision>
  <dcterms:created xsi:type="dcterms:W3CDTF">2021-10-11T14:33:51Z</dcterms:created>
  <dcterms:modified xsi:type="dcterms:W3CDTF">2021-10-15T16:07:11Z</dcterms:modified>
</cp:coreProperties>
</file>